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9.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0.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1.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12.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0" r:id="rId1"/>
    <p:sldMasterId id="2147483729" r:id="rId2"/>
    <p:sldMasterId id="2147483766" r:id="rId3"/>
    <p:sldMasterId id="2147483928" r:id="rId4"/>
    <p:sldMasterId id="2147484014" r:id="rId5"/>
    <p:sldMasterId id="2147484026" r:id="rId6"/>
    <p:sldMasterId id="2147484039" r:id="rId7"/>
    <p:sldMasterId id="2147484052" r:id="rId8"/>
    <p:sldMasterId id="2147484065" r:id="rId9"/>
    <p:sldMasterId id="2147484104" r:id="rId10"/>
    <p:sldMasterId id="2147484116" r:id="rId11"/>
    <p:sldMasterId id="2147484128" r:id="rId12"/>
    <p:sldMasterId id="2147484141" r:id="rId13"/>
  </p:sldMasterIdLst>
  <p:notesMasterIdLst>
    <p:notesMasterId r:id="rId81"/>
  </p:notesMasterIdLst>
  <p:handoutMasterIdLst>
    <p:handoutMasterId r:id="rId82"/>
  </p:handoutMasterIdLst>
  <p:sldIdLst>
    <p:sldId id="811" r:id="rId14"/>
    <p:sldId id="914" r:id="rId15"/>
    <p:sldId id="943" r:id="rId16"/>
    <p:sldId id="925" r:id="rId17"/>
    <p:sldId id="957" r:id="rId18"/>
    <p:sldId id="959" r:id="rId19"/>
    <p:sldId id="862" r:id="rId20"/>
    <p:sldId id="931" r:id="rId21"/>
    <p:sldId id="863" r:id="rId22"/>
    <p:sldId id="963" r:id="rId23"/>
    <p:sldId id="721" r:id="rId24"/>
    <p:sldId id="915" r:id="rId25"/>
    <p:sldId id="745" r:id="rId26"/>
    <p:sldId id="906" r:id="rId27"/>
    <p:sldId id="859" r:id="rId28"/>
    <p:sldId id="933" r:id="rId29"/>
    <p:sldId id="969" r:id="rId30"/>
    <p:sldId id="876" r:id="rId31"/>
    <p:sldId id="898" r:id="rId32"/>
    <p:sldId id="883" r:id="rId33"/>
    <p:sldId id="917" r:id="rId34"/>
    <p:sldId id="942" r:id="rId35"/>
    <p:sldId id="921" r:id="rId36"/>
    <p:sldId id="879" r:id="rId37"/>
    <p:sldId id="878" r:id="rId38"/>
    <p:sldId id="884" r:id="rId39"/>
    <p:sldId id="964" r:id="rId40"/>
    <p:sldId id="947" r:id="rId41"/>
    <p:sldId id="887" r:id="rId42"/>
    <p:sldId id="888" r:id="rId43"/>
    <p:sldId id="965" r:id="rId44"/>
    <p:sldId id="890" r:id="rId45"/>
    <p:sldId id="891" r:id="rId46"/>
    <p:sldId id="954" r:id="rId47"/>
    <p:sldId id="893" r:id="rId48"/>
    <p:sldId id="927" r:id="rId49"/>
    <p:sldId id="873" r:id="rId50"/>
    <p:sldId id="934" r:id="rId51"/>
    <p:sldId id="955" r:id="rId52"/>
    <p:sldId id="956" r:id="rId53"/>
    <p:sldId id="966" r:id="rId54"/>
    <p:sldId id="897" r:id="rId55"/>
    <p:sldId id="967" r:id="rId56"/>
    <p:sldId id="950" r:id="rId57"/>
    <p:sldId id="882" r:id="rId58"/>
    <p:sldId id="936" r:id="rId59"/>
    <p:sldId id="894" r:id="rId60"/>
    <p:sldId id="939" r:id="rId61"/>
    <p:sldId id="929" r:id="rId62"/>
    <p:sldId id="961" r:id="rId63"/>
    <p:sldId id="962" r:id="rId64"/>
    <p:sldId id="968" r:id="rId65"/>
    <p:sldId id="856" r:id="rId66"/>
    <p:sldId id="903" r:id="rId67"/>
    <p:sldId id="809" r:id="rId68"/>
    <p:sldId id="810" r:id="rId69"/>
    <p:sldId id="940" r:id="rId70"/>
    <p:sldId id="941" r:id="rId71"/>
    <p:sldId id="979" r:id="rId72"/>
    <p:sldId id="980" r:id="rId73"/>
    <p:sldId id="981" r:id="rId74"/>
    <p:sldId id="982" r:id="rId75"/>
    <p:sldId id="983" r:id="rId76"/>
    <p:sldId id="984" r:id="rId77"/>
    <p:sldId id="985" r:id="rId78"/>
    <p:sldId id="986" r:id="rId79"/>
    <p:sldId id="987" r:id="rId80"/>
  </p:sldIdLst>
  <p:sldSz cx="9144000" cy="6858000" type="screen4x3"/>
  <p:notesSz cx="7099300" cy="10234613"/>
  <p:defaultTextStyle>
    <a:defPPr>
      <a:defRPr lang="ja-JP"/>
    </a:defPPr>
    <a:lvl1pPr algn="l" rtl="0" fontAlgn="base">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p:defaultTextStyle>
  <p:extLst>
    <p:ext uri="{EFAFB233-063F-42B5-8137-9DF3F51BA10A}">
      <p15:sldGuideLst xmlns:p15="http://schemas.microsoft.com/office/powerpoint/2012/main" xmlns="">
        <p15:guide id="1" orient="horz" pos="459" userDrawn="1">
          <p15:clr>
            <a:srgbClr val="A4A3A4"/>
          </p15:clr>
        </p15:guide>
        <p15:guide id="2" pos="521" userDrawn="1">
          <p15:clr>
            <a:srgbClr val="A4A3A4"/>
          </p15:clr>
        </p15:guide>
        <p15:guide id="3" orient="horz" pos="2024" userDrawn="1">
          <p15:clr>
            <a:srgbClr val="A4A3A4"/>
          </p15:clr>
        </p15:guide>
        <p15:guide id="4" pos="4536" userDrawn="1">
          <p15:clr>
            <a:srgbClr val="A4A3A4"/>
          </p15:clr>
        </p15:guide>
        <p15:guide id="5" orient="horz" pos="3770" userDrawn="1">
          <p15:clr>
            <a:srgbClr val="A4A3A4"/>
          </p15:clr>
        </p15:guide>
      </p15:sldGuideLst>
    </p:ext>
    <p:ext uri="{2D200454-40CA-4A62-9FC3-DE9A4176ACB9}">
      <p15:notesGuideLst xmlns:p15="http://schemas.microsoft.com/office/powerpoint/2012/main" xmlns="">
        <p15:guide id="1" orient="horz" pos="519" userDrawn="1">
          <p15:clr>
            <a:srgbClr val="A4A3A4"/>
          </p15:clr>
        </p15:guide>
        <p15:guide id="2" pos="2233" userDrawn="1">
          <p15:clr>
            <a:srgbClr val="A4A3A4"/>
          </p15:clr>
        </p15:guide>
        <p15:guide id="4" pos="2235" userDrawn="1">
          <p15:clr>
            <a:srgbClr val="A4A3A4"/>
          </p15:clr>
        </p15:guide>
        <p15:guide id="5" pos="592" userDrawn="1">
          <p15:clr>
            <a:srgbClr val="A4A3A4"/>
          </p15:clr>
        </p15:guide>
        <p15:guide id="6" orient="horz" pos="306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ngo-user" initials="k" lastIdx="21" clrIdx="0"/>
  <p:cmAuthor id="2" name="堀部賢太郎" initials="堀部賢太郎" lastIdx="10"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28700"/>
    <a:srgbClr val="D67F00"/>
    <a:srgbClr val="8CAF47"/>
    <a:srgbClr val="E60000"/>
    <a:srgbClr val="595959"/>
    <a:srgbClr val="FF0066"/>
    <a:srgbClr val="663300"/>
    <a:srgbClr val="DDE8C6"/>
    <a:srgbClr val="7F7F7F"/>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中間スタイル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濃色スタイル 2 - アクセント 1/アクセント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27" autoAdjust="0"/>
    <p:restoredTop sz="95383" autoAdjust="0"/>
  </p:normalViewPr>
  <p:slideViewPr>
    <p:cSldViewPr snapToGrid="0">
      <p:cViewPr varScale="1">
        <p:scale>
          <a:sx n="69" d="100"/>
          <a:sy n="69" d="100"/>
        </p:scale>
        <p:origin x="-828" y="-102"/>
      </p:cViewPr>
      <p:guideLst>
        <p:guide orient="horz" pos="459"/>
        <p:guide orient="horz" pos="2024"/>
        <p:guide orient="horz" pos="3770"/>
        <p:guide pos="521"/>
        <p:guide pos="4536"/>
      </p:guideLst>
    </p:cSldViewPr>
  </p:slideViewPr>
  <p:outlineViewPr>
    <p:cViewPr>
      <p:scale>
        <a:sx n="33" d="100"/>
        <a:sy n="33" d="100"/>
      </p:scale>
      <p:origin x="0" y="-19963"/>
    </p:cViewPr>
  </p:outlineViewPr>
  <p:notesTextViewPr>
    <p:cViewPr>
      <p:scale>
        <a:sx n="100" d="100"/>
        <a:sy n="100" d="100"/>
      </p:scale>
      <p:origin x="0" y="0"/>
    </p:cViewPr>
  </p:notesTextViewPr>
  <p:sorterViewPr>
    <p:cViewPr>
      <p:scale>
        <a:sx n="160" d="100"/>
        <a:sy n="160" d="100"/>
      </p:scale>
      <p:origin x="0" y="-38256"/>
    </p:cViewPr>
  </p:sorterViewPr>
  <p:notesViewPr>
    <p:cSldViewPr snapToGrid="0">
      <p:cViewPr varScale="1">
        <p:scale>
          <a:sx n="79" d="100"/>
          <a:sy n="79" d="100"/>
        </p:scale>
        <p:origin x="2322" y="108"/>
      </p:cViewPr>
      <p:guideLst>
        <p:guide orient="horz" pos="519"/>
        <p:guide orient="horz" pos="3066"/>
        <p:guide pos="2233"/>
        <p:guide pos="2235"/>
        <p:guide pos="59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slide" Target="slides/slide50.xml"/><Relationship Id="rId68" Type="http://schemas.openxmlformats.org/officeDocument/2006/relationships/slide" Target="slides/slide55.xml"/><Relationship Id="rId76" Type="http://schemas.openxmlformats.org/officeDocument/2006/relationships/slide" Target="slides/slide63.xml"/><Relationship Id="rId84"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58.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slide" Target="slides/slide53.xml"/><Relationship Id="rId74" Type="http://schemas.openxmlformats.org/officeDocument/2006/relationships/slide" Target="slides/slide61.xml"/><Relationship Id="rId79" Type="http://schemas.openxmlformats.org/officeDocument/2006/relationships/slide" Target="slides/slide66.xml"/><Relationship Id="rId87"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48.xml"/><Relationship Id="rId82" Type="http://schemas.openxmlformats.org/officeDocument/2006/relationships/handoutMaster" Target="handoutMasters/handoutMaster1.xml"/><Relationship Id="rId19"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slide" Target="slides/slide64.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slide" Target="slides/slide67.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notesMaster" Target="notesMasters/notesMaster1.xml"/><Relationship Id="rId86"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4134409135898471E-2"/>
          <c:y val="2.8268006252471469E-2"/>
          <c:w val="0.82611351706036751"/>
          <c:h val="0.79890724149678161"/>
        </c:manualLayout>
      </c:layout>
      <c:barChart>
        <c:barDir val="col"/>
        <c:grouping val="clustered"/>
        <c:varyColors val="0"/>
        <c:ser>
          <c:idx val="0"/>
          <c:order val="0"/>
          <c:tx>
            <c:strRef>
              <c:f>Sheet1!$C$3</c:f>
              <c:strCache>
                <c:ptCount val="1"/>
                <c:pt idx="0">
                  <c:v>認知症患者の推定数（万人）</c:v>
                </c:pt>
              </c:strCache>
            </c:strRef>
          </c:tx>
          <c:spPr>
            <a:solidFill>
              <a:schemeClr val="accent6"/>
            </a:solidFill>
            <a:ln>
              <a:noFill/>
            </a:ln>
            <a:effectLst/>
          </c:spPr>
          <c:invertIfNegative val="0"/>
          <c:dLbls>
            <c:dLbl>
              <c:idx val="1"/>
              <c:layout>
                <c:manualLayout>
                  <c:x val="0"/>
                  <c:y val="1.888914272476006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24B7-1E46-A1C1-B234943BD309}"/>
                </c:ext>
                <c:ext xmlns:c15="http://schemas.microsoft.com/office/drawing/2012/chart" uri="{CE6537A1-D6FC-4f65-9D91-7224C49458BB}"/>
              </c:extLst>
            </c:dLbl>
            <c:dLbl>
              <c:idx val="2"/>
              <c:layout>
                <c:manualLayout>
                  <c:x val="-1.6856300042141388E-3"/>
                  <c:y val="3.592301178965495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24B7-1E46-A1C1-B234943BD309}"/>
                </c:ext>
                <c:ext xmlns:c15="http://schemas.microsoft.com/office/drawing/2012/chart" uri="{CE6537A1-D6FC-4f65-9D91-7224C49458BB}"/>
              </c:extLst>
            </c:dLbl>
            <c:dLbl>
              <c:idx val="3"/>
              <c:layout>
                <c:manualLayout>
                  <c:x val="-4.7043013242053034E-3"/>
                  <c:y val="1.291513165298773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24B7-1E46-A1C1-B234943BD309}"/>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Sheet1!$B$4:$B$10</c:f>
              <c:strCache>
                <c:ptCount val="7"/>
                <c:pt idx="0">
                  <c:v>2012年</c:v>
                </c:pt>
                <c:pt idx="1">
                  <c:v>2015年</c:v>
                </c:pt>
                <c:pt idx="2">
                  <c:v>2020年</c:v>
                </c:pt>
                <c:pt idx="3">
                  <c:v>2025年</c:v>
                </c:pt>
                <c:pt idx="4">
                  <c:v>2030年</c:v>
                </c:pt>
                <c:pt idx="5">
                  <c:v>2035年</c:v>
                </c:pt>
                <c:pt idx="6">
                  <c:v>2040年</c:v>
                </c:pt>
              </c:strCache>
            </c:strRef>
          </c:cat>
          <c:val>
            <c:numRef>
              <c:f>Sheet1!$C$4:$C$10</c:f>
              <c:numCache>
                <c:formatCode>General</c:formatCode>
                <c:ptCount val="7"/>
                <c:pt idx="0">
                  <c:v>462</c:v>
                </c:pt>
                <c:pt idx="1">
                  <c:v>517</c:v>
                </c:pt>
                <c:pt idx="2">
                  <c:v>602</c:v>
                </c:pt>
                <c:pt idx="3">
                  <c:v>675</c:v>
                </c:pt>
                <c:pt idx="4">
                  <c:v>744</c:v>
                </c:pt>
                <c:pt idx="5">
                  <c:v>799</c:v>
                </c:pt>
                <c:pt idx="6">
                  <c:v>802</c:v>
                </c:pt>
              </c:numCache>
            </c:numRef>
          </c:val>
          <c:extLst xmlns:c16r2="http://schemas.microsoft.com/office/drawing/2015/06/chart">
            <c:ext xmlns:c16="http://schemas.microsoft.com/office/drawing/2014/chart" uri="{C3380CC4-5D6E-409C-BE32-E72D297353CC}">
              <c16:uniqueId val="{00000003-24B7-1E46-A1C1-B234943BD309}"/>
            </c:ext>
          </c:extLst>
        </c:ser>
        <c:dLbls>
          <c:showLegendKey val="0"/>
          <c:showVal val="0"/>
          <c:showCatName val="0"/>
          <c:showSerName val="0"/>
          <c:showPercent val="0"/>
          <c:showBubbleSize val="0"/>
        </c:dLbls>
        <c:gapWidth val="115"/>
        <c:overlap val="-12"/>
        <c:axId val="145962880"/>
        <c:axId val="145964416"/>
      </c:barChart>
      <c:lineChart>
        <c:grouping val="standard"/>
        <c:varyColors val="0"/>
        <c:ser>
          <c:idx val="1"/>
          <c:order val="1"/>
          <c:tx>
            <c:strRef>
              <c:f>Sheet1!$D$3</c:f>
              <c:strCache>
                <c:ptCount val="1"/>
                <c:pt idx="0">
                  <c:v>認知症患者の推定有病率（％）</c:v>
                </c:pt>
              </c:strCache>
            </c:strRef>
          </c:tx>
          <c:spPr>
            <a:ln w="22225" cap="rnd">
              <a:solidFill>
                <a:schemeClr val="accent1">
                  <a:lumMod val="75000"/>
                </a:schemeClr>
              </a:solidFill>
              <a:round/>
            </a:ln>
            <a:effectLst/>
          </c:spPr>
          <c:marker>
            <c:symbol val="circle"/>
            <c:size val="6"/>
            <c:spPr>
              <a:solidFill>
                <a:schemeClr val="tx2"/>
              </a:solidFill>
              <a:ln w="3175">
                <a:solidFill>
                  <a:schemeClr val="accent2"/>
                </a:solidFill>
              </a:ln>
              <a:effectLst/>
            </c:spPr>
          </c:marker>
          <c:dLbls>
            <c:dLbl>
              <c:idx val="0"/>
              <c:layout>
                <c:manualLayout>
                  <c:x val="-5.1233595800524938E-2"/>
                  <c:y val="-3.099113941105410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24B7-1E46-A1C1-B234943BD309}"/>
                </c:ext>
                <c:ext xmlns:c15="http://schemas.microsoft.com/office/drawing/2012/chart" uri="{CE6537A1-D6FC-4f65-9D91-7224C49458BB}"/>
              </c:extLst>
            </c:dLbl>
            <c:dLbl>
              <c:idx val="1"/>
              <c:layout>
                <c:manualLayout>
                  <c:x val="-4.4491022378028114E-2"/>
                  <c:y val="-3.8207840096271858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24B7-1E46-A1C1-B234943BD309}"/>
                </c:ext>
                <c:ext xmlns:c15="http://schemas.microsoft.com/office/drawing/2012/chart" uri="{CE6537A1-D6FC-4f65-9D91-7224C49458BB}"/>
              </c:extLst>
            </c:dLbl>
            <c:dLbl>
              <c:idx val="2"/>
              <c:layout>
                <c:manualLayout>
                  <c:x val="-5.2227984776239314E-2"/>
                  <c:y val="-4.192463953538048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24B7-1E46-A1C1-B234943BD309}"/>
                </c:ext>
                <c:ext xmlns:c15="http://schemas.microsoft.com/office/drawing/2012/chart" uri="{CE6537A1-D6FC-4f65-9D91-7224C49458BB}"/>
              </c:extLst>
            </c:dLbl>
            <c:dLbl>
              <c:idx val="3"/>
              <c:layout>
                <c:manualLayout>
                  <c:x val="-4.919532370223343E-2"/>
                  <c:y val="4.219964155514884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24B7-1E46-A1C1-B234943BD309}"/>
                </c:ext>
                <c:ext xmlns:c15="http://schemas.microsoft.com/office/drawing/2012/chart" uri="{CE6537A1-D6FC-4f65-9D91-7224C49458BB}"/>
              </c:extLst>
            </c:dLbl>
            <c:dLbl>
              <c:idx val="4"/>
              <c:layout>
                <c:manualLayout>
                  <c:x val="-4.4491022378028114E-2"/>
                  <c:y val="-3.003504007567891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24B7-1E46-A1C1-B234943BD309}"/>
                </c:ext>
                <c:ext xmlns:c15="http://schemas.microsoft.com/office/drawing/2012/chart" uri="{CE6537A1-D6FC-4f65-9D91-7224C49458BB}"/>
              </c:extLst>
            </c:dLbl>
            <c:dLbl>
              <c:idx val="5"/>
              <c:layout>
                <c:manualLayout>
                  <c:x val="-4.4491022378028114E-2"/>
                  <c:y val="-4.229424010656818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24B7-1E46-A1C1-B234943BD309}"/>
                </c:ext>
                <c:ext xmlns:c15="http://schemas.microsoft.com/office/drawing/2012/chart" uri="{CE6537A1-D6FC-4f65-9D91-7224C49458BB}"/>
              </c:extLst>
            </c:dLbl>
            <c:dLbl>
              <c:idx val="6"/>
              <c:layout>
                <c:manualLayout>
                  <c:x val="-4.4491022378028114E-2"/>
                  <c:y val="-3.82078400962718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24B7-1E46-A1C1-B234943BD309}"/>
                </c:ext>
                <c:ext xmlns:c15="http://schemas.microsoft.com/office/drawing/2012/chart" uri="{CE6537A1-D6FC-4f65-9D91-7224C49458BB}"/>
              </c:extLst>
            </c:dLbl>
            <c:dLbl>
              <c:idx val="7"/>
              <c:layout>
                <c:manualLayout>
                  <c:x val="-4.4491022378028114E-2"/>
                  <c:y val="-3.4121440085975348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24B7-1E46-A1C1-B234943BD309}"/>
                </c:ext>
                <c:ext xmlns:c15="http://schemas.microsoft.com/office/drawing/2012/chart" uri="{CE6537A1-D6FC-4f65-9D91-7224C49458BB}"/>
              </c:extLst>
            </c:dLbl>
            <c:dLbl>
              <c:idx val="8"/>
              <c:layout>
                <c:manualLayout>
                  <c:x val="-4.4491022378028114E-2"/>
                  <c:y val="-3.82078400962718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24B7-1E46-A1C1-B234943BD309}"/>
                </c:ext>
                <c:ext xmlns:c15="http://schemas.microsoft.com/office/drawing/2012/chart" uri="{CE6537A1-D6FC-4f65-9D91-7224C49458BB}"/>
              </c:extLst>
            </c:dLbl>
            <c:dLbl>
              <c:idx val="9"/>
              <c:layout>
                <c:manualLayout>
                  <c:x val="-4.4491022378028114E-2"/>
                  <c:y val="-4.638064011686462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24B7-1E46-A1C1-B234943BD309}"/>
                </c:ext>
                <c:ext xmlns:c15="http://schemas.microsoft.com/office/drawing/2012/chart" uri="{CE6537A1-D6FC-4f65-9D91-7224C49458BB}"/>
              </c:extLst>
            </c:dLbl>
            <c:dLbl>
              <c:idx val="10"/>
              <c:layout>
                <c:manualLayout>
                  <c:x val="-4.2138871715925584E-2"/>
                  <c:y val="-4.229424010656818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E-24B7-1E46-A1C1-B234943BD309}"/>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2"/>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Sheet1!$B$4:$B$10</c:f>
              <c:strCache>
                <c:ptCount val="7"/>
                <c:pt idx="0">
                  <c:v>2012年</c:v>
                </c:pt>
                <c:pt idx="1">
                  <c:v>2015年</c:v>
                </c:pt>
                <c:pt idx="2">
                  <c:v>2020年</c:v>
                </c:pt>
                <c:pt idx="3">
                  <c:v>2025年</c:v>
                </c:pt>
                <c:pt idx="4">
                  <c:v>2030年</c:v>
                </c:pt>
                <c:pt idx="5">
                  <c:v>2035年</c:v>
                </c:pt>
                <c:pt idx="6">
                  <c:v>2040年</c:v>
                </c:pt>
              </c:strCache>
            </c:strRef>
          </c:cat>
          <c:val>
            <c:numRef>
              <c:f>Sheet1!$D$4:$D$10</c:f>
              <c:numCache>
                <c:formatCode>0.0%</c:formatCode>
                <c:ptCount val="7"/>
                <c:pt idx="0">
                  <c:v>0.15000000000000019</c:v>
                </c:pt>
                <c:pt idx="1">
                  <c:v>0.15200000000000019</c:v>
                </c:pt>
                <c:pt idx="2">
                  <c:v>0.16700000000000029</c:v>
                </c:pt>
                <c:pt idx="3">
                  <c:v>0.18500000000000019</c:v>
                </c:pt>
                <c:pt idx="4">
                  <c:v>0.20200000000000001</c:v>
                </c:pt>
                <c:pt idx="5">
                  <c:v>0.21400000000000019</c:v>
                </c:pt>
                <c:pt idx="6">
                  <c:v>0.20700000000000018</c:v>
                </c:pt>
              </c:numCache>
            </c:numRef>
          </c:val>
          <c:smooth val="0"/>
          <c:extLst xmlns:c16r2="http://schemas.microsoft.com/office/drawing/2015/06/chart">
            <c:ext xmlns:c16="http://schemas.microsoft.com/office/drawing/2014/chart" uri="{C3380CC4-5D6E-409C-BE32-E72D297353CC}">
              <c16:uniqueId val="{0000000F-24B7-1E46-A1C1-B234943BD309}"/>
            </c:ext>
          </c:extLst>
        </c:ser>
        <c:dLbls>
          <c:showLegendKey val="0"/>
          <c:showVal val="0"/>
          <c:showCatName val="0"/>
          <c:showSerName val="0"/>
          <c:showPercent val="0"/>
          <c:showBubbleSize val="0"/>
        </c:dLbls>
        <c:marker val="1"/>
        <c:smooth val="0"/>
        <c:axId val="145971840"/>
        <c:axId val="145970304"/>
      </c:lineChart>
      <c:catAx>
        <c:axId val="145962880"/>
        <c:scaling>
          <c:orientation val="minMax"/>
        </c:scaling>
        <c:delete val="1"/>
        <c:axPos val="b"/>
        <c:numFmt formatCode="#,##0_);[Red]\(#,##0\)" sourceLinked="0"/>
        <c:majorTickMark val="none"/>
        <c:minorTickMark val="none"/>
        <c:tickLblPos val="none"/>
        <c:crossAx val="145964416"/>
        <c:crosses val="autoZero"/>
        <c:auto val="1"/>
        <c:lblAlgn val="ctr"/>
        <c:lblOffset val="100"/>
        <c:noMultiLvlLbl val="0"/>
      </c:catAx>
      <c:valAx>
        <c:axId val="145964416"/>
        <c:scaling>
          <c:orientation val="minMax"/>
          <c:max val="900"/>
          <c:min val="300"/>
        </c:scaling>
        <c:delete val="0"/>
        <c:axPos val="l"/>
        <c:majorGridlines>
          <c:spPr>
            <a:ln w="9525" cap="flat" cmpd="sng" algn="ctr">
              <a:solidFill>
                <a:schemeClr val="tx1">
                  <a:lumMod val="15000"/>
                  <a:lumOff val="85000"/>
                </a:schemeClr>
              </a:solidFill>
              <a:round/>
            </a:ln>
            <a:effectLst/>
          </c:spPr>
        </c:majorGridlines>
        <c:numFmt formatCode="[&lt;=999]000;[&lt;=9999]000\-00;000\-0000" sourceLinked="0"/>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45962880"/>
        <c:crosses val="autoZero"/>
        <c:crossBetween val="between"/>
        <c:majorUnit val="200"/>
      </c:valAx>
      <c:valAx>
        <c:axId val="145970304"/>
        <c:scaling>
          <c:orientation val="minMax"/>
          <c:max val="0.30000000000000032"/>
        </c:scaling>
        <c:delete val="0"/>
        <c:axPos val="r"/>
        <c:numFmt formatCode="#,##0.0_);[Red]\(#,##0.0\)" sourceLinked="0"/>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45971840"/>
        <c:crosses val="max"/>
        <c:crossBetween val="between"/>
        <c:majorUnit val="0.1"/>
        <c:minorUnit val="1.0000000000000019E-2"/>
      </c:valAx>
      <c:catAx>
        <c:axId val="145971840"/>
        <c:scaling>
          <c:orientation val="minMax"/>
        </c:scaling>
        <c:delete val="1"/>
        <c:axPos val="b"/>
        <c:numFmt formatCode="General" sourceLinked="1"/>
        <c:majorTickMark val="none"/>
        <c:minorTickMark val="none"/>
        <c:tickLblPos val="none"/>
        <c:crossAx val="145970304"/>
        <c:crossesAt val="0"/>
        <c:auto val="1"/>
        <c:lblAlgn val="ctr"/>
        <c:lblOffset val="100"/>
        <c:noMultiLvlLbl val="0"/>
      </c:catAx>
      <c:spPr>
        <a:noFill/>
        <a:ln>
          <a:noFill/>
        </a:ln>
        <a:effectLst/>
      </c:spPr>
    </c:plotArea>
    <c:legend>
      <c:legendPos val="b"/>
      <c:legendEntry>
        <c:idx val="0"/>
        <c:txPr>
          <a:bodyPr rot="0" spcFirstLastPara="1" vertOverflow="ellipsis" vert="horz" wrap="square" anchor="ctr" anchorCtr="1"/>
          <a:lstStyle/>
          <a:p>
            <a:pPr>
              <a:defRPr sz="12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Entry>
      <c:legendEntry>
        <c:idx val="1"/>
        <c:txPr>
          <a:bodyPr rot="0" spcFirstLastPara="1" vertOverflow="ellipsis" vert="horz" wrap="square" anchor="ctr" anchorCtr="1"/>
          <a:lstStyle/>
          <a:p>
            <a:pPr>
              <a:defRPr sz="12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Entry>
      <c:layout>
        <c:manualLayout>
          <c:xMode val="edge"/>
          <c:yMode val="edge"/>
          <c:x val="0.10661782321457605"/>
          <c:y val="0.90933894463802378"/>
          <c:w val="0.76896622435469963"/>
          <c:h val="6.5620505362193396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300" name="Rectangle 4"/>
          <p:cNvSpPr>
            <a:spLocks noGrp="1" noChangeArrowheads="1"/>
          </p:cNvSpPr>
          <p:nvPr>
            <p:ph type="ftr" sz="quarter" idx="2"/>
          </p:nvPr>
        </p:nvSpPr>
        <p:spPr bwMode="auto">
          <a:xfrm>
            <a:off x="2489202" y="9721856"/>
            <a:ext cx="2576514"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335" tIns="47669" rIns="95335" bIns="47669" numCol="1" anchor="b" anchorCtr="0" compatLnSpc="1">
            <a:prstTxWarp prst="textNoShape">
              <a:avLst/>
            </a:prstTxWarp>
          </a:bodyPr>
          <a:lstStyle>
            <a:lvl1pPr algn="ctr" defTabSz="945570">
              <a:defRPr sz="1300" smtClean="0">
                <a:latin typeface="Century" pitchFamily="18" charset="0"/>
              </a:defRPr>
            </a:lvl1pPr>
          </a:lstStyle>
          <a:p>
            <a:pPr>
              <a:defRPr/>
            </a:pPr>
            <a:endParaRPr lang="en-US" altLang="ja-JP"/>
          </a:p>
        </p:txBody>
      </p:sp>
      <p:sp>
        <p:nvSpPr>
          <p:cNvPr id="11267" name="Text Box 6"/>
          <p:cNvSpPr txBox="1">
            <a:spLocks noChangeArrowheads="1"/>
          </p:cNvSpPr>
          <p:nvPr/>
        </p:nvSpPr>
        <p:spPr bwMode="auto">
          <a:xfrm>
            <a:off x="127004" y="715964"/>
            <a:ext cx="1046163" cy="8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3242" tIns="6371" rIns="53242" bIns="6371"/>
          <a:lstStyle>
            <a:lvl1pPr defTabSz="647700" eaLnBrk="0" hangingPunct="0">
              <a:defRPr kumimoji="1" sz="3600">
                <a:solidFill>
                  <a:schemeClr val="tx1"/>
                </a:solidFill>
                <a:latin typeface="Arial" pitchFamily="34" charset="0"/>
                <a:ea typeface="ＭＳ Ｐゴシック" pitchFamily="50" charset="-128"/>
              </a:defRPr>
            </a:lvl1pPr>
            <a:lvl2pPr marL="776288" indent="-298450" defTabSz="647700" eaLnBrk="0" hangingPunct="0">
              <a:defRPr kumimoji="1" sz="3600">
                <a:solidFill>
                  <a:schemeClr val="tx1"/>
                </a:solidFill>
                <a:latin typeface="Arial" pitchFamily="34" charset="0"/>
                <a:ea typeface="ＭＳ Ｐゴシック" pitchFamily="50" charset="-128"/>
              </a:defRPr>
            </a:lvl2pPr>
            <a:lvl3pPr marL="1193800" indent="-239713" defTabSz="647700" eaLnBrk="0" hangingPunct="0">
              <a:defRPr kumimoji="1" sz="3600">
                <a:solidFill>
                  <a:schemeClr val="tx1"/>
                </a:solidFill>
                <a:latin typeface="Arial" pitchFamily="34" charset="0"/>
                <a:ea typeface="ＭＳ Ｐゴシック" pitchFamily="50" charset="-128"/>
              </a:defRPr>
            </a:lvl3pPr>
            <a:lvl4pPr marL="1670050" indent="-238125" defTabSz="647700" eaLnBrk="0" hangingPunct="0">
              <a:defRPr kumimoji="1" sz="3600">
                <a:solidFill>
                  <a:schemeClr val="tx1"/>
                </a:solidFill>
                <a:latin typeface="Arial" pitchFamily="34" charset="0"/>
                <a:ea typeface="ＭＳ Ｐゴシック" pitchFamily="50" charset="-128"/>
              </a:defRPr>
            </a:lvl4pPr>
            <a:lvl5pPr marL="2147888" indent="-238125" defTabSz="647700" eaLnBrk="0" hangingPunct="0">
              <a:defRPr kumimoji="1" sz="3600">
                <a:solidFill>
                  <a:schemeClr val="tx1"/>
                </a:solidFill>
                <a:latin typeface="Arial" pitchFamily="34" charset="0"/>
                <a:ea typeface="ＭＳ Ｐゴシック" pitchFamily="50" charset="-128"/>
              </a:defRPr>
            </a:lvl5pPr>
            <a:lvl6pPr marL="2605088" indent="-238125" defTabSz="6477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3062288" indent="-238125" defTabSz="6477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519488" indent="-238125" defTabSz="6477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976688" indent="-238125" defTabSz="6477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r" eaLnBrk="1" hangingPunct="1">
              <a:defRPr/>
            </a:pPr>
            <a:endParaRPr lang="ja-JP" altLang="ja-JP" dirty="0"/>
          </a:p>
        </p:txBody>
      </p:sp>
    </p:spTree>
    <p:extLst>
      <p:ext uri="{BB962C8B-B14F-4D97-AF65-F5344CB8AC3E}">
        <p14:creationId xmlns:p14="http://schemas.microsoft.com/office/powerpoint/2010/main" val="395427154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40" name="Rectangle 4"/>
          <p:cNvSpPr>
            <a:spLocks noGrp="1" noRot="1" noChangeAspect="1" noChangeArrowheads="1" noTextEdit="1"/>
          </p:cNvSpPr>
          <p:nvPr>
            <p:ph type="sldImg" idx="2"/>
          </p:nvPr>
        </p:nvSpPr>
        <p:spPr bwMode="auto">
          <a:xfrm>
            <a:off x="998538" y="768350"/>
            <a:ext cx="5119687" cy="38401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709617" y="4860924"/>
            <a:ext cx="5680075" cy="513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335" tIns="47669" rIns="95335" bIns="47669" numCol="1" anchor="t" anchorCtr="0" compatLnSpc="1">
            <a:prstTxWarp prst="textNoShape">
              <a:avLst/>
            </a:prstTxWarp>
          </a:bodyPr>
          <a:lstStyle/>
          <a:p>
            <a:pPr lvl="0"/>
            <a:r>
              <a:rPr lang="ja-JP" altLang="en-US" noProof="0" dirty="0"/>
              <a:t>マスタ テキストの書式設定</a:t>
            </a:r>
          </a:p>
        </p:txBody>
      </p:sp>
    </p:spTree>
    <p:extLst>
      <p:ext uri="{BB962C8B-B14F-4D97-AF65-F5344CB8AC3E}">
        <p14:creationId xmlns:p14="http://schemas.microsoft.com/office/powerpoint/2010/main" val="4068401651"/>
      </p:ext>
    </p:extLst>
  </p:cSld>
  <p:clrMap bg1="lt1" tx1="dk1" bg2="lt2" tx2="dk2" accent1="accent1" accent2="accent2" accent3="accent3" accent4="accent4" accent5="accent5" accent6="accent6" hlink="hlink" folHlink="folHlink"/>
  <p:hf sldNum="0" hdr="0" ftr="0" dt="0"/>
  <p:notesStyle>
    <a:lvl1pPr algn="l" rtl="0" eaLnBrk="0" fontAlgn="base" hangingPunct="0">
      <a:lnSpc>
        <a:spcPct val="130000"/>
      </a:lnSpc>
      <a:spcBef>
        <a:spcPct val="30000"/>
      </a:spcBef>
      <a:spcAft>
        <a:spcPct val="0"/>
      </a:spcAft>
      <a:defRPr kumimoji="1" sz="1200" kern="1200">
        <a:solidFill>
          <a:schemeClr val="tx1"/>
        </a:solidFill>
        <a:latin typeface="Meiryo UI" panose="020B0604030504040204" pitchFamily="50" charset="-128"/>
        <a:ea typeface="Meiryo UI" panose="020B0604030504040204" pitchFamily="50" charset="-128"/>
        <a:cs typeface="+mn-cs"/>
      </a:defRPr>
    </a:lvl1pPr>
    <a:lvl2pPr marL="457200" algn="l" rtl="0" eaLnBrk="0" fontAlgn="base" hangingPunct="0">
      <a:lnSpc>
        <a:spcPct val="130000"/>
      </a:lnSpc>
      <a:spcBef>
        <a:spcPct val="30000"/>
      </a:spcBef>
      <a:spcAft>
        <a:spcPct val="0"/>
      </a:spcAft>
      <a:defRPr kumimoji="1" sz="1200" kern="1200">
        <a:solidFill>
          <a:schemeClr val="tx1"/>
        </a:solidFill>
        <a:latin typeface="Meiryo UI" panose="020B0604030504040204" pitchFamily="50" charset="-128"/>
        <a:ea typeface="Meiryo UI" panose="020B0604030504040204" pitchFamily="50" charset="-128"/>
        <a:cs typeface="+mn-cs"/>
      </a:defRPr>
    </a:lvl2pPr>
    <a:lvl3pPr marL="914400" algn="l" rtl="0" eaLnBrk="0" fontAlgn="base" hangingPunct="0">
      <a:lnSpc>
        <a:spcPct val="130000"/>
      </a:lnSpc>
      <a:spcBef>
        <a:spcPct val="30000"/>
      </a:spcBef>
      <a:spcAft>
        <a:spcPct val="0"/>
      </a:spcAft>
      <a:defRPr kumimoji="1" sz="1200" kern="1200">
        <a:solidFill>
          <a:schemeClr val="tx1"/>
        </a:solidFill>
        <a:latin typeface="Meiryo UI" panose="020B0604030504040204" pitchFamily="50" charset="-128"/>
        <a:ea typeface="Meiryo UI" panose="020B0604030504040204" pitchFamily="50" charset="-128"/>
        <a:cs typeface="+mn-cs"/>
      </a:defRPr>
    </a:lvl3pPr>
    <a:lvl4pPr marL="1371600" algn="l" rtl="0" eaLnBrk="0" fontAlgn="base" hangingPunct="0">
      <a:lnSpc>
        <a:spcPct val="130000"/>
      </a:lnSpc>
      <a:spcBef>
        <a:spcPct val="30000"/>
      </a:spcBef>
      <a:spcAft>
        <a:spcPct val="0"/>
      </a:spcAft>
      <a:defRPr kumimoji="1" sz="1200" kern="1200">
        <a:solidFill>
          <a:schemeClr val="tx1"/>
        </a:solidFill>
        <a:latin typeface="Meiryo UI" panose="020B0604030504040204" pitchFamily="50" charset="-128"/>
        <a:ea typeface="Meiryo UI" panose="020B0604030504040204" pitchFamily="50" charset="-128"/>
        <a:cs typeface="+mn-cs"/>
      </a:defRPr>
    </a:lvl4pPr>
    <a:lvl5pPr marL="1828800" algn="l" rtl="0" eaLnBrk="0" fontAlgn="base" hangingPunct="0">
      <a:lnSpc>
        <a:spcPct val="130000"/>
      </a:lnSpc>
      <a:spcBef>
        <a:spcPct val="30000"/>
      </a:spcBef>
      <a:spcAft>
        <a:spcPct val="0"/>
      </a:spcAft>
      <a:defRPr kumimoji="1" sz="1200" kern="120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0600" y="825500"/>
            <a:ext cx="5119688" cy="3838575"/>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024750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981075" y="828675"/>
            <a:ext cx="5132388" cy="3848100"/>
          </a:xfrm>
          <a:ln/>
        </p:spPr>
      </p:sp>
      <p:sp>
        <p:nvSpPr>
          <p:cNvPr id="66563" name="Rectangle 3"/>
          <p:cNvSpPr>
            <a:spLocks noGrp="1" noChangeArrowheads="1"/>
          </p:cNvSpPr>
          <p:nvPr>
            <p:ph type="body" idx="1"/>
          </p:nvPr>
        </p:nvSpPr>
        <p:spPr>
          <a:xfrm>
            <a:off x="949334" y="4871555"/>
            <a:ext cx="5202902" cy="5280188"/>
          </a:xfrm>
          <a:noFill/>
        </p:spPr>
        <p:txBody>
          <a:bodyPr lIns="0" tIns="0" rIns="0" bIns="0"/>
          <a:lstStyle/>
          <a:p>
            <a:pPr>
              <a:lnSpc>
                <a:spcPts val="1761"/>
              </a:lnSpc>
              <a:spcBef>
                <a:spcPts val="0"/>
              </a:spcBef>
            </a:pPr>
            <a:r>
              <a:rPr lang="ja-JP" altLang="en-US" sz="1100" dirty="0"/>
              <a:t>　ここでは、体制整備の観点からの要点をまとめています。</a:t>
            </a:r>
            <a:endParaRPr lang="en-US" altLang="ja-JP" sz="1100" dirty="0"/>
          </a:p>
          <a:p>
            <a:pPr>
              <a:lnSpc>
                <a:spcPts val="1761"/>
              </a:lnSpc>
              <a:spcBef>
                <a:spcPts val="0"/>
              </a:spcBef>
            </a:pPr>
            <a:r>
              <a:rPr lang="ja-JP" altLang="en-US" sz="1100" dirty="0"/>
              <a:t>　</a:t>
            </a:r>
            <a:r>
              <a:rPr lang="ja-JP" altLang="ja-JP" sz="1100" dirty="0"/>
              <a:t>教育内容は、</a:t>
            </a:r>
            <a:r>
              <a:rPr lang="en-US" altLang="ja-JP" sz="1100" dirty="0"/>
              <a:t>BPSD</a:t>
            </a:r>
            <a:r>
              <a:rPr lang="ja-JP" altLang="ja-JP" sz="1100" dirty="0"/>
              <a:t>の初期対応、認知症の人とのコミュニケーション、症状マネジメント</a:t>
            </a:r>
            <a:r>
              <a:rPr lang="en-US" altLang="ja-JP" sz="1100" dirty="0"/>
              <a:t/>
            </a:r>
            <a:br>
              <a:rPr lang="en-US" altLang="ja-JP" sz="1100" dirty="0"/>
            </a:br>
            <a:r>
              <a:rPr lang="ja-JP" altLang="ja-JP" sz="1100" dirty="0"/>
              <a:t>（せん妄、痛み、睡眠障害など）、意思決定支援</a:t>
            </a:r>
            <a:r>
              <a:rPr lang="ja-JP" altLang="en-US" sz="1100" dirty="0"/>
              <a:t>等です。</a:t>
            </a:r>
            <a:r>
              <a:rPr lang="ja-JP" altLang="ja-JP" sz="1100" dirty="0"/>
              <a:t>方法は多職種合同研修、事例検討、ロールプレイなど</a:t>
            </a:r>
            <a:r>
              <a:rPr lang="ja-JP" altLang="en-US" sz="1100" dirty="0"/>
              <a:t>です</a:t>
            </a:r>
            <a:r>
              <a:rPr lang="ja-JP" altLang="ja-JP" sz="1100" dirty="0"/>
              <a:t>。対象には管理者も該当し、研修受講の奨励や機会提供</a:t>
            </a:r>
            <a:r>
              <a:rPr lang="ja-JP" altLang="en-US" sz="1100" dirty="0"/>
              <a:t>を行うことが求められています</a:t>
            </a:r>
            <a:r>
              <a:rPr lang="ja-JP" altLang="ja-JP" sz="1100" dirty="0"/>
              <a:t>。</a:t>
            </a:r>
          </a:p>
          <a:p>
            <a:pPr>
              <a:lnSpc>
                <a:spcPts val="1761"/>
              </a:lnSpc>
              <a:spcBef>
                <a:spcPts val="0"/>
              </a:spcBef>
            </a:pPr>
            <a:r>
              <a:rPr lang="ja-JP" altLang="en-US" sz="1100" dirty="0"/>
              <a:t>　</a:t>
            </a:r>
            <a:r>
              <a:rPr lang="ja-JP" altLang="ja-JP" sz="1100" dirty="0"/>
              <a:t>一般医療機関における認知症対応のための院内体制整備の手引きでは、対応のポイントの筆頭に「認知症を理由に身体疾患の治療機会が失われてはならない」と掲げられてい</a:t>
            </a:r>
            <a:r>
              <a:rPr lang="ja-JP" altLang="en-US" sz="1100" dirty="0"/>
              <a:t>ます</a:t>
            </a:r>
            <a:r>
              <a:rPr lang="ja-JP" altLang="ja-JP" sz="1100" dirty="0"/>
              <a:t>。診療科の垣根を越えた連携、多職種の協働によって、入院した認知症の人の回復過程を支援する入院体制整備を図</a:t>
            </a:r>
            <a:r>
              <a:rPr lang="ja-JP" altLang="en-US" sz="1100" dirty="0"/>
              <a:t>りましょう</a:t>
            </a:r>
            <a:r>
              <a:rPr lang="ja-JP" altLang="ja-JP" sz="1100" dirty="0"/>
              <a:t>。</a:t>
            </a:r>
            <a:r>
              <a:rPr lang="en-US" altLang="ja-JP" sz="1100" dirty="0"/>
              <a:t/>
            </a:r>
            <a:br>
              <a:rPr lang="en-US" altLang="ja-JP" sz="1100" dirty="0"/>
            </a:br>
            <a:r>
              <a:rPr lang="ja-JP" altLang="ja-JP" sz="1100" dirty="0"/>
              <a:t>（参考</a:t>
            </a:r>
            <a:r>
              <a:rPr lang="en-US" altLang="ja-JP" sz="1100" dirty="0"/>
              <a:t>:</a:t>
            </a:r>
            <a:r>
              <a:rPr lang="ja-JP" altLang="ja-JP" sz="1100" dirty="0"/>
              <a:t>一般病院における認知症対応のための院内体制整備の手引き，認知症の人の行動心理症状や身体合併症など循環型の医療介護等の提供のあり方に関する研究会，平成</a:t>
            </a:r>
            <a:r>
              <a:rPr lang="en-US" altLang="ja-JP" sz="1100" dirty="0"/>
              <a:t>27</a:t>
            </a:r>
            <a:r>
              <a:rPr lang="ja-JP" altLang="ja-JP" sz="1100" dirty="0"/>
              <a:t>年度老人保健健康増進事業）</a:t>
            </a:r>
          </a:p>
          <a:p>
            <a:pPr>
              <a:lnSpc>
                <a:spcPts val="1761"/>
              </a:lnSpc>
              <a:spcBef>
                <a:spcPts val="0"/>
              </a:spcBef>
            </a:pPr>
            <a:r>
              <a:rPr lang="ja-JP" altLang="en-US" sz="1100" dirty="0"/>
              <a:t>　また、</a:t>
            </a:r>
            <a:r>
              <a:rPr lang="ja-JP" altLang="ja-JP" sz="1100" dirty="0"/>
              <a:t>本人の日ごろの暮らしに関する情報を、入院時から得る</a:t>
            </a:r>
            <a:r>
              <a:rPr lang="ja-JP" altLang="en-US" sz="1100" dirty="0"/>
              <a:t>ことです</a:t>
            </a:r>
            <a:r>
              <a:rPr lang="ja-JP" altLang="ja-JP" sz="1100" dirty="0"/>
              <a:t>。</a:t>
            </a:r>
            <a:r>
              <a:rPr lang="ja-JP" altLang="en-US" sz="1100" dirty="0"/>
              <a:t>これは</a:t>
            </a:r>
            <a:r>
              <a:rPr lang="ja-JP" altLang="ja-JP" sz="1100" dirty="0"/>
              <a:t>身体的情報と同等に重要で</a:t>
            </a:r>
            <a:r>
              <a:rPr lang="ja-JP" altLang="en-US" sz="1100" dirty="0"/>
              <a:t>す</a:t>
            </a:r>
            <a:r>
              <a:rPr lang="ja-JP" altLang="ja-JP" sz="1100" dirty="0"/>
              <a:t>。</a:t>
            </a:r>
            <a:r>
              <a:rPr lang="ja-JP" altLang="en-US" sz="1100" dirty="0"/>
              <a:t>たとえば、</a:t>
            </a:r>
            <a:r>
              <a:rPr lang="ja-JP" altLang="ja-JP" sz="1100" dirty="0"/>
              <a:t>日々の生活パターン・習慣、嗜好、入院前の</a:t>
            </a:r>
            <a:r>
              <a:rPr lang="en-US" altLang="ja-JP" sz="1100" dirty="0"/>
              <a:t>ADL</a:t>
            </a:r>
            <a:r>
              <a:rPr lang="ja-JP" altLang="ja-JP" sz="1100" dirty="0"/>
              <a:t>、サービス利用状況、家族背景など</a:t>
            </a:r>
            <a:r>
              <a:rPr lang="ja-JP" altLang="en-US" sz="1100" dirty="0"/>
              <a:t>です</a:t>
            </a:r>
            <a:r>
              <a:rPr lang="ja-JP" altLang="ja-JP" sz="1100" dirty="0"/>
              <a:t>。</a:t>
            </a:r>
          </a:p>
          <a:p>
            <a:pPr>
              <a:lnSpc>
                <a:spcPts val="1761"/>
              </a:lnSpc>
              <a:spcBef>
                <a:spcPts val="0"/>
              </a:spcBef>
            </a:pPr>
            <a:r>
              <a:rPr lang="ja-JP" altLang="en-US" sz="1100" dirty="0"/>
              <a:t>　</a:t>
            </a:r>
            <a:r>
              <a:rPr lang="ja-JP" altLang="ja-JP" sz="1100" dirty="0"/>
              <a:t>平成</a:t>
            </a:r>
            <a:r>
              <a:rPr lang="en-US" altLang="ja-JP" sz="1100" dirty="0"/>
              <a:t>28</a:t>
            </a:r>
            <a:r>
              <a:rPr lang="ja-JP" altLang="en-US" sz="1100" dirty="0"/>
              <a:t>（</a:t>
            </a:r>
            <a:r>
              <a:rPr lang="en-US" altLang="ja-JP" sz="1100" dirty="0"/>
              <a:t>2016</a:t>
            </a:r>
            <a:r>
              <a:rPr lang="ja-JP" altLang="en-US" sz="1100" dirty="0"/>
              <a:t>）</a:t>
            </a:r>
            <a:r>
              <a:rPr lang="ja-JP" altLang="ja-JP" sz="1100" dirty="0"/>
              <a:t>年度、認知症ケア加算が設けられ</a:t>
            </a:r>
            <a:r>
              <a:rPr lang="ja-JP" altLang="en-US" sz="1100" dirty="0"/>
              <a:t>ました。この</a:t>
            </a:r>
            <a:r>
              <a:rPr lang="ja-JP" altLang="ja-JP" sz="1100" dirty="0"/>
              <a:t>加算算定の要件を満たす認知症を専門とする人材配置や認知症</a:t>
            </a:r>
            <a:r>
              <a:rPr lang="ja-JP" altLang="en-US" sz="1100" dirty="0"/>
              <a:t>に関する</a:t>
            </a:r>
            <a:r>
              <a:rPr lang="ja-JP" altLang="ja-JP" sz="1100" dirty="0"/>
              <a:t>研修を受けた看護師を擁することは、効率的</a:t>
            </a:r>
            <a:r>
              <a:rPr lang="ja-JP" altLang="en-US" sz="1100" dirty="0"/>
              <a:t>な</a:t>
            </a:r>
            <a:r>
              <a:rPr lang="ja-JP" altLang="ja-JP" sz="1100" dirty="0"/>
              <a:t>認知症対応のための体制整備や効果的な教育研修を進める</a:t>
            </a:r>
            <a:r>
              <a:rPr lang="ja-JP" altLang="en-US" sz="1100" dirty="0"/>
              <a:t>ことにつながります</a:t>
            </a:r>
            <a:r>
              <a:rPr lang="ja-JP" altLang="ja-JP" sz="1100" dirty="0"/>
              <a:t>。</a:t>
            </a:r>
          </a:p>
          <a:p>
            <a:pPr>
              <a:lnSpc>
                <a:spcPts val="1761"/>
              </a:lnSpc>
              <a:spcBef>
                <a:spcPts val="0"/>
              </a:spcBef>
            </a:pPr>
            <a:r>
              <a:rPr lang="ja-JP" altLang="en-US" sz="1100" dirty="0"/>
              <a:t>　</a:t>
            </a:r>
            <a:r>
              <a:rPr lang="ja-JP" altLang="ja-JP" sz="1100" dirty="0"/>
              <a:t>地域包括ケアシステムが</a:t>
            </a:r>
            <a:r>
              <a:rPr lang="ja-JP" altLang="en-US" sz="1100" dirty="0"/>
              <a:t>、</a:t>
            </a:r>
            <a:r>
              <a:rPr lang="ja-JP" altLang="ja-JP" sz="1100" dirty="0"/>
              <a:t>安定的に機能する</a:t>
            </a:r>
            <a:r>
              <a:rPr lang="ja-JP" altLang="en-US" sz="1100" dirty="0"/>
              <a:t>ことに</a:t>
            </a:r>
            <a:r>
              <a:rPr lang="ja-JP" altLang="ja-JP" sz="1100" dirty="0"/>
              <a:t>貢献する</a:t>
            </a:r>
            <a:r>
              <a:rPr lang="ja-JP" altLang="en-US" sz="1100" dirty="0"/>
              <a:t>よう、</a:t>
            </a:r>
            <a:r>
              <a:rPr lang="ja-JP" altLang="ja-JP" sz="1100" dirty="0"/>
              <a:t>一般医療機関に従事する医療職者ら</a:t>
            </a:r>
            <a:r>
              <a:rPr lang="ja-JP" altLang="en-US" sz="1100" dirty="0"/>
              <a:t>が</a:t>
            </a:r>
            <a:r>
              <a:rPr lang="ja-JP" altLang="ja-JP" sz="1100" dirty="0"/>
              <a:t>地域資源への関心を高め</a:t>
            </a:r>
            <a:r>
              <a:rPr lang="ja-JP" altLang="en-US" sz="1100" dirty="0"/>
              <a:t>、院外の多職種と</a:t>
            </a:r>
            <a:r>
              <a:rPr lang="ja-JP" altLang="ja-JP" sz="1100" dirty="0"/>
              <a:t>名前や職種、役職や役割などをわかり合</a:t>
            </a:r>
            <a:r>
              <a:rPr lang="ja-JP" altLang="en-US" sz="1100" dirty="0"/>
              <a:t>い</a:t>
            </a:r>
            <a:r>
              <a:rPr lang="ja-JP" altLang="ja-JP" sz="1100" dirty="0"/>
              <a:t>「顔の見える連携」</a:t>
            </a:r>
            <a:r>
              <a:rPr lang="ja-JP" altLang="en-US" sz="1100" dirty="0"/>
              <a:t>をとることが期待されています。</a:t>
            </a:r>
            <a:endParaRPr lang="ja-JP" altLang="ja-JP" sz="1100" dirty="0"/>
          </a:p>
        </p:txBody>
      </p:sp>
    </p:spTree>
    <p:extLst>
      <p:ext uri="{BB962C8B-B14F-4D97-AF65-F5344CB8AC3E}">
        <p14:creationId xmlns:p14="http://schemas.microsoft.com/office/powerpoint/2010/main" val="5159396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987425" y="823913"/>
            <a:ext cx="5114925" cy="3836987"/>
          </a:xfrm>
          <a:ln/>
        </p:spPr>
      </p:sp>
      <p:sp>
        <p:nvSpPr>
          <p:cNvPr id="67587" name="Rectangle 3"/>
          <p:cNvSpPr>
            <a:spLocks noGrp="1" noChangeArrowheads="1"/>
          </p:cNvSpPr>
          <p:nvPr>
            <p:ph type="body" idx="1"/>
          </p:nvPr>
        </p:nvSpPr>
        <p:spPr>
          <a:xfrm>
            <a:off x="946686" y="4876627"/>
            <a:ext cx="5180748" cy="4605337"/>
          </a:xfrm>
          <a:noFill/>
        </p:spPr>
        <p:txBody>
          <a:bodyPr lIns="0" tIns="0" rIns="0" bIns="0"/>
          <a:lstStyle/>
          <a:p>
            <a:pPr>
              <a:lnSpc>
                <a:spcPts val="1761"/>
              </a:lnSpc>
              <a:spcBef>
                <a:spcPct val="0"/>
              </a:spcBef>
            </a:pPr>
            <a:r>
              <a:rPr lang="ja-JP" altLang="en-US" sz="1100" dirty="0">
                <a:solidFill>
                  <a:srgbClr val="000000"/>
                </a:solidFill>
                <a:cs typeface="Meiryo UI" pitchFamily="50" charset="-128"/>
              </a:rPr>
              <a:t>　「目的」編の最後に、この研修を修了された皆さんに期待することをまとめます。</a:t>
            </a:r>
            <a:endParaRPr lang="en-US" altLang="ja-JP" sz="1100" dirty="0">
              <a:solidFill>
                <a:srgbClr val="000000"/>
              </a:solidFill>
              <a:cs typeface="Meiryo UI" pitchFamily="50" charset="-128"/>
            </a:endParaRPr>
          </a:p>
          <a:p>
            <a:pPr>
              <a:lnSpc>
                <a:spcPts val="1761"/>
              </a:lnSpc>
              <a:spcBef>
                <a:spcPct val="0"/>
              </a:spcBef>
            </a:pPr>
            <a:r>
              <a:rPr lang="ja-JP" altLang="en-US" sz="1100" dirty="0">
                <a:solidFill>
                  <a:srgbClr val="000000"/>
                </a:solidFill>
                <a:cs typeface="Meiryo UI" pitchFamily="50" charset="-128"/>
              </a:rPr>
              <a:t>　受講者の皆さんは、既に院内で日夜認知症の人やその家族の支援に奮闘されていることでしょう。</a:t>
            </a:r>
          </a:p>
          <a:p>
            <a:pPr>
              <a:lnSpc>
                <a:spcPts val="1761"/>
              </a:lnSpc>
              <a:spcBef>
                <a:spcPct val="0"/>
              </a:spcBef>
            </a:pPr>
            <a:r>
              <a:rPr lang="ja-JP" altLang="en-US" sz="1100" dirty="0">
                <a:solidFill>
                  <a:srgbClr val="000000"/>
                </a:solidFill>
                <a:cs typeface="Meiryo UI" pitchFamily="50" charset="-128"/>
              </a:rPr>
              <a:t>　その皆さんに、この研修を最小限の基礎的情報の再確認や認知症への適切な姿勢への再認識の場として活用頂くことで、明日からのより良い実践、行動変容につなげていただくことを期待しています。</a:t>
            </a:r>
          </a:p>
          <a:p>
            <a:pPr>
              <a:lnSpc>
                <a:spcPts val="1761"/>
              </a:lnSpc>
              <a:spcBef>
                <a:spcPts val="621"/>
              </a:spcBef>
            </a:pPr>
            <a:endParaRPr lang="ja-JP" altLang="ja-JP" sz="1100" dirty="0"/>
          </a:p>
        </p:txBody>
      </p:sp>
    </p:spTree>
    <p:extLst>
      <p:ext uri="{BB962C8B-B14F-4D97-AF65-F5344CB8AC3E}">
        <p14:creationId xmlns:p14="http://schemas.microsoft.com/office/powerpoint/2010/main" val="2805925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3775" y="822325"/>
            <a:ext cx="5116513" cy="3836988"/>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862253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92188" y="831850"/>
            <a:ext cx="5119687" cy="3840163"/>
          </a:xfrm>
        </p:spPr>
      </p:sp>
      <p:sp>
        <p:nvSpPr>
          <p:cNvPr id="3" name="ノート プレースホルダ 2"/>
          <p:cNvSpPr>
            <a:spLocks noGrp="1"/>
          </p:cNvSpPr>
          <p:nvPr>
            <p:ph type="body" idx="1"/>
          </p:nvPr>
        </p:nvSpPr>
        <p:spPr>
          <a:xfrm>
            <a:off x="947347" y="4876625"/>
            <a:ext cx="5205601" cy="5130159"/>
          </a:xfrm>
        </p:spPr>
        <p:txBody>
          <a:bodyPr lIns="0" tIns="0" rIns="0" bIns="0">
            <a:normAutofit/>
          </a:bodyPr>
          <a:lstStyle/>
          <a:p>
            <a:pPr>
              <a:lnSpc>
                <a:spcPts val="1761"/>
              </a:lnSpc>
              <a:spcBef>
                <a:spcPts val="621"/>
              </a:spcBef>
            </a:pPr>
            <a:r>
              <a:rPr lang="ja-JP" altLang="en-US" sz="1100" dirty="0"/>
              <a:t>　認知症とはどのようなものでしょう？</a:t>
            </a:r>
            <a:endParaRPr lang="en-US" altLang="ja-JP" sz="1100" dirty="0"/>
          </a:p>
          <a:p>
            <a:pPr>
              <a:lnSpc>
                <a:spcPts val="1761"/>
              </a:lnSpc>
              <a:spcBef>
                <a:spcPts val="621"/>
              </a:spcBef>
            </a:pPr>
            <a:r>
              <a:rPr lang="ja-JP" altLang="en-US" sz="1100" dirty="0"/>
              <a:t>　このスライドに示すのは、アメリカ精神医学会による診断基準です。</a:t>
            </a:r>
            <a:endParaRPr lang="en-US" altLang="ja-JP" sz="1100" dirty="0"/>
          </a:p>
          <a:p>
            <a:pPr>
              <a:lnSpc>
                <a:spcPts val="1761"/>
              </a:lnSpc>
              <a:spcBef>
                <a:spcPts val="0"/>
              </a:spcBef>
            </a:pPr>
            <a:r>
              <a:rPr lang="ja-JP" altLang="en-US" sz="1100" dirty="0"/>
              <a:t>　以前は「記憶障害」が必須とされていましたが、後にも触れる前頭側頭葉変性症のように記憶障害が前景に出ないタイプもあることが課題とされてきました。</a:t>
            </a:r>
            <a:endParaRPr lang="en-US" altLang="ja-JP" sz="1100" dirty="0"/>
          </a:p>
          <a:p>
            <a:pPr>
              <a:lnSpc>
                <a:spcPts val="1761"/>
              </a:lnSpc>
              <a:spcBef>
                <a:spcPts val="0"/>
              </a:spcBef>
            </a:pPr>
            <a:r>
              <a:rPr lang="ja-JP" altLang="en-US" sz="1100" dirty="0"/>
              <a:t>　そのため、現在は、必須とされているのは以下の</a:t>
            </a:r>
            <a:r>
              <a:rPr lang="en-US" altLang="ja-JP" sz="1100" dirty="0"/>
              <a:t>6</a:t>
            </a:r>
            <a:r>
              <a:rPr lang="ja-JP" altLang="en-US" sz="1100" dirty="0"/>
              <a:t>つの神経認知領域障害の一つ以上で、記憶障害はあくまでその一つという扱いになっています。</a:t>
            </a:r>
            <a:endParaRPr lang="en-US" altLang="ja-JP" sz="1100" dirty="0"/>
          </a:p>
          <a:p>
            <a:pPr>
              <a:lnSpc>
                <a:spcPts val="1761"/>
              </a:lnSpc>
              <a:spcBef>
                <a:spcPts val="621"/>
              </a:spcBef>
            </a:pPr>
            <a:r>
              <a:rPr lang="ja-JP" altLang="en-US" sz="1100" dirty="0"/>
              <a:t>　ここでは「日常生活に支障を与える」というところがポイントです。</a:t>
            </a:r>
            <a:endParaRPr lang="en-US" altLang="ja-JP" sz="1100" dirty="0"/>
          </a:p>
          <a:p>
            <a:pPr>
              <a:lnSpc>
                <a:spcPts val="1761"/>
              </a:lnSpc>
              <a:spcBef>
                <a:spcPts val="0"/>
              </a:spcBef>
            </a:pPr>
            <a:r>
              <a:rPr lang="ja-JP" altLang="en-US" sz="1100" dirty="0"/>
              <a:t>　そしてなによりも、上記の</a:t>
            </a:r>
            <a:r>
              <a:rPr lang="en-US" altLang="ja-JP" sz="1100" dirty="0"/>
              <a:t>6</a:t>
            </a:r>
            <a:r>
              <a:rPr lang="ja-JP" altLang="en-US" sz="1100" dirty="0"/>
              <a:t>つの認知領域の機能低下だけでなく、日常生活に支障が生じてはじめて認知症、ということが重要です。</a:t>
            </a:r>
            <a:endParaRPr lang="en-US" altLang="ja-JP" sz="1100" dirty="0"/>
          </a:p>
          <a:p>
            <a:pPr>
              <a:lnSpc>
                <a:spcPts val="1761"/>
              </a:lnSpc>
              <a:spcBef>
                <a:spcPts val="0"/>
              </a:spcBef>
            </a:pPr>
            <a:r>
              <a:rPr lang="ja-JP" altLang="en-US" sz="1100" dirty="0"/>
              <a:t>　これは「認知症生活の要求水準を下げることが認知症を減らしうる」可能性を示唆するものです。</a:t>
            </a:r>
            <a:endParaRPr lang="en-US" altLang="ja-JP" sz="1100" dirty="0"/>
          </a:p>
          <a:p>
            <a:pPr>
              <a:lnSpc>
                <a:spcPts val="1761"/>
              </a:lnSpc>
              <a:spcBef>
                <a:spcPts val="0"/>
              </a:spcBef>
            </a:pPr>
            <a:endParaRPr lang="ja-JP" altLang="en-US" sz="1100" dirty="0"/>
          </a:p>
        </p:txBody>
      </p:sp>
    </p:spTree>
    <p:extLst>
      <p:ext uri="{BB962C8B-B14F-4D97-AF65-F5344CB8AC3E}">
        <p14:creationId xmlns:p14="http://schemas.microsoft.com/office/powerpoint/2010/main" val="15447339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4250" y="830263"/>
            <a:ext cx="5116513" cy="3836987"/>
          </a:xfrm>
        </p:spPr>
      </p:sp>
      <p:sp>
        <p:nvSpPr>
          <p:cNvPr id="3" name="ノート プレースホルダー 2"/>
          <p:cNvSpPr>
            <a:spLocks noGrp="1"/>
          </p:cNvSpPr>
          <p:nvPr>
            <p:ph type="body" idx="1"/>
          </p:nvPr>
        </p:nvSpPr>
        <p:spPr>
          <a:xfrm>
            <a:off x="943702" y="4876625"/>
            <a:ext cx="5190358" cy="5130159"/>
          </a:xfrm>
        </p:spPr>
        <p:txBody>
          <a:bodyPr lIns="0" tIns="0" rIns="0" bIns="0"/>
          <a:lstStyle/>
          <a:p>
            <a:pPr>
              <a:lnSpc>
                <a:spcPts val="1761"/>
              </a:lnSpc>
              <a:spcBef>
                <a:spcPts val="0"/>
              </a:spcBef>
            </a:pPr>
            <a:r>
              <a:rPr lang="ja-JP" altLang="en-US" sz="1100" dirty="0">
                <a:cs typeface="Meiryo UI" panose="020B0604030504040204" pitchFamily="50" charset="-128"/>
              </a:rPr>
              <a:t>　アルツハイマー型認知症は認知症の</a:t>
            </a:r>
            <a:r>
              <a:rPr lang="en-US" altLang="ja-JP" sz="1100" dirty="0">
                <a:cs typeface="Meiryo UI" panose="020B0604030504040204" pitchFamily="50" charset="-128"/>
              </a:rPr>
              <a:t>6-7</a:t>
            </a:r>
            <a:r>
              <a:rPr lang="ja-JP" altLang="en-US" sz="1100" dirty="0">
                <a:cs typeface="Meiryo UI" panose="020B0604030504040204" pitchFamily="50" charset="-128"/>
              </a:rPr>
              <a:t>割を占め、現場において最も多いタイプです。</a:t>
            </a:r>
          </a:p>
          <a:p>
            <a:pPr>
              <a:lnSpc>
                <a:spcPts val="1761"/>
              </a:lnSpc>
              <a:spcBef>
                <a:spcPts val="0"/>
              </a:spcBef>
            </a:pPr>
            <a:r>
              <a:rPr lang="ja-JP" altLang="en-US" sz="1100" dirty="0">
                <a:cs typeface="Meiryo UI" panose="020B0604030504040204" pitchFamily="50" charset="-128"/>
              </a:rPr>
              <a:t>　血管性認知症はそれに次いでいますが、特に高齢者においては脳血管疾患の既往や画像所見はありふれたものです。でもそれらの既往や所見があるだけで「血管性」と診断されていたものが、実は背景に他の変性性認知症が隠れていることもあります。</a:t>
            </a:r>
          </a:p>
          <a:p>
            <a:pPr>
              <a:lnSpc>
                <a:spcPts val="1761"/>
              </a:lnSpc>
              <a:spcBef>
                <a:spcPts val="0"/>
              </a:spcBef>
            </a:pPr>
            <a:r>
              <a:rPr lang="ja-JP" altLang="en-US" sz="1100" dirty="0">
                <a:cs typeface="Meiryo UI" panose="020B0604030504040204" pitchFamily="50" charset="-128"/>
              </a:rPr>
              <a:t>　レビー小体型認知症はその病像が多彩なことが特徴で、初期には、アルツハイマー病のようなもの忘れや、パーキンソン病のような歩行障害、うつ病等の精神疾患のような精神障害、原因不明の意識レベル変容、などしかみられず鑑別が困難なことも少なくありません。</a:t>
            </a:r>
          </a:p>
          <a:p>
            <a:pPr>
              <a:lnSpc>
                <a:spcPts val="1761"/>
              </a:lnSpc>
              <a:spcBef>
                <a:spcPts val="0"/>
              </a:spcBef>
            </a:pPr>
            <a:r>
              <a:rPr lang="ja-JP" altLang="en-US" sz="1100" dirty="0">
                <a:cs typeface="Meiryo UI" panose="020B0604030504040204" pitchFamily="50" charset="-128"/>
              </a:rPr>
              <a:t>　前頭側頭葉変性症は、</a:t>
            </a:r>
            <a:r>
              <a:rPr lang="en-US" altLang="ja-JP" sz="1100" dirty="0">
                <a:cs typeface="Meiryo UI" panose="020B0604030504040204" pitchFamily="50" charset="-128"/>
              </a:rPr>
              <a:t>Pick</a:t>
            </a:r>
            <a:r>
              <a:rPr lang="ja-JP" altLang="en-US" sz="1100" dirty="0">
                <a:cs typeface="Meiryo UI" panose="020B0604030504040204" pitchFamily="50" charset="-128"/>
              </a:rPr>
              <a:t>病などを含む広い概念で、その絶対数は多いわけではないものの、攻撃性や興奮などの行動・心理症状がみられやすいほか、記憶障害は目立たないことも少なくなありません。</a:t>
            </a:r>
            <a:endParaRPr lang="en-US" altLang="ja-JP" sz="1100" dirty="0">
              <a:cs typeface="Meiryo UI" panose="020B0604030504040204" pitchFamily="50" charset="-128"/>
            </a:endParaRPr>
          </a:p>
          <a:p>
            <a:pPr>
              <a:lnSpc>
                <a:spcPts val="1761"/>
              </a:lnSpc>
              <a:spcBef>
                <a:spcPts val="0"/>
              </a:spcBef>
            </a:pPr>
            <a:r>
              <a:rPr lang="ja-JP" altLang="en-US" sz="1100" dirty="0">
                <a:cs typeface="Meiryo UI" panose="020B0604030504040204" pitchFamily="50" charset="-128"/>
              </a:rPr>
              <a:t>　つまり、初期症状のみでの確定的な診断は難しいことがあり、そうした場合、後になってより正しい病名が明らかになることがあります。</a:t>
            </a:r>
            <a:endParaRPr lang="en-US" altLang="ja-JP" sz="1100" dirty="0">
              <a:cs typeface="Meiryo UI" panose="020B0604030504040204" pitchFamily="50" charset="-128"/>
            </a:endParaRPr>
          </a:p>
          <a:p>
            <a:pPr>
              <a:lnSpc>
                <a:spcPts val="1761"/>
              </a:lnSpc>
              <a:spcBef>
                <a:spcPts val="0"/>
              </a:spcBef>
            </a:pPr>
            <a:r>
              <a:rPr lang="ja-JP" altLang="en-US" sz="1100" dirty="0">
                <a:cs typeface="Meiryo UI" panose="020B0604030504040204" pitchFamily="50" charset="-128"/>
              </a:rPr>
              <a:t>　なので、たとえ一度どこかで確定診断名がついているケースでも、関わる全ての人々による注意深い観察と評価が重要です。</a:t>
            </a:r>
            <a:endParaRPr lang="en-US" altLang="ja-JP" sz="1100" dirty="0">
              <a:cs typeface="Meiryo UI" panose="020B0604030504040204" pitchFamily="50" charset="-128"/>
            </a:endParaRPr>
          </a:p>
        </p:txBody>
      </p:sp>
    </p:spTree>
    <p:extLst>
      <p:ext uri="{BB962C8B-B14F-4D97-AF65-F5344CB8AC3E}">
        <p14:creationId xmlns:p14="http://schemas.microsoft.com/office/powerpoint/2010/main" val="25125213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6" name="Rectangle 2"/>
          <p:cNvSpPr>
            <a:spLocks noGrp="1" noRot="1" noChangeAspect="1" noChangeArrowheads="1" noTextEdit="1"/>
          </p:cNvSpPr>
          <p:nvPr>
            <p:ph type="sldImg"/>
          </p:nvPr>
        </p:nvSpPr>
        <p:spPr>
          <a:xfrm>
            <a:off x="992188" y="830263"/>
            <a:ext cx="5114925" cy="3836987"/>
          </a:xfrm>
          <a:ln/>
        </p:spPr>
      </p:sp>
      <p:sp>
        <p:nvSpPr>
          <p:cNvPr id="218117" name="Rectangle 3"/>
          <p:cNvSpPr>
            <a:spLocks noGrp="1" noChangeArrowheads="1"/>
          </p:cNvSpPr>
          <p:nvPr>
            <p:ph type="body" idx="1"/>
          </p:nvPr>
        </p:nvSpPr>
        <p:spPr>
          <a:xfrm>
            <a:off x="947348" y="4876625"/>
            <a:ext cx="5200630" cy="5130159"/>
          </a:xfrm>
          <a:noFill/>
        </p:spPr>
        <p:txBody>
          <a:bodyPr lIns="0" tIns="0" rIns="0" bIns="0"/>
          <a:lstStyle/>
          <a:p>
            <a:pPr indent="95353">
              <a:lnSpc>
                <a:spcPts val="1761"/>
              </a:lnSpc>
              <a:spcBef>
                <a:spcPts val="0"/>
              </a:spcBef>
            </a:pPr>
            <a:r>
              <a:rPr lang="ja-JP" altLang="en-US" sz="1100" dirty="0"/>
              <a:t>認知症の症状には、大きく分けて二つあります。</a:t>
            </a:r>
          </a:p>
          <a:p>
            <a:pPr indent="95353">
              <a:lnSpc>
                <a:spcPts val="1761"/>
              </a:lnSpc>
              <a:spcBef>
                <a:spcPts val="0"/>
              </a:spcBef>
            </a:pPr>
            <a:r>
              <a:rPr lang="ja-JP" altLang="en-US" sz="1100" dirty="0"/>
              <a:t>図の左側、脳の障害から直接的に生じる「中核症状」と、右側、身体的・心理社会的・物理的な影響によって二次的に生じる「行動・心理症状」、いわゆる</a:t>
            </a:r>
            <a:r>
              <a:rPr lang="en-US" altLang="ja-JP" sz="1100" dirty="0"/>
              <a:t>BPSD</a:t>
            </a:r>
            <a:r>
              <a:rPr lang="ja-JP" altLang="en-US" sz="1100" dirty="0"/>
              <a:t>です。</a:t>
            </a:r>
          </a:p>
          <a:p>
            <a:pPr indent="95353">
              <a:lnSpc>
                <a:spcPts val="1761"/>
              </a:lnSpc>
              <a:spcBef>
                <a:spcPts val="0"/>
              </a:spcBef>
            </a:pPr>
            <a:r>
              <a:rPr lang="ja-JP" altLang="en-US" sz="1100" dirty="0"/>
              <a:t>厳密には、幻視のように、多くの認知症においては</a:t>
            </a:r>
            <a:r>
              <a:rPr lang="en-US" altLang="ja-JP" sz="1100" dirty="0"/>
              <a:t>BPSD</a:t>
            </a:r>
            <a:r>
              <a:rPr lang="ja-JP" altLang="en-US" sz="1100" dirty="0"/>
              <a:t>として生じるものの、レビー小体型認知症においては中核症状として生じるようなものがあるなど、認知症のタイプによって微妙に異なる面もありますが、ここではざっくりとこのスライドのよう示します。</a:t>
            </a:r>
          </a:p>
          <a:p>
            <a:pPr indent="95353">
              <a:lnSpc>
                <a:spcPts val="1761"/>
              </a:lnSpc>
              <a:spcBef>
                <a:spcPts val="0"/>
              </a:spcBef>
            </a:pPr>
            <a:r>
              <a:rPr lang="ja-JP" altLang="en-US" sz="1100" dirty="0"/>
              <a:t>これを見てわかることは、不穏や徘徊、攻撃性のように周囲に困った影響を及ぼすものの、多くは</a:t>
            </a:r>
            <a:r>
              <a:rPr lang="en-US" altLang="ja-JP" sz="1100" dirty="0"/>
              <a:t>BPSD</a:t>
            </a:r>
            <a:r>
              <a:rPr lang="ja-JP" altLang="en-US" sz="1100" dirty="0"/>
              <a:t>の側にあることです。</a:t>
            </a:r>
          </a:p>
          <a:p>
            <a:pPr indent="95353">
              <a:lnSpc>
                <a:spcPts val="1761"/>
              </a:lnSpc>
              <a:spcBef>
                <a:spcPts val="0"/>
              </a:spcBef>
            </a:pPr>
            <a:r>
              <a:rPr lang="ja-JP" altLang="en-US" sz="1100" dirty="0"/>
              <a:t>つまり、周囲を当惑させ家族を疲弊させる困難な症状ほど二次的なものであること、すなわちその発症を遅らせたり減らせたりする可能性があるということが重要です。</a:t>
            </a:r>
          </a:p>
        </p:txBody>
      </p:sp>
    </p:spTree>
    <p:extLst>
      <p:ext uri="{BB962C8B-B14F-4D97-AF65-F5344CB8AC3E}">
        <p14:creationId xmlns:p14="http://schemas.microsoft.com/office/powerpoint/2010/main" val="5878095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3775" y="822325"/>
            <a:ext cx="5116513" cy="3836988"/>
          </a:xfrm>
        </p:spPr>
      </p:sp>
      <p:sp>
        <p:nvSpPr>
          <p:cNvPr id="3" name="ノート プレースホルダー 2"/>
          <p:cNvSpPr>
            <a:spLocks noGrp="1"/>
          </p:cNvSpPr>
          <p:nvPr>
            <p:ph type="body" idx="1"/>
          </p:nvPr>
        </p:nvSpPr>
        <p:spPr>
          <a:xfrm>
            <a:off x="947347" y="4876625"/>
            <a:ext cx="5255635" cy="5130159"/>
          </a:xfrm>
        </p:spPr>
        <p:txBody>
          <a:bodyPr lIns="0" tIns="0" rIns="0" bIns="0"/>
          <a:lstStyle/>
          <a:p>
            <a:pPr indent="95353" algn="just">
              <a:lnSpc>
                <a:spcPts val="1761"/>
              </a:lnSpc>
              <a:spcBef>
                <a:spcPts val="0"/>
              </a:spcBef>
              <a:spcAft>
                <a:spcPts val="0"/>
              </a:spcAft>
            </a:pPr>
            <a:r>
              <a:rPr lang="ja-JP" altLang="ja-JP" sz="1100" kern="0" dirty="0">
                <a:cs typeface="ＭＳ Ｐゴシック" panose="020B0600070205080204" pitchFamily="50" charset="-128"/>
              </a:rPr>
              <a:t>認知症の経過は、原因疾患や類型によって一様では</a:t>
            </a:r>
            <a:r>
              <a:rPr lang="ja-JP" altLang="en-US" sz="1100" kern="0" dirty="0">
                <a:cs typeface="ＭＳ Ｐゴシック" panose="020B0600070205080204" pitchFamily="50" charset="-128"/>
              </a:rPr>
              <a:t>ありません</a:t>
            </a:r>
            <a:r>
              <a:rPr lang="ja-JP" altLang="ja-JP" sz="1100" kern="0" dirty="0">
                <a:cs typeface="ＭＳ Ｐゴシック" panose="020B0600070205080204" pitchFamily="50" charset="-128"/>
              </a:rPr>
              <a:t>が、</a:t>
            </a:r>
            <a:r>
              <a:rPr lang="ja-JP" altLang="en-US" sz="1100" kern="0" dirty="0">
                <a:cs typeface="ＭＳ Ｐゴシック" panose="020B0600070205080204" pitchFamily="50" charset="-128"/>
              </a:rPr>
              <a:t>ここでは</a:t>
            </a:r>
            <a:r>
              <a:rPr lang="ja-JP" altLang="ja-JP" sz="1100" kern="0" dirty="0">
                <a:cs typeface="ＭＳ Ｐゴシック" panose="020B0600070205080204" pitchFamily="50" charset="-128"/>
              </a:rPr>
              <a:t>アルツハイマー型認知症など、比較的緩徐に進行する変性疾患の場合の一般的な経過と医療ニーズを把握することによって、認知症のケアにおける</a:t>
            </a:r>
            <a:r>
              <a:rPr lang="ja-JP" altLang="en-US" sz="1100" kern="0" dirty="0">
                <a:cs typeface="ＭＳ Ｐゴシック" panose="020B0600070205080204" pitchFamily="50" charset="-128"/>
              </a:rPr>
              <a:t>一般病院の</a:t>
            </a:r>
            <a:r>
              <a:rPr lang="ja-JP" altLang="ja-JP" sz="1100" kern="0" dirty="0">
                <a:cs typeface="ＭＳ Ｐゴシック" panose="020B0600070205080204" pitchFamily="50" charset="-128"/>
              </a:rPr>
              <a:t>役割を</a:t>
            </a:r>
            <a:r>
              <a:rPr lang="ja-JP" altLang="en-US" sz="1100" kern="0" dirty="0">
                <a:cs typeface="ＭＳ Ｐゴシック" panose="020B0600070205080204" pitchFamily="50" charset="-128"/>
              </a:rPr>
              <a:t>俯瞰してみましょう</a:t>
            </a:r>
            <a:r>
              <a:rPr lang="ja-JP" altLang="ja-JP" sz="1100" kern="0" dirty="0">
                <a:cs typeface="ＭＳ Ｐゴシック" panose="020B0600070205080204" pitchFamily="50" charset="-128"/>
              </a:rPr>
              <a:t>。</a:t>
            </a:r>
            <a:endParaRPr lang="en-US" altLang="ja-JP" sz="1100" kern="0" dirty="0">
              <a:cs typeface="ＭＳ Ｐゴシック" panose="020B0600070205080204" pitchFamily="50" charset="-128"/>
            </a:endParaRPr>
          </a:p>
          <a:p>
            <a:pPr indent="95353" algn="just">
              <a:lnSpc>
                <a:spcPts val="1761"/>
              </a:lnSpc>
              <a:spcBef>
                <a:spcPts val="0"/>
              </a:spcBef>
              <a:spcAft>
                <a:spcPts val="0"/>
              </a:spcAft>
            </a:pPr>
            <a:r>
              <a:rPr lang="ja-JP" altLang="ja-JP" sz="1100" kern="0" dirty="0">
                <a:cs typeface="ＭＳ Ｐゴシック" panose="020B0600070205080204" pitchFamily="50" charset="-128"/>
              </a:rPr>
              <a:t>認知症の医療には、認知症そのものに対する医療、認知機能の低下や行動・心理症状（</a:t>
            </a:r>
            <a:r>
              <a:rPr lang="en-US" altLang="ja-JP" sz="1100" kern="0" dirty="0">
                <a:cs typeface="ＭＳ Ｐゴシック" panose="020B0600070205080204" pitchFamily="50" charset="-128"/>
              </a:rPr>
              <a:t>BPSD</a:t>
            </a:r>
            <a:r>
              <a:rPr lang="ja-JP" altLang="ja-JP" sz="1100" kern="0" dirty="0">
                <a:cs typeface="ＭＳ Ｐゴシック" panose="020B0600070205080204" pitchFamily="50" charset="-128"/>
              </a:rPr>
              <a:t>）の増悪要因となる心身状態の改善を図るための医療、認知症の人が罹った一般的な身体疾患に対する医療、やがては看取りに至るまでの全人的医療</a:t>
            </a:r>
            <a:r>
              <a:rPr lang="ja-JP" altLang="en-US" sz="1100" kern="0" dirty="0">
                <a:cs typeface="ＭＳ Ｐゴシック" panose="020B0600070205080204" pitchFamily="50" charset="-128"/>
              </a:rPr>
              <a:t>等</a:t>
            </a:r>
            <a:r>
              <a:rPr lang="ja-JP" altLang="ja-JP" sz="1100" kern="0" dirty="0">
                <a:cs typeface="ＭＳ Ｐゴシック" panose="020B0600070205080204" pitchFamily="50" charset="-128"/>
              </a:rPr>
              <a:t>が必要と</a:t>
            </a:r>
            <a:r>
              <a:rPr lang="ja-JP" altLang="en-US" sz="1100" kern="0" dirty="0">
                <a:cs typeface="ＭＳ Ｐゴシック" panose="020B0600070205080204" pitchFamily="50" charset="-128"/>
              </a:rPr>
              <a:t>なります</a:t>
            </a:r>
            <a:r>
              <a:rPr lang="ja-JP" altLang="ja-JP" sz="1100" kern="0" dirty="0">
                <a:cs typeface="ＭＳ Ｐゴシック" panose="020B0600070205080204" pitchFamily="50" charset="-128"/>
              </a:rPr>
              <a:t>。</a:t>
            </a:r>
            <a:endParaRPr lang="en-US" altLang="ja-JP" sz="1100" kern="0" dirty="0">
              <a:cs typeface="ＭＳ Ｐゴシック" panose="020B0600070205080204" pitchFamily="50" charset="-128"/>
            </a:endParaRPr>
          </a:p>
          <a:p>
            <a:pPr indent="95353" algn="just">
              <a:lnSpc>
                <a:spcPts val="1761"/>
              </a:lnSpc>
              <a:spcBef>
                <a:spcPts val="0"/>
              </a:spcBef>
              <a:spcAft>
                <a:spcPts val="0"/>
              </a:spcAft>
            </a:pPr>
            <a:r>
              <a:rPr lang="ja-JP" altLang="en-US" sz="1100" kern="0" dirty="0">
                <a:cs typeface="Times New Roman" panose="02020603050405020304" pitchFamily="18" charset="0"/>
              </a:rPr>
              <a:t>一般病院における認知症の人への医療の提供にあっては、地域で家族・かかりつけ医や介護サービス・生活支援サービス等によって支えられていた日常生活、入院したことによる生活の変化、認知症の症状や特性等を十分踏まえて、生活の連続性や継続性にも配慮した対応が求められます。</a:t>
            </a:r>
            <a:endParaRPr lang="ja-JP" altLang="ja-JP" sz="1100" kern="100" dirty="0">
              <a:cs typeface="Times New Roman" panose="02020603050405020304" pitchFamily="18" charset="0"/>
            </a:endParaRPr>
          </a:p>
        </p:txBody>
      </p:sp>
    </p:spTree>
    <p:extLst>
      <p:ext uri="{BB962C8B-B14F-4D97-AF65-F5344CB8AC3E}">
        <p14:creationId xmlns:p14="http://schemas.microsoft.com/office/powerpoint/2010/main" val="2813387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Rot="1" noChangeAspect="1" noChangeArrowheads="1" noTextEdit="1"/>
          </p:cNvSpPr>
          <p:nvPr>
            <p:ph type="sldImg"/>
          </p:nvPr>
        </p:nvSpPr>
        <p:spPr>
          <a:xfrm>
            <a:off x="993775" y="831850"/>
            <a:ext cx="5119688" cy="3840163"/>
          </a:xfrm>
          <a:ln/>
        </p:spPr>
      </p:sp>
      <p:sp>
        <p:nvSpPr>
          <p:cNvPr id="260099" name="Rectangle 3"/>
          <p:cNvSpPr>
            <a:spLocks noGrp="1" noChangeArrowheads="1"/>
          </p:cNvSpPr>
          <p:nvPr>
            <p:ph type="body" idx="1"/>
          </p:nvPr>
        </p:nvSpPr>
        <p:spPr>
          <a:xfrm>
            <a:off x="947348" y="4876626"/>
            <a:ext cx="5206926" cy="5030245"/>
          </a:xfrm>
          <a:noFill/>
        </p:spPr>
        <p:txBody>
          <a:bodyPr lIns="0" tIns="0" rIns="0" bIns="0"/>
          <a:lstStyle/>
          <a:p>
            <a:pPr indent="93709" eaLnBrk="1" hangingPunct="1">
              <a:lnSpc>
                <a:spcPts val="1761"/>
              </a:lnSpc>
              <a:spcBef>
                <a:spcPts val="0"/>
              </a:spcBef>
            </a:pPr>
            <a:r>
              <a:rPr lang="ja-JP" altLang="en-US" sz="1100" dirty="0"/>
              <a:t>一般に、入院治療・入院生活においては、治療方針等にかかる説明の理解や同意、検査にあたっての準備など、意思確認や判断を求められることが多くなります。</a:t>
            </a:r>
          </a:p>
          <a:p>
            <a:pPr indent="93709" eaLnBrk="1" hangingPunct="1">
              <a:lnSpc>
                <a:spcPts val="1761"/>
              </a:lnSpc>
              <a:spcBef>
                <a:spcPts val="0"/>
              </a:spcBef>
            </a:pPr>
            <a:r>
              <a:rPr lang="ja-JP" altLang="en-US" sz="1100" dirty="0"/>
              <a:t>そのため、とりわけ認知症の人が入院する場合には、その意思決定についての支援が極めて重要です。</a:t>
            </a:r>
          </a:p>
          <a:p>
            <a:pPr indent="93709" eaLnBrk="1" hangingPunct="1">
              <a:lnSpc>
                <a:spcPts val="1761"/>
              </a:lnSpc>
              <a:spcBef>
                <a:spcPts val="0"/>
              </a:spcBef>
            </a:pPr>
            <a:r>
              <a:rPr lang="ja-JP" altLang="en-US" sz="1100" dirty="0"/>
              <a:t>本人の意思の尊重を原則としつつ、治療等の必要性の観点、家族の意向の観点など、さまざまな要素を勘案しつつ、慎重に検討を行うことが求められます。</a:t>
            </a:r>
          </a:p>
          <a:p>
            <a:pPr indent="93709" eaLnBrk="1" hangingPunct="1">
              <a:lnSpc>
                <a:spcPts val="1761"/>
              </a:lnSpc>
              <a:spcBef>
                <a:spcPts val="0"/>
              </a:spcBef>
            </a:pPr>
            <a:r>
              <a:rPr lang="ja-JP" altLang="en-US" sz="1100" dirty="0"/>
              <a:t>ここに示すものは、必ずしも認知症の人のみを対象にしたものではありませんが、現在さまざまな場面における「意思決定支援のあり方」が検討されているので、そのうち既にガイドラインとして示されているものをいくつか紹介するものです。（スライドの</a:t>
            </a:r>
            <a:r>
              <a:rPr lang="en-US" altLang="ja-JP" sz="1100" dirty="0"/>
              <a:t>URL</a:t>
            </a:r>
            <a:r>
              <a:rPr lang="ja-JP" altLang="en-US" sz="1100" dirty="0"/>
              <a:t>より参照）</a:t>
            </a:r>
          </a:p>
        </p:txBody>
      </p:sp>
    </p:spTree>
    <p:extLst>
      <p:ext uri="{BB962C8B-B14F-4D97-AF65-F5344CB8AC3E}">
        <p14:creationId xmlns:p14="http://schemas.microsoft.com/office/powerpoint/2010/main" val="32648952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Rot="1" noChangeAspect="1" noChangeArrowheads="1" noTextEdit="1"/>
          </p:cNvSpPr>
          <p:nvPr>
            <p:ph type="sldImg"/>
          </p:nvPr>
        </p:nvSpPr>
        <p:spPr>
          <a:xfrm>
            <a:off x="993775" y="831850"/>
            <a:ext cx="5119688" cy="3840163"/>
          </a:xfrm>
          <a:ln/>
        </p:spPr>
      </p:sp>
      <p:sp>
        <p:nvSpPr>
          <p:cNvPr id="260099" name="Rectangle 3"/>
          <p:cNvSpPr>
            <a:spLocks noGrp="1" noChangeArrowheads="1"/>
          </p:cNvSpPr>
          <p:nvPr>
            <p:ph type="body" idx="1"/>
          </p:nvPr>
        </p:nvSpPr>
        <p:spPr>
          <a:xfrm>
            <a:off x="947348" y="4876626"/>
            <a:ext cx="5206926" cy="5030245"/>
          </a:xfrm>
          <a:noFill/>
        </p:spPr>
        <p:txBody>
          <a:bodyPr lIns="0" tIns="0" rIns="0" bIns="0"/>
          <a:lstStyle/>
          <a:p>
            <a:pPr eaLnBrk="1" hangingPunct="1">
              <a:lnSpc>
                <a:spcPts val="1761"/>
              </a:lnSpc>
              <a:spcBef>
                <a:spcPts val="0"/>
              </a:spcBef>
            </a:pPr>
            <a:r>
              <a:rPr lang="ja-JP" altLang="en-US" sz="1100" dirty="0"/>
              <a:t>　現在日本で使用可能な認知症治療薬は</a:t>
            </a:r>
            <a:r>
              <a:rPr lang="en-US" altLang="ja-JP" sz="1100" dirty="0"/>
              <a:t>4</a:t>
            </a:r>
            <a:r>
              <a:rPr lang="ja-JP" altLang="en-US" sz="1100" dirty="0"/>
              <a:t>剤あり、その薬理作用により、コリンエステラーゼ阻害薬のドネペジル・ガランタミン・リバスチグミンと、</a:t>
            </a:r>
            <a:r>
              <a:rPr lang="en-US" altLang="ja-JP" sz="1100" dirty="0"/>
              <a:t>NMDA</a:t>
            </a:r>
            <a:r>
              <a:rPr lang="ja-JP" altLang="en-US" sz="1100" dirty="0"/>
              <a:t>受容体拮抗薬のメマンチンの２群に分類することができます。</a:t>
            </a:r>
            <a:endParaRPr lang="en-US" altLang="ja-JP" sz="1100" dirty="0"/>
          </a:p>
          <a:p>
            <a:pPr eaLnBrk="1" hangingPunct="1">
              <a:lnSpc>
                <a:spcPts val="1761"/>
              </a:lnSpc>
              <a:spcBef>
                <a:spcPts val="0"/>
              </a:spcBef>
            </a:pPr>
            <a:r>
              <a:rPr lang="ja-JP" altLang="en-US" sz="1100" dirty="0"/>
              <a:t>　特徴をまとめると、</a:t>
            </a:r>
            <a:endParaRPr lang="en-US" altLang="ja-JP" sz="1100" b="1" dirty="0"/>
          </a:p>
          <a:p>
            <a:pPr marL="95353" eaLnBrk="1" hangingPunct="1">
              <a:lnSpc>
                <a:spcPts val="1761"/>
              </a:lnSpc>
              <a:spcBef>
                <a:spcPts val="0"/>
              </a:spcBef>
            </a:pPr>
            <a:r>
              <a:rPr lang="ja-JP" altLang="en-US" sz="1100" b="1" dirty="0"/>
              <a:t>商品名</a:t>
            </a:r>
            <a:r>
              <a:rPr lang="ja-JP" altLang="en-US" sz="1100" dirty="0"/>
              <a:t>：アリセプトのみ後発医薬品が存在します。</a:t>
            </a:r>
            <a:endParaRPr lang="en-US" altLang="ja-JP" sz="1100" dirty="0"/>
          </a:p>
          <a:p>
            <a:pPr marL="95353" eaLnBrk="1" hangingPunct="1">
              <a:lnSpc>
                <a:spcPts val="1761"/>
              </a:lnSpc>
              <a:spcBef>
                <a:spcPts val="0"/>
              </a:spcBef>
            </a:pPr>
            <a:r>
              <a:rPr lang="ja-JP" altLang="en-US" sz="1100" b="1" dirty="0"/>
              <a:t>剤型</a:t>
            </a:r>
            <a:r>
              <a:rPr lang="ja-JP" altLang="en-US" sz="1100" dirty="0"/>
              <a:t>：剤型を工夫した薬剤が多いので、患者個々の残存能力の評価を行って、最適な剤型を判断しましょう。</a:t>
            </a:r>
            <a:endParaRPr lang="en-US" altLang="ja-JP" sz="1100" dirty="0"/>
          </a:p>
          <a:p>
            <a:pPr marL="95353" eaLnBrk="1" hangingPunct="1">
              <a:lnSpc>
                <a:spcPts val="1761"/>
              </a:lnSpc>
              <a:spcBef>
                <a:spcPts val="0"/>
              </a:spcBef>
            </a:pPr>
            <a:r>
              <a:rPr lang="ja-JP" altLang="en-US" sz="1100" b="1" dirty="0"/>
              <a:t>適応疾患</a:t>
            </a:r>
            <a:r>
              <a:rPr lang="ja-JP" altLang="en-US" sz="1100" dirty="0"/>
              <a:t>：この全てにアルツハイマー型認知症の適応がありますが、そのうちアリセプトのみがレビー小体型認知症の適応を持ちます。</a:t>
            </a:r>
            <a:endParaRPr lang="en-US" altLang="ja-JP" sz="1100" dirty="0"/>
          </a:p>
          <a:p>
            <a:pPr marL="95353" eaLnBrk="1" hangingPunct="1">
              <a:lnSpc>
                <a:spcPts val="1761"/>
              </a:lnSpc>
              <a:spcBef>
                <a:spcPts val="0"/>
              </a:spcBef>
            </a:pPr>
            <a:r>
              <a:rPr lang="ja-JP" altLang="en-US" sz="1100" dirty="0"/>
              <a:t>注意すべき点としては、アリセプトの後発品にはレビー小体型認知症の適応は無い、ということです。</a:t>
            </a:r>
            <a:endParaRPr lang="en-US" altLang="ja-JP" sz="1100" dirty="0"/>
          </a:p>
          <a:p>
            <a:pPr marL="95353" eaLnBrk="1" hangingPunct="1">
              <a:lnSpc>
                <a:spcPts val="1761"/>
              </a:lnSpc>
              <a:spcBef>
                <a:spcPts val="0"/>
              </a:spcBef>
            </a:pPr>
            <a:r>
              <a:rPr lang="ja-JP" altLang="en-US" sz="1100" b="1" dirty="0"/>
              <a:t>用量</a:t>
            </a:r>
            <a:r>
              <a:rPr lang="ja-JP" altLang="en-US" sz="1100" dirty="0"/>
              <a:t>：どの薬剤も低用量で治療を開始し、副作用に耐性をつけた後、治療量まで漸増することが定められています。</a:t>
            </a:r>
            <a:endParaRPr lang="en-US" altLang="ja-JP" sz="1100" dirty="0"/>
          </a:p>
          <a:p>
            <a:pPr marL="95353" eaLnBrk="1" hangingPunct="1">
              <a:lnSpc>
                <a:spcPts val="1761"/>
              </a:lnSpc>
              <a:spcBef>
                <a:spcPts val="0"/>
              </a:spcBef>
            </a:pPr>
            <a:r>
              <a:rPr lang="ja-JP" altLang="en-US" sz="1100" b="1" dirty="0"/>
              <a:t>副作用</a:t>
            </a:r>
            <a:r>
              <a:rPr lang="ja-JP" altLang="en-US" sz="1100" dirty="0"/>
              <a:t>：コリンエステラーゼ阻害薬で発生頻度の高い副作用は胃腸障害です。頻度は低いものの不整脈等の重篤な副作用も報告されており、心・循環器疾患を合併している患者は要注意です。またリバスチグミンは貼付剤のため、皮膚刺激症状が高頻度に出現するので、貼付部位の皮膚ケアも注意を払いましょう。</a:t>
            </a:r>
            <a:r>
              <a:rPr lang="en-US" altLang="ja-JP" sz="1100" dirty="0"/>
              <a:t/>
            </a:r>
            <a:br>
              <a:rPr lang="en-US" altLang="ja-JP" sz="1100" dirty="0"/>
            </a:br>
            <a:r>
              <a:rPr lang="ja-JP" altLang="en-US" sz="1100" dirty="0"/>
              <a:t>メマンチンは薬理作用が異なり、胃腸障害などの頻度は少なめです。しかし、めまいなどが確認されているので、転倒などに注意が必要です。</a:t>
            </a:r>
            <a:r>
              <a:rPr lang="en-US" altLang="ja-JP" sz="1100" dirty="0"/>
              <a:t/>
            </a:r>
            <a:br>
              <a:rPr lang="en-US" altLang="ja-JP" sz="1100" dirty="0"/>
            </a:br>
            <a:r>
              <a:rPr lang="ja-JP" altLang="en-US" sz="1100" dirty="0"/>
              <a:t>各薬剤とも、投与量が増加すると副作用の発生頻度も上昇する傾向があるため、副作用が出現してこないか、注意深いモニタリングが重要です。</a:t>
            </a:r>
            <a:endParaRPr lang="en-US" altLang="ja-JP" sz="1100" dirty="0"/>
          </a:p>
        </p:txBody>
      </p:sp>
    </p:spTree>
    <p:extLst>
      <p:ext uri="{BB962C8B-B14F-4D97-AF65-F5344CB8AC3E}">
        <p14:creationId xmlns:p14="http://schemas.microsoft.com/office/powerpoint/2010/main" val="6260105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823913"/>
            <a:ext cx="5119687" cy="3840162"/>
          </a:xfrm>
        </p:spPr>
      </p:sp>
      <p:sp>
        <p:nvSpPr>
          <p:cNvPr id="3" name="ノート プレースホルダー 2"/>
          <p:cNvSpPr>
            <a:spLocks noGrp="1"/>
          </p:cNvSpPr>
          <p:nvPr>
            <p:ph type="body" idx="1"/>
          </p:nvPr>
        </p:nvSpPr>
        <p:spPr>
          <a:xfrm>
            <a:off x="947348" y="4876625"/>
            <a:ext cx="5183339" cy="5130159"/>
          </a:xfrm>
        </p:spPr>
        <p:txBody>
          <a:bodyPr lIns="0" tIns="0" rIns="0" bIns="0"/>
          <a:lstStyle/>
          <a:p>
            <a:pPr indent="95353">
              <a:lnSpc>
                <a:spcPts val="1761"/>
              </a:lnSpc>
              <a:spcBef>
                <a:spcPts val="0"/>
              </a:spcBef>
            </a:pPr>
            <a:r>
              <a:rPr lang="ja-JP" altLang="en-US" sz="1100" dirty="0"/>
              <a:t>認知症に関しては、適切なケアを含む非薬物的介入・支援が基本です。</a:t>
            </a:r>
            <a:endParaRPr lang="en-US" altLang="ja-JP" sz="1100" dirty="0"/>
          </a:p>
          <a:p>
            <a:pPr indent="95353">
              <a:lnSpc>
                <a:spcPts val="1761"/>
              </a:lnSpc>
              <a:spcBef>
                <a:spcPts val="0"/>
              </a:spcBef>
            </a:pPr>
            <a:r>
              <a:rPr lang="ja-JP" altLang="en-US" sz="1100" dirty="0"/>
              <a:t>しかし当然それでは追いつかないことも多いので、その場合、薬物治療で補完するという流れになります。</a:t>
            </a:r>
            <a:endParaRPr lang="en-US" altLang="ja-JP" sz="1100" dirty="0"/>
          </a:p>
          <a:p>
            <a:pPr indent="95353">
              <a:lnSpc>
                <a:spcPts val="1761"/>
              </a:lnSpc>
              <a:spcBef>
                <a:spcPts val="0"/>
              </a:spcBef>
            </a:pPr>
            <a:r>
              <a:rPr lang="ja-JP" altLang="en-US" sz="1100" dirty="0"/>
              <a:t>ポイントとしては、非薬物的介入は、本人に対するものだけではないことがあげられます。</a:t>
            </a:r>
          </a:p>
          <a:p>
            <a:pPr indent="95353">
              <a:lnSpc>
                <a:spcPts val="1761"/>
              </a:lnSpc>
              <a:spcBef>
                <a:spcPts val="0"/>
              </a:spcBef>
            </a:pPr>
            <a:r>
              <a:rPr lang="ja-JP" altLang="en-US" sz="1100" dirty="0"/>
              <a:t>介護者に対する介入は、その介護者自身のみならず、認知症の人本人に対しても間接的な効果が期待できることが知られています。</a:t>
            </a:r>
          </a:p>
          <a:p>
            <a:pPr indent="95353">
              <a:lnSpc>
                <a:spcPts val="1761"/>
              </a:lnSpc>
              <a:spcBef>
                <a:spcPts val="0"/>
              </a:spcBef>
            </a:pPr>
            <a:r>
              <a:rPr lang="ja-JP" altLang="en-US" sz="1100" dirty="0"/>
              <a:t>ここに挙げるのはその一部ですが、これら以外にも、パーソンセンタードケアを基本とした日々の認知症ケア自体や、ソーシャルワーク等も広い意味で非薬物的介入といえるでしょう。</a:t>
            </a:r>
            <a:endParaRPr lang="en-US" altLang="ja-JP" sz="1100" dirty="0"/>
          </a:p>
          <a:p>
            <a:pPr indent="95353">
              <a:lnSpc>
                <a:spcPts val="1761"/>
              </a:lnSpc>
              <a:spcBef>
                <a:spcPts val="0"/>
              </a:spcBef>
            </a:pPr>
            <a:r>
              <a:rPr lang="ja-JP" altLang="en-US" sz="1100" dirty="0"/>
              <a:t>非薬物療法に関する研究は、研究設計が難しいため、まだエビデンスレベルの高い報告は多くありませんが、肯定的な報告は多く、薬物と遜色ないとするものもあります。また、単独ではなく、組み合わせて用いられることが多いのも特徴です。</a:t>
            </a:r>
            <a:endParaRPr lang="en-US" altLang="ja-JP" sz="1100" dirty="0"/>
          </a:p>
          <a:p>
            <a:pPr indent="95353">
              <a:lnSpc>
                <a:spcPts val="1761"/>
              </a:lnSpc>
              <a:spcBef>
                <a:spcPts val="0"/>
              </a:spcBef>
            </a:pPr>
            <a:r>
              <a:rPr lang="ja-JP" altLang="en-US" sz="1100" dirty="0"/>
              <a:t>誤解されがちですが、非薬物療法は、薬物療法と比べれば有害作用が少ないことが多いとは言え、使い方によっては全く無いわけではなく、「非薬物療法なら安心」というわけではありません。</a:t>
            </a:r>
            <a:endParaRPr lang="en-US" altLang="ja-JP" sz="1100" dirty="0"/>
          </a:p>
        </p:txBody>
      </p:sp>
    </p:spTree>
    <p:extLst>
      <p:ext uri="{BB962C8B-B14F-4D97-AF65-F5344CB8AC3E}">
        <p14:creationId xmlns:p14="http://schemas.microsoft.com/office/powerpoint/2010/main" val="2534139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823913"/>
            <a:ext cx="5119687" cy="3840162"/>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0746944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831850"/>
            <a:ext cx="5119687" cy="3840163"/>
          </a:xfrm>
        </p:spPr>
      </p:sp>
      <p:sp>
        <p:nvSpPr>
          <p:cNvPr id="3" name="ノート プレースホルダー 2"/>
          <p:cNvSpPr>
            <a:spLocks noGrp="1"/>
          </p:cNvSpPr>
          <p:nvPr>
            <p:ph type="body" idx="1"/>
          </p:nvPr>
        </p:nvSpPr>
        <p:spPr>
          <a:xfrm>
            <a:off x="939395" y="4860924"/>
            <a:ext cx="5205601" cy="5130159"/>
          </a:xfrm>
        </p:spPr>
        <p:txBody>
          <a:bodyPr lIns="0" tIns="0" rIns="0" bIns="0"/>
          <a:lstStyle/>
          <a:p>
            <a:pPr indent="95353">
              <a:lnSpc>
                <a:spcPts val="1761"/>
              </a:lnSpc>
              <a:spcBef>
                <a:spcPts val="0"/>
              </a:spcBef>
            </a:pPr>
            <a:r>
              <a:rPr lang="ja-JP" altLang="en-US" sz="1100" dirty="0">
                <a:cs typeface="Meiryo UI" panose="020B0604030504040204" pitchFamily="50" charset="-128"/>
              </a:rPr>
              <a:t>医療者は認知症の人のみならず、その介護者にも心を配ることが重要です。認知症の人を支える介護者の不安、病状の変化を受け入れられない状況、等の根底にある意味を理解し、心理的サポートを提供しましょう。</a:t>
            </a:r>
            <a:endParaRPr lang="en-US" altLang="ja-JP" sz="1100" dirty="0">
              <a:cs typeface="Meiryo UI" panose="020B0604030504040204" pitchFamily="50" charset="-128"/>
            </a:endParaRPr>
          </a:p>
          <a:p>
            <a:pPr indent="95353">
              <a:lnSpc>
                <a:spcPts val="1761"/>
              </a:lnSpc>
              <a:spcBef>
                <a:spcPts val="0"/>
              </a:spcBef>
            </a:pPr>
            <a:r>
              <a:rPr lang="ja-JP" altLang="en-US" sz="1100" dirty="0">
                <a:cs typeface="Meiryo UI" panose="020B0604030504040204" pitchFamily="50" charset="-128"/>
              </a:rPr>
              <a:t>介護者が家族の場合は、今までの家族形態･機能が、どのように変化し、それにより新たに生じた役割を無理なく担い、乗り越えられるのか否か等を見極める必要があります。これまでの人生で起きた変化を家族のなかでどのように乗り越えてきたのかというような過去の経験が役立つかもしれません。</a:t>
            </a:r>
            <a:endParaRPr lang="en-US" altLang="ja-JP" sz="1100" dirty="0">
              <a:cs typeface="Meiryo UI" panose="020B0604030504040204" pitchFamily="50" charset="-128"/>
            </a:endParaRPr>
          </a:p>
          <a:p>
            <a:pPr indent="95353">
              <a:lnSpc>
                <a:spcPts val="1761"/>
              </a:lnSpc>
              <a:spcBef>
                <a:spcPts val="0"/>
              </a:spcBef>
            </a:pPr>
            <a:r>
              <a:rPr lang="ja-JP" altLang="en-US" sz="1100" dirty="0">
                <a:cs typeface="Meiryo UI" panose="020B0604030504040204" pitchFamily="50" charset="-128"/>
              </a:rPr>
              <a:t>情報提供については、介護者にとって本当に聞きたい情報が、実は医療者から提供されてないという場合も少なくありません。</a:t>
            </a:r>
            <a:endParaRPr lang="en-US" altLang="ja-JP" sz="1100" dirty="0">
              <a:cs typeface="Meiryo UI" panose="020B0604030504040204" pitchFamily="50" charset="-128"/>
            </a:endParaRPr>
          </a:p>
          <a:p>
            <a:pPr indent="95353">
              <a:lnSpc>
                <a:spcPts val="1761"/>
              </a:lnSpc>
              <a:spcBef>
                <a:spcPts val="0"/>
              </a:spcBef>
            </a:pPr>
            <a:r>
              <a:rPr lang="ja-JP" altLang="en-US" sz="1100" dirty="0">
                <a:cs typeface="Meiryo UI" panose="020B0604030504040204" pitchFamily="50" charset="-128"/>
              </a:rPr>
              <a:t>このようなストレスもあることを認識し、介護者が大切にしていることは何か？どんなことを知りたいのか？と、共に考え、ケアを提供することが欠かせません。</a:t>
            </a:r>
            <a:endParaRPr lang="en-US" altLang="ja-JP" sz="1100" dirty="0">
              <a:cs typeface="Meiryo UI" panose="020B0604030504040204" pitchFamily="50" charset="-128"/>
            </a:endParaRPr>
          </a:p>
          <a:p>
            <a:pPr indent="95353">
              <a:lnSpc>
                <a:spcPts val="1761"/>
              </a:lnSpc>
              <a:spcBef>
                <a:spcPts val="0"/>
              </a:spcBef>
            </a:pPr>
            <a:r>
              <a:rPr lang="ja-JP" altLang="en-US" sz="1100" dirty="0">
                <a:cs typeface="Meiryo UI" panose="020B0604030504040204" pitchFamily="50" charset="-128"/>
              </a:rPr>
              <a:t>介護者が悩みを抱え込まないように、社会資源が活用できるよう、専門サービスを具体的に紹介していくことも必要です。</a:t>
            </a:r>
            <a:endParaRPr lang="en-US" altLang="ja-JP" sz="1100" dirty="0">
              <a:cs typeface="Meiryo UI" panose="020B0604030504040204" pitchFamily="50" charset="-128"/>
            </a:endParaRPr>
          </a:p>
        </p:txBody>
      </p:sp>
    </p:spTree>
    <p:extLst>
      <p:ext uri="{BB962C8B-B14F-4D97-AF65-F5344CB8AC3E}">
        <p14:creationId xmlns:p14="http://schemas.microsoft.com/office/powerpoint/2010/main" val="36907524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7425" y="822325"/>
            <a:ext cx="5116513" cy="3836988"/>
          </a:xfrm>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0118109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993775" y="822325"/>
            <a:ext cx="5116513" cy="3836988"/>
          </a:xfrm>
          <a:ln/>
        </p:spPr>
      </p:sp>
      <p:sp>
        <p:nvSpPr>
          <p:cNvPr id="84995" name="Rectangle 3"/>
          <p:cNvSpPr>
            <a:spLocks noGrp="1" noChangeArrowheads="1"/>
          </p:cNvSpPr>
          <p:nvPr>
            <p:ph type="body" idx="1"/>
          </p:nvPr>
        </p:nvSpPr>
        <p:spPr>
          <a:xfrm>
            <a:off x="945028" y="4876627"/>
            <a:ext cx="5250001" cy="4605337"/>
          </a:xfrm>
          <a:noFill/>
        </p:spPr>
        <p:txBody>
          <a:bodyPr lIns="0" tIns="0" rIns="0" bIns="0"/>
          <a:lstStyle/>
          <a:p>
            <a:pPr marL="189062" indent="-189062">
              <a:lnSpc>
                <a:spcPts val="1761"/>
              </a:lnSpc>
              <a:spcBef>
                <a:spcPts val="0"/>
              </a:spcBef>
            </a:pPr>
            <a:r>
              <a:rPr lang="ja-JP" altLang="en-US" sz="1100" dirty="0"/>
              <a:t>●</a:t>
            </a:r>
            <a:r>
              <a:rPr lang="en-US" altLang="ja-JP" sz="1100" dirty="0"/>
              <a:t>	</a:t>
            </a:r>
            <a:r>
              <a:rPr lang="ja-JP" altLang="en-US" sz="1100" dirty="0"/>
              <a:t>研修の中盤には、より具体的な入院時の場面をいくつか取り上げて、同じく認知症の人からみた様子を映像化しています。</a:t>
            </a:r>
            <a:endParaRPr lang="en-US" altLang="ja-JP" sz="1100" dirty="0"/>
          </a:p>
          <a:p>
            <a:pPr marL="189062" indent="-189062">
              <a:lnSpc>
                <a:spcPts val="1761"/>
              </a:lnSpc>
              <a:spcBef>
                <a:spcPts val="0"/>
              </a:spcBef>
            </a:pPr>
            <a:r>
              <a:rPr lang="ja-JP" altLang="en-US" sz="1100" dirty="0"/>
              <a:t>●</a:t>
            </a:r>
            <a:r>
              <a:rPr lang="en-US" altLang="ja-JP" sz="1100" dirty="0"/>
              <a:t>	</a:t>
            </a:r>
            <a:r>
              <a:rPr lang="ja-JP" altLang="en-US" sz="1100" dirty="0"/>
              <a:t>多忙な病棟スタッフが通常行っている何気ない日常的な対応でも、自宅等から離れて</a:t>
            </a:r>
            <a:r>
              <a:rPr lang="en-US" altLang="ja-JP" sz="1100" dirty="0"/>
              <a:t/>
            </a:r>
            <a:br>
              <a:rPr lang="en-US" altLang="ja-JP" sz="1100" dirty="0"/>
            </a:br>
            <a:r>
              <a:rPr lang="ja-JP" altLang="en-US" sz="1100" dirty="0"/>
              <a:t>「入院」という異なった環境に置かれた認知症の人にとっては、「日常」とは大きく異なったものであったりします。</a:t>
            </a:r>
            <a:endParaRPr lang="en-US" altLang="ja-JP" sz="1100" dirty="0"/>
          </a:p>
          <a:p>
            <a:pPr marL="189062" indent="-189062">
              <a:lnSpc>
                <a:spcPts val="1761"/>
              </a:lnSpc>
              <a:spcBef>
                <a:spcPts val="0"/>
              </a:spcBef>
            </a:pPr>
            <a:r>
              <a:rPr lang="ja-JP" altLang="en-US" sz="1100" dirty="0"/>
              <a:t>●</a:t>
            </a:r>
            <a:r>
              <a:rPr lang="en-US" altLang="ja-JP" sz="1100" dirty="0"/>
              <a:t>	</a:t>
            </a:r>
            <a:r>
              <a:rPr lang="ja-JP" altLang="en-US" sz="1100" dirty="0"/>
              <a:t>重要なのは認知症の人からみた主観的世界です。</a:t>
            </a:r>
            <a:r>
              <a:rPr lang="en-US" altLang="ja-JP" sz="1100" dirty="0"/>
              <a:t>DVD</a:t>
            </a:r>
            <a:r>
              <a:rPr lang="ja-JP" altLang="en-US" sz="1100" dirty="0"/>
              <a:t>に出てくる対応はやや誇張と感じられることもあるでしょうが、「うちにあんなヒド</a:t>
            </a:r>
            <a:r>
              <a:rPr lang="ja-JP" altLang="en-US" sz="1100" dirty="0" err="1"/>
              <a:t>い</a:t>
            </a:r>
            <a:r>
              <a:rPr lang="ja-JP" altLang="en-US" sz="1100" dirty="0"/>
              <a:t>職員なんていない！」などと言わないで、認知症の人への対応を考えるきっかけにしてみてください。</a:t>
            </a:r>
            <a:endParaRPr lang="en-US" altLang="ja-JP" sz="1100" dirty="0"/>
          </a:p>
          <a:p>
            <a:pPr marL="189062" indent="-189062">
              <a:lnSpc>
                <a:spcPts val="1761"/>
              </a:lnSpc>
              <a:spcBef>
                <a:spcPts val="0"/>
              </a:spcBef>
            </a:pPr>
            <a:r>
              <a:rPr lang="ja-JP" altLang="en-US" sz="1100" dirty="0"/>
              <a:t>●</a:t>
            </a:r>
            <a:r>
              <a:rPr lang="en-US" altLang="ja-JP" sz="1100" dirty="0"/>
              <a:t>	</a:t>
            </a:r>
            <a:r>
              <a:rPr lang="ja-JP" altLang="en-US" sz="1100" dirty="0"/>
              <a:t>対応力（実践編）で取り上げているテーマは、各専門職の業務内容ごとに分けられてはいませんが、病棟スタッフ共通の基本的な対応についてポイントを絞って整理しています。</a:t>
            </a:r>
            <a:r>
              <a:rPr lang="en-US" altLang="ja-JP" sz="1100" dirty="0"/>
              <a:t/>
            </a:r>
            <a:br>
              <a:rPr lang="en-US" altLang="ja-JP" sz="1100" dirty="0"/>
            </a:br>
            <a:r>
              <a:rPr lang="ja-JP" altLang="en-US" sz="1100" dirty="0"/>
              <a:t>この対応力向上研修を、多職種で一緒に考えるもの、専門職ごとにそれぞれ深めていくもの、などにつながる「導入的」な研修として、後半の講義に入っていただければ幸いです。</a:t>
            </a:r>
            <a:endParaRPr lang="en-US" altLang="ja-JP" sz="1100" dirty="0"/>
          </a:p>
        </p:txBody>
      </p:sp>
    </p:spTree>
    <p:extLst>
      <p:ext uri="{BB962C8B-B14F-4D97-AF65-F5344CB8AC3E}">
        <p14:creationId xmlns:p14="http://schemas.microsoft.com/office/powerpoint/2010/main" val="26460111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xfrm>
            <a:off x="992188" y="830263"/>
            <a:ext cx="5116512" cy="3836987"/>
          </a:xfrm>
          <a:ln/>
        </p:spPr>
      </p:sp>
      <p:sp>
        <p:nvSpPr>
          <p:cNvPr id="86019" name="Rectangle 3"/>
          <p:cNvSpPr>
            <a:spLocks noGrp="1" noChangeArrowheads="1"/>
          </p:cNvSpPr>
          <p:nvPr>
            <p:ph type="body" idx="1"/>
          </p:nvPr>
        </p:nvSpPr>
        <p:spPr>
          <a:xfrm>
            <a:off x="939395" y="4876625"/>
            <a:ext cx="5263587" cy="5130159"/>
          </a:xfrm>
          <a:noFill/>
        </p:spPr>
        <p:txBody>
          <a:bodyPr lIns="0" tIns="0" rIns="0" bIns="0"/>
          <a:lstStyle/>
          <a:p>
            <a:pPr indent="95353" eaLnBrk="1" hangingPunct="1">
              <a:lnSpc>
                <a:spcPts val="1761"/>
              </a:lnSpc>
              <a:spcBef>
                <a:spcPts val="0"/>
              </a:spcBef>
            </a:pPr>
            <a:r>
              <a:rPr lang="ja-JP" altLang="en-US" sz="1100" dirty="0"/>
              <a:t>医療者も人間です。皆さんも実際にケアを提供したときに、イライラした気持ちが起きたことはないでしょうか。</a:t>
            </a:r>
          </a:p>
          <a:p>
            <a:pPr indent="95353" eaLnBrk="1" hangingPunct="1">
              <a:lnSpc>
                <a:spcPts val="1761"/>
              </a:lnSpc>
              <a:spcBef>
                <a:spcPts val="0"/>
              </a:spcBef>
            </a:pPr>
            <a:r>
              <a:rPr lang="ja-JP" altLang="en-US" sz="1100" dirty="0"/>
              <a:t>目の前の相手がイライラした気持ちになると、その気持ちが伝わり、「何をこの人イライラしているの？」と不快な気持ちになるものです。ましてや普通でない状況下で、立場的にも医療者との非対称性のある、そして認知機能低下もあったりする認知症の人にとってはなおさらです。</a:t>
            </a:r>
            <a:endParaRPr lang="en-US" altLang="ja-JP" sz="1100" dirty="0"/>
          </a:p>
          <a:p>
            <a:pPr indent="95353" eaLnBrk="1" hangingPunct="1">
              <a:lnSpc>
                <a:spcPts val="1761"/>
              </a:lnSpc>
              <a:spcBef>
                <a:spcPts val="0"/>
              </a:spcBef>
            </a:pPr>
            <a:r>
              <a:rPr lang="ja-JP" altLang="en-US" sz="1100" dirty="0"/>
              <a:t>そしてその尖った気持ちを言葉で表現することが難しいとき、それが認知症の人の行動に現れることがあります。これは人が鏡に映っている状況に似ています。</a:t>
            </a:r>
            <a:endParaRPr lang="en-US" altLang="ja-JP" sz="1100" dirty="0"/>
          </a:p>
          <a:p>
            <a:pPr indent="95353" eaLnBrk="1" hangingPunct="1">
              <a:lnSpc>
                <a:spcPts val="1761"/>
              </a:lnSpc>
              <a:spcBef>
                <a:spcPts val="0"/>
              </a:spcBef>
            </a:pPr>
            <a:r>
              <a:rPr lang="ja-JP" altLang="en-US" sz="1100" dirty="0"/>
              <a:t>医療者が「快い」気持ちで関わりができていると、認知症の人も「快い」気持ちでいられる、</a:t>
            </a:r>
            <a:r>
              <a:rPr lang="en-US" altLang="ja-JP" sz="1100" dirty="0"/>
              <a:t/>
            </a:r>
            <a:br>
              <a:rPr lang="en-US" altLang="ja-JP" sz="1100" dirty="0"/>
            </a:br>
            <a:r>
              <a:rPr lang="ja-JP" altLang="en-US" sz="1100" dirty="0"/>
              <a:t>との考え方を忘れないようにしたいものです。</a:t>
            </a:r>
          </a:p>
        </p:txBody>
      </p:sp>
    </p:spTree>
    <p:extLst>
      <p:ext uri="{BB962C8B-B14F-4D97-AF65-F5344CB8AC3E}">
        <p14:creationId xmlns:p14="http://schemas.microsoft.com/office/powerpoint/2010/main" val="7594773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992188" y="823913"/>
            <a:ext cx="5119687" cy="3840162"/>
          </a:xfrm>
          <a:ln/>
        </p:spPr>
      </p:sp>
      <p:sp>
        <p:nvSpPr>
          <p:cNvPr id="84995" name="Rectangle 3"/>
          <p:cNvSpPr>
            <a:spLocks noGrp="1" noChangeArrowheads="1"/>
          </p:cNvSpPr>
          <p:nvPr>
            <p:ph type="body" idx="1"/>
          </p:nvPr>
        </p:nvSpPr>
        <p:spPr>
          <a:xfrm>
            <a:off x="939395" y="4876625"/>
            <a:ext cx="5287445" cy="5158704"/>
          </a:xfrm>
          <a:noFill/>
        </p:spPr>
        <p:txBody>
          <a:bodyPr lIns="0" tIns="0" rIns="0" bIns="0"/>
          <a:lstStyle/>
          <a:p>
            <a:pPr indent="95353">
              <a:lnSpc>
                <a:spcPts val="1761"/>
              </a:lnSpc>
              <a:spcBef>
                <a:spcPts val="0"/>
              </a:spcBef>
            </a:pPr>
            <a:r>
              <a:rPr lang="ja-JP" altLang="en-US" sz="1100" dirty="0"/>
              <a:t>見当識障害が進んでいくと、相手がどのような人なのか、自分がどういう状況にあるのかということが認識しにくくなります。本人はわからないなりに自分の中に残っている知識のかけらを総動員して対応しようとします。</a:t>
            </a:r>
            <a:endParaRPr lang="en-US" altLang="ja-JP" sz="1100" dirty="0"/>
          </a:p>
          <a:p>
            <a:pPr indent="95353">
              <a:lnSpc>
                <a:spcPts val="1761"/>
              </a:lnSpc>
              <a:spcBef>
                <a:spcPts val="0"/>
              </a:spcBef>
            </a:pPr>
            <a:r>
              <a:rPr lang="ja-JP" altLang="en-US" sz="1100" dirty="0"/>
              <a:t>職員としては「一度説明したのに」と思いがちです。しかし、認知症の場合は中核症状の一つとしてエピソード記憶の喪失によってそれを忘れてしまっていることも多かったりします。</a:t>
            </a:r>
            <a:endParaRPr lang="en-US" altLang="ja-JP" sz="1100" dirty="0"/>
          </a:p>
          <a:p>
            <a:pPr indent="95353">
              <a:lnSpc>
                <a:spcPts val="1761"/>
              </a:lnSpc>
              <a:spcBef>
                <a:spcPts val="0"/>
              </a:spcBef>
            </a:pPr>
            <a:r>
              <a:rPr lang="ja-JP" altLang="en-US" sz="1100" dirty="0"/>
              <a:t>自分の状況が理解できないところで、自分とどのような関係にあるのかわからない職員から</a:t>
            </a:r>
            <a:r>
              <a:rPr lang="en-US" altLang="ja-JP" sz="1100" dirty="0"/>
              <a:t/>
            </a:r>
            <a:br>
              <a:rPr lang="en-US" altLang="ja-JP" sz="1100" dirty="0"/>
            </a:br>
            <a:r>
              <a:rPr lang="ja-JP" altLang="en-US" sz="1100" dirty="0"/>
              <a:t>「危ないですよ」、「動かないでください」、「帰れませんよ」という言葉をかけられたとき、認知症が無くても困惑したりムッとしたり不快に思ったりするものです。</a:t>
            </a:r>
            <a:endParaRPr lang="en-US" altLang="ja-JP" sz="1100" dirty="0"/>
          </a:p>
          <a:p>
            <a:pPr indent="95353">
              <a:lnSpc>
                <a:spcPts val="1761"/>
              </a:lnSpc>
              <a:spcBef>
                <a:spcPts val="0"/>
              </a:spcBef>
            </a:pPr>
            <a:r>
              <a:rPr lang="ja-JP" altLang="en-US" sz="1100" dirty="0"/>
              <a:t>こうした行き違いが「コミュニケーションのずれ」です。</a:t>
            </a:r>
          </a:p>
          <a:p>
            <a:pPr indent="95353">
              <a:lnSpc>
                <a:spcPts val="1761"/>
              </a:lnSpc>
              <a:spcBef>
                <a:spcPts val="0"/>
              </a:spcBef>
            </a:pPr>
            <a:r>
              <a:rPr lang="ja-JP" altLang="en-US" sz="1100" dirty="0"/>
              <a:t>たとえば、排泄のように人の尊厳に深く関わることで、失敗したくないという思いは認知症になっても同じです。そこで重要になるのは、単純な手順を繰り返し伝えること、複数の手順で成り立っている行為は（たとえ日常的なことであっても）一緒に行うことを心がけること、の２点です。安静が必要なら、ナースコールを押す練習を</a:t>
            </a:r>
            <a:r>
              <a:rPr lang="ja-JP" altLang="en-US" sz="1100" dirty="0" err="1"/>
              <a:t>繰り返し繰り返し</a:t>
            </a:r>
            <a:r>
              <a:rPr lang="ja-JP" altLang="en-US" sz="1100" dirty="0"/>
              <a:t>、何度も一緒に行うことで、何かあればナースコールを押せる行動を学べるようにすることや、トイレ誘導が必要であれば、本人が自力でトイレに行く機会が極力生まれないように、病室の前を通るたびにベッドに寄ってトイレの声かけをするなど、本人が一人で行動する機会を限りなく減らすことに知恵を使うことが求められます。</a:t>
            </a:r>
            <a:endParaRPr lang="en-US" altLang="ja-JP" sz="1100" dirty="0"/>
          </a:p>
          <a:p>
            <a:pPr indent="95353">
              <a:lnSpc>
                <a:spcPts val="1761"/>
              </a:lnSpc>
              <a:spcBef>
                <a:spcPts val="0"/>
              </a:spcBef>
            </a:pPr>
            <a:r>
              <a:rPr lang="ja-JP" altLang="en-US" sz="1100" dirty="0"/>
              <a:t>生活することは動きの連続で、安静にするほうが医療に特有な特殊な状況です。こうした医療の特殊性を認識し、認知症になると特殊性に対する適応力が著しく低減することを理解しておく必要があります。</a:t>
            </a:r>
          </a:p>
        </p:txBody>
      </p:sp>
    </p:spTree>
    <p:extLst>
      <p:ext uri="{BB962C8B-B14F-4D97-AF65-F5344CB8AC3E}">
        <p14:creationId xmlns:p14="http://schemas.microsoft.com/office/powerpoint/2010/main" val="39086245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xfrm>
            <a:off x="995363" y="830263"/>
            <a:ext cx="5114925" cy="3836987"/>
          </a:xfrm>
          <a:ln/>
        </p:spPr>
      </p:sp>
      <p:sp>
        <p:nvSpPr>
          <p:cNvPr id="102403" name="Rectangle 3"/>
          <p:cNvSpPr>
            <a:spLocks noGrp="1" noChangeArrowheads="1"/>
          </p:cNvSpPr>
          <p:nvPr>
            <p:ph type="body" idx="1"/>
          </p:nvPr>
        </p:nvSpPr>
        <p:spPr>
          <a:xfrm>
            <a:off x="939395" y="4876627"/>
            <a:ext cx="5299735" cy="4980290"/>
          </a:xfrm>
          <a:noFill/>
        </p:spPr>
        <p:txBody>
          <a:bodyPr lIns="0" tIns="0" rIns="0" bIns="0"/>
          <a:lstStyle/>
          <a:p>
            <a:pPr indent="95353">
              <a:lnSpc>
                <a:spcPts val="1761"/>
              </a:lnSpc>
              <a:spcBef>
                <a:spcPts val="0"/>
              </a:spcBef>
            </a:pPr>
            <a:r>
              <a:rPr lang="ja-JP" altLang="en-US" sz="1100" dirty="0"/>
              <a:t>認知症になっても、脳の中の情動の機能は重度になるまでしっかり働いています。しかし、認知機能が障害されることで、心身の快・不快や思っていること・考えていることをそのとおりに表現できず、イライラが募ったり、自閉的になりやすくなります。また、情報が適切に処理されず、誤った情報にもとづいて心理的・行動的に反応してしまいます。これが、認知症特有の</a:t>
            </a:r>
            <a:r>
              <a:rPr lang="en-US" altLang="ja-JP" sz="1100" dirty="0"/>
              <a:t>BPSD</a:t>
            </a:r>
            <a:r>
              <a:rPr lang="ja-JP" altLang="en-US" sz="1100" dirty="0"/>
              <a:t>（行動・心理症状）の本質です。</a:t>
            </a:r>
            <a:endParaRPr lang="en-US" altLang="ja-JP" sz="1100" dirty="0"/>
          </a:p>
          <a:p>
            <a:pPr indent="95353">
              <a:lnSpc>
                <a:spcPts val="1761"/>
              </a:lnSpc>
              <a:spcBef>
                <a:spcPts val="0"/>
              </a:spcBef>
            </a:pPr>
            <a:r>
              <a:rPr lang="ja-JP" altLang="en-US" sz="1100" dirty="0"/>
              <a:t>そこで、</a:t>
            </a:r>
            <a:r>
              <a:rPr lang="en-US" altLang="ja-JP" sz="1100" dirty="0"/>
              <a:t>BPSD</a:t>
            </a:r>
            <a:r>
              <a:rPr lang="ja-JP" altLang="en-US" sz="1100" dirty="0"/>
              <a:t>の原因となりそうな個人・環境因子の把握に努めることがポイントで、その主な手がかりは</a:t>
            </a:r>
            <a:r>
              <a:rPr lang="en-US" altLang="ja-JP" sz="1100" dirty="0"/>
              <a:t>3</a:t>
            </a:r>
            <a:r>
              <a:rPr lang="ja-JP" altLang="en-US" sz="1100" dirty="0"/>
              <a:t>点あります。第</a:t>
            </a:r>
            <a:r>
              <a:rPr lang="en-US" altLang="ja-JP" sz="1100" dirty="0"/>
              <a:t>1</a:t>
            </a:r>
            <a:r>
              <a:rPr lang="ja-JP" altLang="en-US" sz="1100" dirty="0"/>
              <a:t>点は「病状の進行・身体状態・心理状態の変化」です。これらが心身の快・不快の状況やコミュニケーション能力に影響を与えている可能性があります。第</a:t>
            </a:r>
            <a:r>
              <a:rPr lang="en-US" altLang="ja-JP" sz="1100" dirty="0"/>
              <a:t>2</a:t>
            </a:r>
            <a:r>
              <a:rPr lang="ja-JP" altLang="en-US" sz="1100" dirty="0"/>
              <a:t>点は「非言語的コミュニケーション」です。認知症になり見当識障害が進んでいくと、相手がどのような人なのか、自分がどういう状況にあるのかということが認識できなくなり、不安・焦燥が募ります。第</a:t>
            </a:r>
            <a:r>
              <a:rPr lang="en-US" altLang="ja-JP" sz="1100" dirty="0"/>
              <a:t>3</a:t>
            </a:r>
            <a:r>
              <a:rPr lang="ja-JP" altLang="en-US" sz="1100" dirty="0"/>
              <a:t>点は「視覚・聴覚などの加齢の変化」です。見えにくい、聞こえにくいなどの身体機能の低下により、環境から入ってくる情報が著しく制限されます。これからどのようなことが起こるのかがわからないために、不安・焦燥が募ってしまいます。</a:t>
            </a:r>
          </a:p>
          <a:p>
            <a:pPr indent="95353">
              <a:lnSpc>
                <a:spcPts val="1761"/>
              </a:lnSpc>
              <a:spcBef>
                <a:spcPts val="0"/>
              </a:spcBef>
            </a:pPr>
            <a:r>
              <a:rPr lang="ja-JP" altLang="en-US" sz="1100" dirty="0"/>
              <a:t>コミュニケーションの基本は、この</a:t>
            </a:r>
            <a:r>
              <a:rPr lang="en-US" altLang="ja-JP" sz="1100" dirty="0"/>
              <a:t>3</a:t>
            </a:r>
            <a:r>
              <a:rPr lang="ja-JP" altLang="en-US" sz="1100" dirty="0" err="1"/>
              <a:t>つの</a:t>
            </a:r>
            <a:r>
              <a:rPr lang="ja-JP" altLang="en-US" sz="1100" dirty="0"/>
              <a:t>手がかりをもとに、本人の目線に立って本人の状況に共感し、ねぎらったり、いたわったりするところから始めることです。そこで心がけたい基本原則はケアする側が本人の視界に入る際に声をかけるなど、自分が「これから」関わるという手がかりを非言語的に与えることです。早めに本人の視界に入りしっかりコンタクトをとることなど、これからコミュニケーションを始めるという合図を非言語的に送ることです。</a:t>
            </a:r>
            <a:endParaRPr lang="en-US" altLang="ja-JP" sz="1100" dirty="0"/>
          </a:p>
          <a:p>
            <a:pPr indent="95353">
              <a:lnSpc>
                <a:spcPts val="1761"/>
              </a:lnSpc>
              <a:spcBef>
                <a:spcPts val="0"/>
              </a:spcBef>
            </a:pPr>
            <a:r>
              <a:rPr lang="ja-JP" altLang="en-US" sz="1100" dirty="0"/>
              <a:t>その際、配慮する点は</a:t>
            </a:r>
            <a:r>
              <a:rPr lang="en-US" altLang="ja-JP" sz="1100" dirty="0"/>
              <a:t>2</a:t>
            </a:r>
            <a:r>
              <a:rPr lang="ja-JP" altLang="en-US" sz="1100" dirty="0"/>
              <a:t>つあります。第</a:t>
            </a:r>
            <a:r>
              <a:rPr lang="en-US" altLang="ja-JP" sz="1100" dirty="0"/>
              <a:t>1</a:t>
            </a:r>
            <a:r>
              <a:rPr lang="ja-JP" altLang="en-US" sz="1100" dirty="0"/>
              <a:t>点は本人の表情・声の抑揚・行動・歩き方・身体反応などから本人の意思を推し量ること、第</a:t>
            </a:r>
            <a:r>
              <a:rPr lang="en-US" altLang="ja-JP" sz="1100" dirty="0"/>
              <a:t>2</a:t>
            </a:r>
            <a:r>
              <a:rPr lang="ja-JP" altLang="en-US" sz="1100" dirty="0"/>
              <a:t>点は本人を取り巻く環境に気配りし、不快な要因を取り除くことです。</a:t>
            </a:r>
          </a:p>
        </p:txBody>
      </p:sp>
    </p:spTree>
    <p:extLst>
      <p:ext uri="{BB962C8B-B14F-4D97-AF65-F5344CB8AC3E}">
        <p14:creationId xmlns:p14="http://schemas.microsoft.com/office/powerpoint/2010/main" val="36600975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984250" y="823913"/>
            <a:ext cx="5119688" cy="3840162"/>
          </a:xfrm>
          <a:ln/>
        </p:spPr>
      </p:sp>
      <p:sp>
        <p:nvSpPr>
          <p:cNvPr id="87043" name="Rectangle 3"/>
          <p:cNvSpPr>
            <a:spLocks noGrp="1" noChangeArrowheads="1"/>
          </p:cNvSpPr>
          <p:nvPr>
            <p:ph type="body" idx="1"/>
          </p:nvPr>
        </p:nvSpPr>
        <p:spPr>
          <a:xfrm>
            <a:off x="939395" y="4876625"/>
            <a:ext cx="5197648" cy="5130159"/>
          </a:xfrm>
          <a:noFill/>
        </p:spPr>
        <p:txBody>
          <a:bodyPr lIns="0" tIns="0" rIns="0" bIns="0"/>
          <a:lstStyle/>
          <a:p>
            <a:pPr indent="95353">
              <a:lnSpc>
                <a:spcPts val="1761"/>
              </a:lnSpc>
              <a:spcBef>
                <a:spcPts val="0"/>
              </a:spcBef>
            </a:pPr>
            <a:r>
              <a:rPr lang="ja-JP" altLang="en-US" sz="1100" dirty="0"/>
              <a:t>認知症の人の多くは記憶障害等の症状があるため、話がすれ違うこともありますが、すべての話がすれ違うという訳ではありません。</a:t>
            </a:r>
          </a:p>
          <a:p>
            <a:pPr indent="95353">
              <a:lnSpc>
                <a:spcPts val="1761"/>
              </a:lnSpc>
              <a:spcBef>
                <a:spcPts val="0"/>
              </a:spcBef>
            </a:pPr>
            <a:r>
              <a:rPr lang="ja-JP" altLang="en-US" sz="1100" dirty="0"/>
              <a:t>「どうせすべてを忘れてしまうから」と思わずに、認知症の人の話を聞き、どのようなことを伝えたいのか、どのような経験をしてきた人なのか、知ろうとすることが重要です。その人の人生経験を知って大切な存在として関わることが重要です。</a:t>
            </a:r>
          </a:p>
          <a:p>
            <a:pPr indent="95353">
              <a:lnSpc>
                <a:spcPts val="1761"/>
              </a:lnSpc>
              <a:spcBef>
                <a:spcPts val="0"/>
              </a:spcBef>
            </a:pPr>
            <a:r>
              <a:rPr lang="ja-JP" altLang="en-US" sz="1100" dirty="0"/>
              <a:t>まずは、認知症の人に聞いてみる、伝えようとしている話の内容を推し量ることです。</a:t>
            </a:r>
          </a:p>
          <a:p>
            <a:pPr indent="95353">
              <a:lnSpc>
                <a:spcPts val="1761"/>
              </a:lnSpc>
              <a:spcBef>
                <a:spcPts val="0"/>
              </a:spcBef>
            </a:pPr>
            <a:r>
              <a:rPr lang="ja-JP" altLang="en-US" sz="1100" dirty="0"/>
              <a:t>認知症の人は、状況把握ができにくいこともあるので、本人が説明を理解しやすいように伝える方法を考えましょう。</a:t>
            </a:r>
            <a:endParaRPr lang="en-US" altLang="ja-JP" sz="1100" dirty="0"/>
          </a:p>
          <a:p>
            <a:pPr indent="95353">
              <a:lnSpc>
                <a:spcPts val="1761"/>
              </a:lnSpc>
              <a:spcBef>
                <a:spcPts val="0"/>
              </a:spcBef>
            </a:pPr>
            <a:r>
              <a:rPr lang="ja-JP" altLang="en-US" sz="1100" dirty="0"/>
              <a:t>医療者からの一方的な対応ではなく、認知症の人がどう思うのかという視点のもと、その人に合った対応を考えるようにします。認知症の人がどのように思うか聴いてみる、認知症の人本人にどのようにするか相談してみることも大切です。</a:t>
            </a:r>
          </a:p>
        </p:txBody>
      </p:sp>
    </p:spTree>
    <p:extLst>
      <p:ext uri="{BB962C8B-B14F-4D97-AF65-F5344CB8AC3E}">
        <p14:creationId xmlns:p14="http://schemas.microsoft.com/office/powerpoint/2010/main" val="34352713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xfrm>
            <a:off x="987425" y="830263"/>
            <a:ext cx="5114925" cy="3836987"/>
          </a:xfrm>
          <a:ln/>
        </p:spPr>
      </p:sp>
      <p:sp>
        <p:nvSpPr>
          <p:cNvPr id="101379" name="Rectangle 3"/>
          <p:cNvSpPr>
            <a:spLocks noGrp="1" noChangeArrowheads="1"/>
          </p:cNvSpPr>
          <p:nvPr>
            <p:ph type="body" idx="1"/>
          </p:nvPr>
        </p:nvSpPr>
        <p:spPr>
          <a:xfrm>
            <a:off x="939395" y="4875199"/>
            <a:ext cx="5195991" cy="4605337"/>
          </a:xfrm>
          <a:noFill/>
        </p:spPr>
        <p:txBody>
          <a:bodyPr lIns="0" tIns="0" rIns="0" bIns="0"/>
          <a:lstStyle/>
          <a:p>
            <a:pPr>
              <a:lnSpc>
                <a:spcPts val="1761"/>
              </a:lnSpc>
              <a:spcBef>
                <a:spcPts val="0"/>
              </a:spcBef>
            </a:pPr>
            <a:r>
              <a:rPr lang="ja-JP" altLang="en-US" sz="1100" dirty="0"/>
              <a:t>認知症ケアの基本はこの７点です。</a:t>
            </a:r>
            <a:endParaRPr lang="en-US" altLang="ja-JP" sz="1100" strike="sngStrike" dirty="0"/>
          </a:p>
          <a:p>
            <a:pPr marL="189062" indent="-189062">
              <a:lnSpc>
                <a:spcPts val="1761"/>
              </a:lnSpc>
              <a:spcBef>
                <a:spcPts val="0"/>
              </a:spcBef>
            </a:pPr>
            <a:r>
              <a:rPr lang="ja-JP" altLang="en-US" sz="1100" dirty="0"/>
              <a:t>①</a:t>
            </a:r>
            <a:r>
              <a:rPr lang="en-US" altLang="ja-JP" sz="1100" dirty="0"/>
              <a:t>	</a:t>
            </a:r>
            <a:r>
              <a:rPr lang="ja-JP" altLang="en-US" sz="1100" dirty="0"/>
              <a:t>認知症の人の尊厳をまもり、その人らしく存在していられることを支えること</a:t>
            </a:r>
            <a:endParaRPr lang="en-US" altLang="ja-JP" sz="1100" dirty="0"/>
          </a:p>
          <a:p>
            <a:pPr marL="189062" indent="-189062">
              <a:lnSpc>
                <a:spcPts val="1761"/>
              </a:lnSpc>
              <a:spcBef>
                <a:spcPts val="0"/>
              </a:spcBef>
            </a:pPr>
            <a:r>
              <a:rPr lang="ja-JP" altLang="en-US" sz="1100" dirty="0"/>
              <a:t>②</a:t>
            </a:r>
            <a:r>
              <a:rPr lang="en-US" altLang="ja-JP" sz="1100" dirty="0"/>
              <a:t>	</a:t>
            </a:r>
            <a:r>
              <a:rPr lang="ja-JP" altLang="en-US" sz="1100" dirty="0"/>
              <a:t>できないことよりできることに目を向け、本人が有する力を最大限に活かせるよう、自己決定を尊重すること</a:t>
            </a:r>
            <a:endParaRPr lang="en-US" altLang="ja-JP" sz="1100" dirty="0"/>
          </a:p>
          <a:p>
            <a:pPr marL="189062" indent="-189062">
              <a:lnSpc>
                <a:spcPts val="1761"/>
              </a:lnSpc>
              <a:spcBef>
                <a:spcPts val="0"/>
              </a:spcBef>
            </a:pPr>
            <a:r>
              <a:rPr lang="ja-JP" altLang="en-US" sz="1100" dirty="0"/>
              <a:t>③</a:t>
            </a:r>
            <a:r>
              <a:rPr lang="en-US" altLang="ja-JP" sz="1100" dirty="0"/>
              <a:t>	</a:t>
            </a:r>
            <a:r>
              <a:rPr lang="ja-JP" altLang="en-US" sz="1100" dirty="0"/>
              <a:t>生活歴を知りケアに生かすとともに、生活の継続性を保って慣れ親しんだケア環境を整えること</a:t>
            </a:r>
            <a:endParaRPr lang="en-US" altLang="ja-JP" sz="1100" dirty="0"/>
          </a:p>
          <a:p>
            <a:pPr marL="189062" indent="-189062">
              <a:lnSpc>
                <a:spcPts val="1761"/>
              </a:lnSpc>
              <a:spcBef>
                <a:spcPts val="0"/>
              </a:spcBef>
            </a:pPr>
            <a:r>
              <a:rPr lang="ja-JP" altLang="en-US" sz="1100" dirty="0"/>
              <a:t>④</a:t>
            </a:r>
            <a:r>
              <a:rPr lang="en-US" altLang="ja-JP" sz="1100" dirty="0"/>
              <a:t>	</a:t>
            </a:r>
            <a:r>
              <a:rPr lang="ja-JP" altLang="en-US" sz="1100" dirty="0"/>
              <a:t>心身の状態に加えて、社会的な状態などを全体的に捉えてケアを提供すること</a:t>
            </a:r>
            <a:endParaRPr lang="en-US" altLang="ja-JP" sz="1100" dirty="0"/>
          </a:p>
          <a:p>
            <a:pPr marL="189062" indent="-189062">
              <a:lnSpc>
                <a:spcPts val="1761"/>
              </a:lnSpc>
              <a:spcBef>
                <a:spcPts val="0"/>
              </a:spcBef>
              <a:buAutoNum type="circleNumDbPlain" startAt="5"/>
            </a:pPr>
            <a:r>
              <a:rPr lang="ja-JP" altLang="en-US" sz="1100" dirty="0"/>
              <a:t>ケア環境の一要素でもある家族やケアスタッフの心身の状態にも配慮し、良好なものとすること</a:t>
            </a:r>
            <a:endParaRPr lang="en-US" altLang="ja-JP" sz="1100" dirty="0"/>
          </a:p>
          <a:p>
            <a:pPr marL="189062" indent="-189062">
              <a:lnSpc>
                <a:spcPts val="1761"/>
              </a:lnSpc>
              <a:spcBef>
                <a:spcPts val="0"/>
              </a:spcBef>
            </a:pPr>
            <a:r>
              <a:rPr lang="ja-JP" altLang="en-US" sz="1100" dirty="0"/>
              <a:t>認知症の進行によって、さまざまな生活機能が変化することを踏まえて、</a:t>
            </a:r>
            <a:endParaRPr lang="en-US" altLang="ja-JP" sz="1100" dirty="0"/>
          </a:p>
          <a:p>
            <a:pPr marL="189062" indent="-189062">
              <a:lnSpc>
                <a:spcPts val="1761"/>
              </a:lnSpc>
              <a:spcBef>
                <a:spcPts val="0"/>
              </a:spcBef>
              <a:buAutoNum type="circleNumDbPlain" startAt="6"/>
            </a:pPr>
            <a:r>
              <a:rPr lang="ja-JP" altLang="en-US" sz="1100" dirty="0"/>
              <a:t>退院・社会復帰を視野に入れケアをすること</a:t>
            </a:r>
            <a:endParaRPr lang="en-US" altLang="ja-JP" sz="1100" dirty="0"/>
          </a:p>
          <a:p>
            <a:pPr marL="189062" indent="-189062">
              <a:lnSpc>
                <a:spcPts val="1761"/>
              </a:lnSpc>
              <a:spcBef>
                <a:spcPts val="0"/>
              </a:spcBef>
            </a:pPr>
            <a:r>
              <a:rPr lang="ja-JP" altLang="en-US" sz="1100" dirty="0"/>
              <a:t>さらに、</a:t>
            </a:r>
            <a:endParaRPr lang="en-US" altLang="ja-JP" sz="1100" dirty="0"/>
          </a:p>
          <a:p>
            <a:pPr marL="189062" indent="-189062">
              <a:lnSpc>
                <a:spcPts val="1761"/>
              </a:lnSpc>
              <a:spcBef>
                <a:spcPts val="0"/>
              </a:spcBef>
            </a:pPr>
            <a:r>
              <a:rPr lang="ja-JP" altLang="en-US" sz="1100" dirty="0"/>
              <a:t>⑦</a:t>
            </a:r>
            <a:r>
              <a:rPr lang="en-US" altLang="ja-JP" sz="1100" dirty="0"/>
              <a:t>	</a:t>
            </a:r>
            <a:r>
              <a:rPr lang="ja-JP" altLang="en-US" sz="1100" dirty="0"/>
              <a:t>最期の時までを視野においてケアをすること</a:t>
            </a:r>
            <a:endParaRPr lang="en-US" altLang="ja-JP" sz="1100" dirty="0"/>
          </a:p>
          <a:p>
            <a:pPr marL="189062" indent="-189062">
              <a:lnSpc>
                <a:spcPts val="1761"/>
              </a:lnSpc>
              <a:spcBef>
                <a:spcPts val="0"/>
              </a:spcBef>
            </a:pPr>
            <a:r>
              <a:rPr lang="ja-JP" altLang="en-US" sz="1100" dirty="0"/>
              <a:t>が挙げられます。</a:t>
            </a:r>
          </a:p>
        </p:txBody>
      </p:sp>
    </p:spTree>
    <p:extLst>
      <p:ext uri="{BB962C8B-B14F-4D97-AF65-F5344CB8AC3E}">
        <p14:creationId xmlns:p14="http://schemas.microsoft.com/office/powerpoint/2010/main" val="7036809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987425" y="830263"/>
            <a:ext cx="5114925" cy="3836987"/>
          </a:xfrm>
          <a:ln/>
        </p:spPr>
      </p:sp>
      <p:sp>
        <p:nvSpPr>
          <p:cNvPr id="66563" name="Rectangle 3"/>
          <p:cNvSpPr>
            <a:spLocks noGrp="1" noChangeArrowheads="1"/>
          </p:cNvSpPr>
          <p:nvPr>
            <p:ph type="body" idx="1"/>
          </p:nvPr>
        </p:nvSpPr>
        <p:spPr>
          <a:xfrm>
            <a:off x="939395" y="4876627"/>
            <a:ext cx="5263587" cy="4605337"/>
          </a:xfrm>
          <a:noFill/>
        </p:spPr>
        <p:txBody>
          <a:bodyPr lIns="0" tIns="0" rIns="0" bIns="0"/>
          <a:lstStyle/>
          <a:p>
            <a:pPr indent="95353">
              <a:lnSpc>
                <a:spcPts val="1761"/>
              </a:lnSpc>
              <a:spcBef>
                <a:spcPts val="0"/>
              </a:spcBef>
            </a:pPr>
            <a:r>
              <a:rPr lang="ja-JP" altLang="en-US" sz="1100" dirty="0"/>
              <a:t>認知症になっても脳の中の情動の機能は重度になるまでしっかり働いています。しかし、心身の快・不快や思っていること・考えていることをそのとおりに表現できなかったり、状況がしっかり理解できないまま行動して叱責されたり、失敗・間違いを指摘されることが増えていきます。</a:t>
            </a:r>
            <a:endParaRPr lang="en-US" altLang="ja-JP" sz="1100" dirty="0"/>
          </a:p>
          <a:p>
            <a:pPr indent="95353">
              <a:lnSpc>
                <a:spcPts val="1761"/>
              </a:lnSpc>
              <a:spcBef>
                <a:spcPts val="0"/>
              </a:spcBef>
            </a:pPr>
            <a:r>
              <a:rPr lang="ja-JP" altLang="en-US" sz="1100" dirty="0"/>
              <a:t>その結果、心理的苦痛を感じる機会が増え、イライラが募って暴言・暴力につながったり、自分の世界に閉じこもって寡黙になったり食べなくなったりしてしまうこともあります。</a:t>
            </a:r>
          </a:p>
          <a:p>
            <a:pPr indent="95353">
              <a:lnSpc>
                <a:spcPts val="1761"/>
              </a:lnSpc>
              <a:spcBef>
                <a:spcPts val="0"/>
              </a:spcBef>
            </a:pPr>
            <a:r>
              <a:rPr lang="ja-JP" altLang="en-US" sz="1100" dirty="0"/>
              <a:t>特に軽度の時期には、日常的にできていたことを失敗する体験が増えていくことで、意識的・無意識的に認知機能の障害に気づき、人によっては頭の中が壊れていく感覚とそれに対する恐れを感じたりします。その結果、「まだまだできるはず」というプライドや「少しずつできなくなっていく」という喪失感など、自律性・人間性に関わる心理的苦痛も生まれがちです。</a:t>
            </a:r>
          </a:p>
          <a:p>
            <a:pPr indent="95353">
              <a:lnSpc>
                <a:spcPts val="1761"/>
              </a:lnSpc>
              <a:spcBef>
                <a:spcPts val="0"/>
              </a:spcBef>
            </a:pPr>
            <a:r>
              <a:rPr lang="ja-JP" altLang="en-US" sz="1100" dirty="0"/>
              <a:t>脳細胞が障害されることによって失敗が起きているにもかかわらず、失敗を指摘したり責めたりして本人の努力に働きかけて改善を図ることは、本人の心理的苦痛をますます高めることになりがちでです。ケアする側の行為によって心理的苦痛を増やさないためには、本人が失敗しにくい支援・環境調整のしかたを工夫することが求められます。</a:t>
            </a:r>
          </a:p>
          <a:p>
            <a:pPr>
              <a:lnSpc>
                <a:spcPts val="1761"/>
              </a:lnSpc>
              <a:spcBef>
                <a:spcPts val="0"/>
              </a:spcBef>
            </a:pPr>
            <a:endParaRPr lang="en-US" altLang="ja-JP" sz="1100" dirty="0"/>
          </a:p>
        </p:txBody>
      </p:sp>
    </p:spTree>
    <p:extLst>
      <p:ext uri="{BB962C8B-B14F-4D97-AF65-F5344CB8AC3E}">
        <p14:creationId xmlns:p14="http://schemas.microsoft.com/office/powerpoint/2010/main" val="33752443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993775" y="828675"/>
            <a:ext cx="5118100" cy="3838575"/>
          </a:xfrm>
          <a:ln/>
        </p:spPr>
      </p:sp>
      <p:sp>
        <p:nvSpPr>
          <p:cNvPr id="66563" name="Rectangle 3"/>
          <p:cNvSpPr>
            <a:spLocks noGrp="1" noChangeArrowheads="1"/>
          </p:cNvSpPr>
          <p:nvPr>
            <p:ph type="body" idx="1"/>
          </p:nvPr>
        </p:nvSpPr>
        <p:spPr>
          <a:xfrm>
            <a:off x="946624" y="4876627"/>
            <a:ext cx="5271540" cy="4605337"/>
          </a:xfrm>
          <a:noFill/>
        </p:spPr>
        <p:txBody>
          <a:bodyPr lIns="0" tIns="0" rIns="0" bIns="0"/>
          <a:lstStyle/>
          <a:p>
            <a:pPr indent="95353">
              <a:lnSpc>
                <a:spcPts val="1761"/>
              </a:lnSpc>
              <a:spcBef>
                <a:spcPts val="0"/>
              </a:spcBef>
            </a:pPr>
            <a:r>
              <a:rPr lang="ja-JP" altLang="en-US" sz="1100" dirty="0"/>
              <a:t>入院時には認知症の存在が気づかれていないことも少なくありません。</a:t>
            </a:r>
            <a:endParaRPr lang="en-US" altLang="ja-JP" sz="1100" dirty="0"/>
          </a:p>
          <a:p>
            <a:pPr indent="95353">
              <a:lnSpc>
                <a:spcPts val="1761"/>
              </a:lnSpc>
              <a:spcBef>
                <a:spcPts val="0"/>
              </a:spcBef>
            </a:pPr>
            <a:r>
              <a:rPr lang="ja-JP" altLang="en-US" sz="1100" dirty="0"/>
              <a:t>認知機能低下による症状を、本人の不注意や努力不足、わがままのようなものと誤解することで、本人を傷つけ状態を悪化させてしまうことは避けなければなりません。</a:t>
            </a:r>
            <a:endParaRPr lang="en-US" altLang="ja-JP" sz="1100" dirty="0"/>
          </a:p>
          <a:p>
            <a:pPr indent="95353">
              <a:lnSpc>
                <a:spcPts val="1761"/>
              </a:lnSpc>
              <a:spcBef>
                <a:spcPts val="0"/>
              </a:spcBef>
            </a:pPr>
            <a:r>
              <a:rPr lang="ja-JP" altLang="en-US" sz="1100" dirty="0"/>
              <a:t>そのためにはまず、初診時や入院時などの初対面の場面から、日常会話や行動をよく観察することが大切です。特に、認知機能に関連するような症状によって、日常生活に変化がなかったかどうかを確認しましょう。</a:t>
            </a:r>
          </a:p>
          <a:p>
            <a:pPr indent="95353">
              <a:lnSpc>
                <a:spcPts val="1761"/>
              </a:lnSpc>
              <a:spcBef>
                <a:spcPts val="0"/>
              </a:spcBef>
            </a:pPr>
            <a:r>
              <a:rPr lang="ja-JP" altLang="en-US" sz="1100" dirty="0"/>
              <a:t>そしてもし認知症が疑われた場合には、本人にその症状に自覚があるのかを確認するとともに、注意の障害や見当識の障害がないかを客観的に確認します。</a:t>
            </a:r>
            <a:endParaRPr lang="en-US" altLang="ja-JP" sz="1100" dirty="0"/>
          </a:p>
          <a:p>
            <a:pPr indent="95353" defTabSz="946384">
              <a:lnSpc>
                <a:spcPts val="1761"/>
              </a:lnSpc>
              <a:spcBef>
                <a:spcPts val="0"/>
              </a:spcBef>
              <a:defRPr/>
            </a:pPr>
            <a:r>
              <a:rPr lang="ja-JP" altLang="en-US" sz="1100" dirty="0"/>
              <a:t>家族から、客観的にみていつ頃からどのような症状（行動）が始まり、どのように変化したと感じていたのかを聞くようにすることも極めて重要です。</a:t>
            </a:r>
          </a:p>
        </p:txBody>
      </p:sp>
    </p:spTree>
    <p:extLst>
      <p:ext uri="{BB962C8B-B14F-4D97-AF65-F5344CB8AC3E}">
        <p14:creationId xmlns:p14="http://schemas.microsoft.com/office/powerpoint/2010/main" val="2221277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992188" y="823913"/>
            <a:ext cx="5119687" cy="3840162"/>
          </a:xfrm>
          <a:ln/>
        </p:spPr>
      </p:sp>
      <p:sp>
        <p:nvSpPr>
          <p:cNvPr id="5" name="Rectangle 3"/>
          <p:cNvSpPr>
            <a:spLocks noGrp="1" noChangeArrowheads="1"/>
          </p:cNvSpPr>
          <p:nvPr>
            <p:ph type="body" idx="3"/>
          </p:nvPr>
        </p:nvSpPr>
        <p:spPr>
          <a:xfrm>
            <a:off x="949287" y="4876627"/>
            <a:ext cx="5301122" cy="4605337"/>
          </a:xfrm>
          <a:noFill/>
        </p:spPr>
        <p:txBody>
          <a:bodyPr lIns="0" tIns="0" rIns="0" bIns="0"/>
          <a:lstStyle/>
          <a:p>
            <a:pPr marL="189062" indent="-189062">
              <a:lnSpc>
                <a:spcPts val="1759"/>
              </a:lnSpc>
              <a:spcBef>
                <a:spcPts val="0"/>
              </a:spcBef>
            </a:pPr>
            <a:r>
              <a:rPr lang="ja-JP" altLang="en-US" sz="1100" dirty="0"/>
              <a:t>●</a:t>
            </a:r>
            <a:r>
              <a:rPr lang="en-US" altLang="ja-JP" sz="1100" dirty="0"/>
              <a:t>	</a:t>
            </a:r>
            <a:r>
              <a:rPr lang="ja-JP" altLang="en-US" sz="1100" dirty="0"/>
              <a:t>研修の冒頭に、認知症の人の目線（見える様子）で入院生活の不安や混乱を感じてもらいます。</a:t>
            </a:r>
          </a:p>
          <a:p>
            <a:pPr marL="189062" indent="-189062">
              <a:lnSpc>
                <a:spcPts val="1759"/>
              </a:lnSpc>
              <a:spcBef>
                <a:spcPts val="0"/>
              </a:spcBef>
            </a:pPr>
            <a:r>
              <a:rPr lang="ja-JP" altLang="en-US" sz="1100" dirty="0"/>
              <a:t>●</a:t>
            </a:r>
            <a:r>
              <a:rPr lang="en-US" altLang="ja-JP" sz="1100" dirty="0"/>
              <a:t>	</a:t>
            </a:r>
            <a:r>
              <a:rPr lang="ja-JP" altLang="en-US" sz="1100" dirty="0"/>
              <a:t>医療現場は全て異なるので、少し大げさに感じる聴衆もいるでしょう。</a:t>
            </a:r>
          </a:p>
          <a:p>
            <a:pPr marL="189062" indent="-189062">
              <a:lnSpc>
                <a:spcPts val="1759"/>
              </a:lnSpc>
              <a:spcBef>
                <a:spcPts val="0"/>
              </a:spcBef>
            </a:pPr>
            <a:r>
              <a:rPr lang="ja-JP" altLang="en-US" sz="1100" dirty="0"/>
              <a:t>●</a:t>
            </a:r>
            <a:r>
              <a:rPr lang="en-US" altLang="ja-JP" sz="1100" dirty="0"/>
              <a:t>	</a:t>
            </a:r>
            <a:r>
              <a:rPr lang="ja-JP" altLang="en-US" sz="1100" dirty="0"/>
              <a:t>しかし、認知症の入院患者さんの不安や混乱の中では、スタッフの通常の対応も、このように見え・感じられる場合もあります。</a:t>
            </a:r>
          </a:p>
          <a:p>
            <a:pPr marL="189062" indent="-189062">
              <a:lnSpc>
                <a:spcPts val="1759"/>
              </a:lnSpc>
              <a:spcBef>
                <a:spcPts val="0"/>
              </a:spcBef>
            </a:pPr>
            <a:r>
              <a:rPr lang="ja-JP" altLang="en-US" sz="1100" dirty="0"/>
              <a:t>●</a:t>
            </a:r>
            <a:r>
              <a:rPr lang="en-US" altLang="ja-JP" sz="1100" dirty="0"/>
              <a:t>	</a:t>
            </a:r>
            <a:r>
              <a:rPr lang="ja-JP" altLang="en-US" sz="1100" dirty="0"/>
              <a:t>受講者の皆さんは職種や経験など様々と思いますが、「病院は治療の場所だし」「あくまで短期間だから」という意識に流されず、「認知症の人の入院生活を支える」という観点から、対応力について考える機会としてください。</a:t>
            </a:r>
          </a:p>
          <a:p>
            <a:pPr marL="87082" indent="-87082">
              <a:lnSpc>
                <a:spcPts val="1759"/>
              </a:lnSpc>
              <a:spcBef>
                <a:spcPts val="0"/>
              </a:spcBef>
            </a:pPr>
            <a:endParaRPr lang="en-US" altLang="ja-JP" sz="1100" dirty="0"/>
          </a:p>
          <a:p>
            <a:pPr>
              <a:lnSpc>
                <a:spcPts val="1759"/>
              </a:lnSpc>
              <a:spcBef>
                <a:spcPts val="0"/>
              </a:spcBef>
            </a:pPr>
            <a:endParaRPr lang="en-US" altLang="ja-JP" sz="1100" dirty="0"/>
          </a:p>
        </p:txBody>
      </p:sp>
    </p:spTree>
    <p:extLst>
      <p:ext uri="{BB962C8B-B14F-4D97-AF65-F5344CB8AC3E}">
        <p14:creationId xmlns:p14="http://schemas.microsoft.com/office/powerpoint/2010/main" val="20159488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984250" y="828675"/>
            <a:ext cx="5118100" cy="3838575"/>
          </a:xfrm>
          <a:ln/>
        </p:spPr>
      </p:sp>
      <p:sp>
        <p:nvSpPr>
          <p:cNvPr id="66563" name="Rectangle 3"/>
          <p:cNvSpPr>
            <a:spLocks noGrp="1" noChangeArrowheads="1"/>
          </p:cNvSpPr>
          <p:nvPr>
            <p:ph type="body" idx="1"/>
          </p:nvPr>
        </p:nvSpPr>
        <p:spPr>
          <a:xfrm>
            <a:off x="946624" y="4875199"/>
            <a:ext cx="5196323" cy="4605337"/>
          </a:xfrm>
          <a:noFill/>
        </p:spPr>
        <p:txBody>
          <a:bodyPr lIns="0" tIns="0" rIns="0" bIns="0"/>
          <a:lstStyle/>
          <a:p>
            <a:pPr indent="95353">
              <a:lnSpc>
                <a:spcPts val="1761"/>
              </a:lnSpc>
              <a:spcBef>
                <a:spcPts val="0"/>
              </a:spcBef>
            </a:pPr>
            <a:r>
              <a:rPr lang="ja-JP" altLang="en-US" sz="1100" dirty="0"/>
              <a:t>認知症の人が痛みや違和感があるとき、必ずしもそれが言葉で表現されるとは限りません。</a:t>
            </a:r>
            <a:endParaRPr lang="en-US" altLang="ja-JP" sz="1100" dirty="0"/>
          </a:p>
          <a:p>
            <a:pPr indent="95353">
              <a:lnSpc>
                <a:spcPts val="1761"/>
              </a:lnSpc>
              <a:spcBef>
                <a:spcPts val="0"/>
              </a:spcBef>
            </a:pPr>
            <a:r>
              <a:rPr lang="ja-JP" altLang="ja-JP" sz="1100" dirty="0"/>
              <a:t>認知機能障害があると、痛みなどの苦痛を認識し、適切な言葉に置き換え、医療者に伝えることが難しく</a:t>
            </a:r>
            <a:r>
              <a:rPr lang="ja-JP" altLang="en-US" sz="1100" dirty="0"/>
              <a:t>なります</a:t>
            </a:r>
            <a:r>
              <a:rPr lang="ja-JP" altLang="ja-JP" sz="1100" dirty="0"/>
              <a:t>。</a:t>
            </a:r>
          </a:p>
          <a:p>
            <a:pPr indent="95353">
              <a:lnSpc>
                <a:spcPts val="1761"/>
              </a:lnSpc>
              <a:spcBef>
                <a:spcPts val="0"/>
              </a:spcBef>
            </a:pPr>
            <a:r>
              <a:rPr lang="ja-JP" altLang="ja-JP" sz="1100" dirty="0"/>
              <a:t>その結果、痛みや苦痛があってもうまく表現することができなく</a:t>
            </a:r>
            <a:r>
              <a:rPr lang="ja-JP" altLang="en-US" sz="1100" dirty="0"/>
              <a:t>なり</a:t>
            </a:r>
            <a:r>
              <a:rPr lang="ja-JP" altLang="ja-JP" sz="1100" dirty="0"/>
              <a:t>（言葉で表現できずに</a:t>
            </a:r>
            <a:r>
              <a:rPr lang="en-US" altLang="ja-JP" sz="1100" dirty="0"/>
              <a:t>BPSD</a:t>
            </a:r>
            <a:r>
              <a:rPr lang="ja-JP" altLang="ja-JP" sz="1100" dirty="0"/>
              <a:t>の行動症状として現れることがある）</a:t>
            </a:r>
            <a:r>
              <a:rPr lang="ja-JP" altLang="en-US" sz="1100" dirty="0"/>
              <a:t>、医療者側もそれを</a:t>
            </a:r>
            <a:r>
              <a:rPr lang="ja-JP" altLang="ja-JP" sz="1100" dirty="0"/>
              <a:t>見落としがち</a:t>
            </a:r>
            <a:r>
              <a:rPr lang="ja-JP" altLang="en-US" sz="1100" dirty="0"/>
              <a:t>です</a:t>
            </a:r>
            <a:r>
              <a:rPr lang="ja-JP" altLang="ja-JP" sz="1100" dirty="0"/>
              <a:t>。</a:t>
            </a:r>
          </a:p>
          <a:p>
            <a:pPr indent="95353">
              <a:lnSpc>
                <a:spcPts val="1761"/>
              </a:lnSpc>
              <a:spcBef>
                <a:spcPts val="0"/>
              </a:spcBef>
            </a:pPr>
            <a:r>
              <a:rPr lang="ja-JP" altLang="ja-JP" sz="1100" dirty="0"/>
              <a:t>痛みや苦痛などの自覚症状は、全身状態の変化を早期に</a:t>
            </a:r>
            <a:r>
              <a:rPr lang="ja-JP" altLang="en-US" sz="1100" dirty="0"/>
              <a:t>捉え、</a:t>
            </a:r>
            <a:r>
              <a:rPr lang="ja-JP" altLang="ja-JP" sz="1100" dirty="0"/>
              <a:t>対応するために重要</a:t>
            </a:r>
            <a:r>
              <a:rPr lang="ja-JP" altLang="en-US" sz="1100" dirty="0"/>
              <a:t>です。</a:t>
            </a:r>
            <a:r>
              <a:rPr lang="ja-JP" altLang="ja-JP" sz="1100" dirty="0"/>
              <a:t>その症状</a:t>
            </a:r>
            <a:r>
              <a:rPr lang="ja-JP" altLang="en-US" sz="1100" dirty="0"/>
              <a:t>を見落としたり気づくのが遅れたりすると</a:t>
            </a:r>
            <a:r>
              <a:rPr lang="ja-JP" altLang="ja-JP" sz="1100" dirty="0"/>
              <a:t>、患者の苦痛が増すとともに、</a:t>
            </a:r>
            <a:r>
              <a:rPr lang="ja-JP" altLang="en-US" sz="1100" dirty="0"/>
              <a:t>対応の遅れにより</a:t>
            </a:r>
            <a:r>
              <a:rPr lang="ja-JP" altLang="ja-JP" sz="1100" dirty="0"/>
              <a:t>合併症が重篤化しやすいことに注意</a:t>
            </a:r>
            <a:r>
              <a:rPr lang="ja-JP" altLang="en-US" sz="1100" dirty="0"/>
              <a:t>してください</a:t>
            </a:r>
            <a:r>
              <a:rPr lang="ja-JP" altLang="ja-JP" sz="1100" dirty="0"/>
              <a:t>。</a:t>
            </a:r>
          </a:p>
        </p:txBody>
      </p:sp>
    </p:spTree>
    <p:extLst>
      <p:ext uri="{BB962C8B-B14F-4D97-AF65-F5344CB8AC3E}">
        <p14:creationId xmlns:p14="http://schemas.microsoft.com/office/powerpoint/2010/main" val="25995262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828675"/>
            <a:ext cx="5119687" cy="3838575"/>
          </a:xfrm>
        </p:spPr>
      </p:sp>
      <p:sp>
        <p:nvSpPr>
          <p:cNvPr id="3" name="ノート プレースホルダー 2"/>
          <p:cNvSpPr>
            <a:spLocks noGrp="1"/>
          </p:cNvSpPr>
          <p:nvPr>
            <p:ph type="body" idx="1"/>
          </p:nvPr>
        </p:nvSpPr>
        <p:spPr>
          <a:xfrm>
            <a:off x="946624" y="4872699"/>
            <a:ext cx="5279493" cy="5275564"/>
          </a:xfrm>
        </p:spPr>
        <p:txBody>
          <a:bodyPr lIns="0" tIns="0" rIns="0" bIns="0"/>
          <a:lstStyle/>
          <a:p>
            <a:pPr indent="95353">
              <a:lnSpc>
                <a:spcPts val="1761"/>
              </a:lnSpc>
              <a:spcBef>
                <a:spcPts val="0"/>
              </a:spcBef>
            </a:pPr>
            <a:r>
              <a:rPr lang="ja-JP" altLang="ja-JP" sz="1100" dirty="0"/>
              <a:t>認知症の人の体験している世界を</a:t>
            </a:r>
            <a:r>
              <a:rPr lang="ja-JP" altLang="en-US" sz="1100" dirty="0"/>
              <a:t>表した</a:t>
            </a:r>
            <a:r>
              <a:rPr lang="ja-JP" altLang="ja-JP" sz="1100" dirty="0"/>
              <a:t>文献や当事者発言などを参考に、日々連続する不都合、環境からの脅威など</a:t>
            </a:r>
            <a:r>
              <a:rPr lang="ja-JP" altLang="en-US" sz="1100" dirty="0"/>
              <a:t>がないか、注意を払いましょう</a:t>
            </a:r>
            <a:r>
              <a:rPr lang="ja-JP" altLang="ja-JP" sz="1100" dirty="0"/>
              <a:t>。そして</a:t>
            </a:r>
            <a:r>
              <a:rPr lang="en-US" altLang="ja-JP" sz="1100" dirty="0"/>
              <a:t>BPSD</a:t>
            </a:r>
            <a:r>
              <a:rPr lang="ja-JP" altLang="en-US" sz="1100" dirty="0"/>
              <a:t>が生じた場合</a:t>
            </a:r>
            <a:r>
              <a:rPr lang="ja-JP" altLang="ja-JP" sz="1100" dirty="0"/>
              <a:t>は</a:t>
            </a:r>
            <a:r>
              <a:rPr lang="ja-JP" altLang="en-US" sz="1100" dirty="0"/>
              <a:t>、</a:t>
            </a:r>
            <a:r>
              <a:rPr lang="ja-JP" altLang="ja-JP" sz="1100" dirty="0"/>
              <a:t>多職種</a:t>
            </a:r>
            <a:r>
              <a:rPr lang="ja-JP" altLang="en-US" sz="1100" dirty="0"/>
              <a:t>で多面的に</a:t>
            </a:r>
            <a:r>
              <a:rPr lang="ja-JP" altLang="ja-JP" sz="1100" dirty="0"/>
              <a:t>状況を</a:t>
            </a:r>
            <a:r>
              <a:rPr lang="ja-JP" altLang="en-US" sz="1100" dirty="0"/>
              <a:t>把握し、</a:t>
            </a:r>
            <a:r>
              <a:rPr lang="ja-JP" altLang="ja-JP" sz="1100" dirty="0"/>
              <a:t>共有することが望</a:t>
            </a:r>
            <a:r>
              <a:rPr lang="ja-JP" altLang="en-US" sz="1100" dirty="0"/>
              <a:t>まれます</a:t>
            </a:r>
            <a:r>
              <a:rPr lang="ja-JP" altLang="ja-JP" sz="1100" dirty="0"/>
              <a:t>。</a:t>
            </a:r>
            <a:endParaRPr lang="en-US" altLang="ja-JP" sz="1100" dirty="0"/>
          </a:p>
          <a:p>
            <a:pPr marL="189062" indent="-189062">
              <a:lnSpc>
                <a:spcPts val="1761"/>
              </a:lnSpc>
              <a:spcBef>
                <a:spcPts val="0"/>
              </a:spcBef>
            </a:pPr>
            <a:r>
              <a:rPr lang="ja-JP" altLang="en-US" sz="1100" dirty="0"/>
              <a:t>①</a:t>
            </a:r>
            <a:r>
              <a:rPr lang="en-US" altLang="ja-JP" sz="1100" dirty="0"/>
              <a:t>	</a:t>
            </a:r>
            <a:r>
              <a:rPr lang="ja-JP" altLang="ja-JP" sz="1100" dirty="0"/>
              <a:t>症状アセスメント</a:t>
            </a:r>
            <a:r>
              <a:rPr lang="en-US" altLang="ja-JP" sz="1100" dirty="0"/>
              <a:t/>
            </a:r>
            <a:br>
              <a:rPr lang="en-US" altLang="ja-JP" sz="1100" dirty="0"/>
            </a:br>
            <a:r>
              <a:rPr lang="ja-JP" altLang="ja-JP" sz="1100" dirty="0"/>
              <a:t>本人に表れている</a:t>
            </a:r>
            <a:r>
              <a:rPr lang="ja-JP" altLang="en-US" sz="1100" dirty="0"/>
              <a:t>行動</a:t>
            </a:r>
            <a:r>
              <a:rPr lang="ja-JP" altLang="ja-JP" sz="1100" dirty="0"/>
              <a:t>や</a:t>
            </a:r>
            <a:r>
              <a:rPr lang="ja-JP" altLang="en-US" sz="1100" dirty="0"/>
              <a:t>心理</a:t>
            </a:r>
            <a:r>
              <a:rPr lang="ja-JP" altLang="ja-JP" sz="1100" dirty="0"/>
              <a:t>に対し、単にその場しのぎ</a:t>
            </a:r>
            <a:r>
              <a:rPr lang="ja-JP" altLang="en-US" sz="1100" dirty="0"/>
              <a:t>の</a:t>
            </a:r>
            <a:r>
              <a:rPr lang="ja-JP" altLang="ja-JP" sz="1100" dirty="0"/>
              <a:t>対応を続け</a:t>
            </a:r>
            <a:r>
              <a:rPr lang="ja-JP" altLang="en-US" sz="1100" dirty="0"/>
              <a:t>ず、</a:t>
            </a:r>
            <a:r>
              <a:rPr lang="ja-JP" altLang="ja-JP" sz="1100" dirty="0"/>
              <a:t>本人の行動や心理に潜む内的・外的要因を本人の視点から丁寧に検討する</a:t>
            </a:r>
            <a:r>
              <a:rPr lang="ja-JP" altLang="en-US" sz="1100" dirty="0"/>
              <a:t>ことが重要です</a:t>
            </a:r>
            <a:r>
              <a:rPr lang="ja-JP" altLang="ja-JP" sz="1100" dirty="0"/>
              <a:t>（要因についてはスライド</a:t>
            </a:r>
            <a:r>
              <a:rPr lang="en-US" altLang="ja-JP" sz="1100" dirty="0"/>
              <a:t>15</a:t>
            </a:r>
            <a:r>
              <a:rPr lang="ja-JP" altLang="ja-JP" sz="1100" dirty="0"/>
              <a:t>「認知症の症状」参照）。</a:t>
            </a:r>
            <a:r>
              <a:rPr lang="en-US" altLang="ja-JP" sz="1100" dirty="0"/>
              <a:t/>
            </a:r>
            <a:br>
              <a:rPr lang="en-US" altLang="ja-JP" sz="1100" dirty="0"/>
            </a:br>
            <a:r>
              <a:rPr lang="ja-JP" altLang="ja-JP" sz="1100" dirty="0"/>
              <a:t>認知症の人は痛みや辛さを言葉で表すことが難しいため</a:t>
            </a:r>
            <a:r>
              <a:rPr lang="ja-JP" altLang="en-US" sz="1100" dirty="0"/>
              <a:t>、</a:t>
            </a:r>
            <a:r>
              <a:rPr lang="ja-JP" altLang="ja-JP" sz="1100" dirty="0"/>
              <a:t>苦痛が過少評価されている場合</a:t>
            </a:r>
            <a:r>
              <a:rPr lang="ja-JP" altLang="en-US" sz="1100" dirty="0"/>
              <a:t>があります</a:t>
            </a:r>
            <a:r>
              <a:rPr lang="ja-JP" altLang="ja-JP" sz="1100" dirty="0"/>
              <a:t>。</a:t>
            </a:r>
            <a:r>
              <a:rPr lang="ja-JP" altLang="en-US" sz="1100" dirty="0"/>
              <a:t>介入前後における、</a:t>
            </a:r>
            <a:r>
              <a:rPr lang="en-US" altLang="ja-JP" sz="1100" dirty="0"/>
              <a:t>BPSD</a:t>
            </a:r>
            <a:r>
              <a:rPr lang="ja-JP" altLang="ja-JP" sz="1100" dirty="0"/>
              <a:t>に対応している職員の負担感の推移は</a:t>
            </a:r>
            <a:r>
              <a:rPr lang="ja-JP" altLang="en-US" sz="1100" dirty="0"/>
              <a:t>、</a:t>
            </a:r>
            <a:r>
              <a:rPr lang="ja-JP" altLang="ja-JP" sz="1100" dirty="0"/>
              <a:t>対応策</a:t>
            </a:r>
            <a:r>
              <a:rPr lang="ja-JP" altLang="en-US" sz="1100" dirty="0"/>
              <a:t>の効果を</a:t>
            </a:r>
            <a:r>
              <a:rPr lang="ja-JP" altLang="ja-JP" sz="1100" dirty="0"/>
              <a:t>評価</a:t>
            </a:r>
            <a:r>
              <a:rPr lang="ja-JP" altLang="en-US" sz="1100" dirty="0"/>
              <a:t>する上で、一定の意義があります</a:t>
            </a:r>
            <a:r>
              <a:rPr lang="ja-JP" altLang="ja-JP" sz="1100" dirty="0"/>
              <a:t>。</a:t>
            </a:r>
          </a:p>
          <a:p>
            <a:pPr marL="236738" indent="-236738">
              <a:lnSpc>
                <a:spcPts val="1761"/>
              </a:lnSpc>
              <a:spcBef>
                <a:spcPts val="0"/>
              </a:spcBef>
              <a:buAutoNum type="circleNumDbPlain" startAt="2"/>
            </a:pPr>
            <a:r>
              <a:rPr lang="ja-JP" altLang="ja-JP" sz="1100" dirty="0"/>
              <a:t>アセスメントに基づく非薬物療法、環境調整</a:t>
            </a:r>
            <a:r>
              <a:rPr lang="en-US" altLang="ja-JP" sz="1100" dirty="0"/>
              <a:t/>
            </a:r>
            <a:br>
              <a:rPr lang="en-US" altLang="ja-JP" sz="1100" dirty="0"/>
            </a:br>
            <a:r>
              <a:rPr lang="en-US" altLang="ja-JP" sz="1100" dirty="0"/>
              <a:t>BPSD</a:t>
            </a:r>
            <a:r>
              <a:rPr lang="ja-JP" altLang="ja-JP" sz="1100" dirty="0"/>
              <a:t>への対応の第一選択は非薬物療法</a:t>
            </a:r>
            <a:r>
              <a:rPr lang="ja-JP" altLang="en-US" sz="1100" dirty="0"/>
              <a:t>です</a:t>
            </a:r>
            <a:r>
              <a:rPr lang="ja-JP" altLang="ja-JP" sz="1100" dirty="0"/>
              <a:t>。</a:t>
            </a:r>
            <a:r>
              <a:rPr lang="ja-JP" altLang="en-US" sz="1100" dirty="0"/>
              <a:t>ケアの</a:t>
            </a:r>
            <a:r>
              <a:rPr lang="ja-JP" altLang="ja-JP" sz="1100" dirty="0"/>
              <a:t>基本に基づく人間的な温かい配慮</a:t>
            </a:r>
            <a:r>
              <a:rPr lang="ja-JP" altLang="en-US" sz="1100" dirty="0"/>
              <a:t>に基づく良好な</a:t>
            </a:r>
            <a:r>
              <a:rPr lang="ja-JP" altLang="ja-JP" sz="1100" dirty="0"/>
              <a:t>関係性</a:t>
            </a:r>
            <a:r>
              <a:rPr lang="ja-JP" altLang="en-US" sz="1100" dirty="0"/>
              <a:t>、</a:t>
            </a:r>
            <a:r>
              <a:rPr lang="ja-JP" altLang="ja-JP" sz="1100" dirty="0"/>
              <a:t>思いやりや気遣い</a:t>
            </a:r>
            <a:r>
              <a:rPr lang="ja-JP" altLang="en-US" sz="1100" dirty="0"/>
              <a:t>のある対応やコミュニケーション</a:t>
            </a:r>
            <a:r>
              <a:rPr lang="ja-JP" altLang="ja-JP" sz="1100" dirty="0"/>
              <a:t>は認知機能の低下が進むほど大切</a:t>
            </a:r>
            <a:r>
              <a:rPr lang="ja-JP" altLang="en-US" sz="1100" dirty="0"/>
              <a:t>です</a:t>
            </a:r>
            <a:r>
              <a:rPr lang="ja-JP" altLang="ja-JP" sz="1100" dirty="0"/>
              <a:t>。環境調整として</a:t>
            </a:r>
            <a:r>
              <a:rPr lang="ja-JP" altLang="en-US" sz="1100" dirty="0"/>
              <a:t>、</a:t>
            </a:r>
            <a:r>
              <a:rPr lang="ja-JP" altLang="ja-JP" sz="1100" dirty="0"/>
              <a:t>なじみの物、見当識や視聴覚等をサポートする物の配置・装着、個別のリハビリテ―ション、集団でのアクティビティ、レクリエーションの実施など</a:t>
            </a:r>
            <a:r>
              <a:rPr lang="ja-JP" altLang="en-US" sz="1100" dirty="0"/>
              <a:t>も有効です</a:t>
            </a:r>
            <a:r>
              <a:rPr lang="ja-JP" altLang="ja-JP" sz="1100" dirty="0"/>
              <a:t>。</a:t>
            </a:r>
          </a:p>
          <a:p>
            <a:pPr marL="189062" indent="-189062">
              <a:lnSpc>
                <a:spcPts val="1761"/>
              </a:lnSpc>
              <a:spcBef>
                <a:spcPts val="0"/>
              </a:spcBef>
            </a:pPr>
            <a:r>
              <a:rPr lang="ja-JP" altLang="ja-JP" sz="1100" dirty="0"/>
              <a:t>③</a:t>
            </a:r>
            <a:r>
              <a:rPr lang="en-US" altLang="ja-JP" sz="1100" dirty="0"/>
              <a:t>	</a:t>
            </a:r>
            <a:r>
              <a:rPr lang="ja-JP" altLang="ja-JP" sz="1100" dirty="0"/>
              <a:t>薬物療法で改善が認められない場合、②と併せ薬物療法</a:t>
            </a:r>
            <a:r>
              <a:rPr lang="en-US" altLang="ja-JP" sz="1100" dirty="0"/>
              <a:t/>
            </a:r>
            <a:br>
              <a:rPr lang="en-US" altLang="ja-JP" sz="1100" dirty="0"/>
            </a:br>
            <a:r>
              <a:rPr lang="ja-JP" altLang="ja-JP" sz="1100" dirty="0"/>
              <a:t>薬物療法は、</a:t>
            </a:r>
            <a:r>
              <a:rPr lang="ja-JP" altLang="en-US" sz="1100" dirty="0"/>
              <a:t>可能であるならば</a:t>
            </a:r>
            <a:r>
              <a:rPr lang="ja-JP" altLang="ja-JP" sz="1100" dirty="0"/>
              <a:t>精神科医や認知症専門医と連携し提供する</a:t>
            </a:r>
            <a:r>
              <a:rPr lang="ja-JP" altLang="en-US" sz="1100" dirty="0"/>
              <a:t>こと</a:t>
            </a:r>
            <a:r>
              <a:rPr lang="ja-JP" altLang="ja-JP" sz="1100" dirty="0"/>
              <a:t>が望ま</a:t>
            </a:r>
            <a:r>
              <a:rPr lang="ja-JP" altLang="en-US" sz="1100" dirty="0"/>
              <a:t>れます</a:t>
            </a:r>
            <a:r>
              <a:rPr lang="ja-JP" altLang="ja-JP" sz="1100" dirty="0"/>
              <a:t>。薬物療法の評価がしやすいよう、処方はシンプルかつ少量から開始</a:t>
            </a:r>
            <a:r>
              <a:rPr lang="ja-JP" altLang="en-US" sz="1100" dirty="0"/>
              <a:t>します</a:t>
            </a:r>
            <a:r>
              <a:rPr lang="ja-JP" altLang="ja-JP" sz="1100" dirty="0"/>
              <a:t>。</a:t>
            </a:r>
            <a:r>
              <a:rPr lang="en-US" altLang="ja-JP" sz="1100" dirty="0"/>
              <a:t>BPSD</a:t>
            </a:r>
            <a:r>
              <a:rPr lang="ja-JP" altLang="ja-JP" sz="1100" dirty="0"/>
              <a:t>は薬物療法のみでは緩和され難</a:t>
            </a:r>
            <a:r>
              <a:rPr lang="ja-JP" altLang="en-US" sz="1100" dirty="0"/>
              <a:t>く、</a:t>
            </a:r>
            <a:r>
              <a:rPr lang="ja-JP" altLang="ja-JP" sz="1100" dirty="0"/>
              <a:t>多職種で目指す状態像・目標を共有し、</a:t>
            </a:r>
            <a:r>
              <a:rPr lang="ja-JP" altLang="en-US" sz="1100" dirty="0"/>
              <a:t>ケアを提供していくことが肝要です</a:t>
            </a:r>
            <a:r>
              <a:rPr lang="ja-JP" altLang="ja-JP" sz="1100" dirty="0"/>
              <a:t>。</a:t>
            </a:r>
            <a:endParaRPr lang="en-US" altLang="ja-JP" sz="1100" dirty="0"/>
          </a:p>
        </p:txBody>
      </p:sp>
    </p:spTree>
    <p:extLst>
      <p:ext uri="{BB962C8B-B14F-4D97-AF65-F5344CB8AC3E}">
        <p14:creationId xmlns:p14="http://schemas.microsoft.com/office/powerpoint/2010/main" val="4634402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993775" y="820738"/>
            <a:ext cx="5118100" cy="3838575"/>
          </a:xfrm>
          <a:ln/>
        </p:spPr>
      </p:sp>
      <p:sp>
        <p:nvSpPr>
          <p:cNvPr id="66563" name="Rectangle 3"/>
          <p:cNvSpPr>
            <a:spLocks noGrp="1" noChangeArrowheads="1"/>
          </p:cNvSpPr>
          <p:nvPr>
            <p:ph type="body" idx="1"/>
          </p:nvPr>
        </p:nvSpPr>
        <p:spPr>
          <a:xfrm>
            <a:off x="946624" y="4875199"/>
            <a:ext cx="5263587" cy="4605337"/>
          </a:xfrm>
          <a:noFill/>
        </p:spPr>
        <p:txBody>
          <a:bodyPr lIns="0" tIns="0" rIns="0" bIns="0"/>
          <a:lstStyle/>
          <a:p>
            <a:pPr indent="95353">
              <a:lnSpc>
                <a:spcPts val="1761"/>
              </a:lnSpc>
              <a:spcBef>
                <a:spcPts val="0"/>
              </a:spcBef>
            </a:pPr>
            <a:r>
              <a:rPr lang="ja-JP" altLang="en-US" sz="1100" dirty="0"/>
              <a:t>身体合併症の治療中に、（身体治療を意識して）観察を密にするなど注意するポイントを挙げます。</a:t>
            </a:r>
            <a:endParaRPr lang="en-US" altLang="ja-JP" sz="1100" dirty="0"/>
          </a:p>
          <a:p>
            <a:pPr marL="189062" indent="-189062">
              <a:lnSpc>
                <a:spcPts val="1761"/>
              </a:lnSpc>
              <a:spcBef>
                <a:spcPts val="0"/>
              </a:spcBef>
            </a:pPr>
            <a:r>
              <a:rPr lang="ja-JP" altLang="en-US" sz="1100" dirty="0"/>
              <a:t>●</a:t>
            </a:r>
            <a:r>
              <a:rPr lang="en-US" altLang="ja-JP" sz="1100" dirty="0"/>
              <a:t>	</a:t>
            </a:r>
            <a:r>
              <a:rPr lang="ja-JP" altLang="en-US" sz="1100" dirty="0"/>
              <a:t>痛み</a:t>
            </a:r>
            <a:r>
              <a:rPr lang="en-US" altLang="ja-JP" sz="1100" dirty="0"/>
              <a:t/>
            </a:r>
            <a:br>
              <a:rPr lang="en-US" altLang="ja-JP" sz="1100" dirty="0"/>
            </a:br>
            <a:r>
              <a:rPr lang="en-US" altLang="ja-JP" sz="1100" dirty="0"/>
              <a:t>BPSD</a:t>
            </a:r>
            <a:r>
              <a:rPr lang="ja-JP" altLang="en-US" sz="1100" dirty="0"/>
              <a:t>の行動症状の原因となるような身体状況の変化を早期に発見するうえで、自覚症状が果たす役割は大きく、早期発見のためには注意深い観察とコミュニケーションが重要です。</a:t>
            </a:r>
            <a:endParaRPr lang="en-US" altLang="ja-JP" sz="1100" dirty="0"/>
          </a:p>
          <a:p>
            <a:pPr marL="189062" indent="-189062">
              <a:lnSpc>
                <a:spcPts val="1761"/>
              </a:lnSpc>
              <a:spcBef>
                <a:spcPts val="0"/>
              </a:spcBef>
            </a:pPr>
            <a:r>
              <a:rPr lang="ja-JP" altLang="en-US" sz="1100" dirty="0"/>
              <a:t>●</a:t>
            </a:r>
            <a:r>
              <a:rPr lang="en-US" altLang="ja-JP" sz="1100" dirty="0"/>
              <a:t>	</a:t>
            </a:r>
            <a:r>
              <a:rPr lang="ja-JP" altLang="en-US" sz="1100" dirty="0"/>
              <a:t>摂食、栄養</a:t>
            </a:r>
            <a:r>
              <a:rPr lang="en-US" altLang="ja-JP" sz="1100" dirty="0"/>
              <a:t/>
            </a:r>
            <a:br>
              <a:rPr lang="en-US" altLang="ja-JP" sz="1100" dirty="0"/>
            </a:br>
            <a:r>
              <a:rPr lang="ja-JP" altLang="en-US" sz="1100" dirty="0"/>
              <a:t>軽度の認知症の場合には、実行機能障害によるセルフケア能力の低下、セルフネグレクトの影響などもあります。中等度から高度の場合には、注意が持続しないことや失行の影響により、食事摂取が安定しなくなります。</a:t>
            </a:r>
            <a:endParaRPr lang="en-US" altLang="ja-JP" sz="1100" dirty="0"/>
          </a:p>
          <a:p>
            <a:pPr>
              <a:lnSpc>
                <a:spcPts val="1761"/>
              </a:lnSpc>
              <a:spcBef>
                <a:spcPts val="0"/>
              </a:spcBef>
            </a:pPr>
            <a:endParaRPr lang="en-US" altLang="ja-JP" sz="1100" dirty="0"/>
          </a:p>
        </p:txBody>
      </p:sp>
    </p:spTree>
    <p:extLst>
      <p:ext uri="{BB962C8B-B14F-4D97-AF65-F5344CB8AC3E}">
        <p14:creationId xmlns:p14="http://schemas.microsoft.com/office/powerpoint/2010/main" val="17930669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989013" y="825500"/>
            <a:ext cx="5113337" cy="3835400"/>
          </a:xfrm>
          <a:ln/>
        </p:spPr>
      </p:sp>
      <p:sp>
        <p:nvSpPr>
          <p:cNvPr id="66563" name="Rectangle 3"/>
          <p:cNvSpPr>
            <a:spLocks noGrp="1" noChangeArrowheads="1"/>
          </p:cNvSpPr>
          <p:nvPr>
            <p:ph type="body" idx="1"/>
          </p:nvPr>
        </p:nvSpPr>
        <p:spPr>
          <a:xfrm>
            <a:off x="939395" y="4876627"/>
            <a:ext cx="5255635" cy="4605337"/>
          </a:xfrm>
          <a:noFill/>
        </p:spPr>
        <p:txBody>
          <a:bodyPr lIns="0" tIns="0" rIns="0" bIns="0"/>
          <a:lstStyle/>
          <a:p>
            <a:pPr indent="95353">
              <a:lnSpc>
                <a:spcPts val="1761"/>
              </a:lnSpc>
              <a:spcBef>
                <a:spcPts val="0"/>
              </a:spcBef>
            </a:pPr>
            <a:r>
              <a:rPr lang="ja-JP" altLang="en-US" sz="1100" dirty="0"/>
              <a:t>痛みを自覚症状で評価することが難しいと判断した場合には、客観的な観察により、痛みを推測しながら対応を進める必要があります。</a:t>
            </a:r>
            <a:endParaRPr lang="en-US" altLang="ja-JP" sz="1100" dirty="0"/>
          </a:p>
          <a:p>
            <a:pPr indent="95353">
              <a:lnSpc>
                <a:spcPts val="1761"/>
              </a:lnSpc>
              <a:spcBef>
                <a:spcPts val="0"/>
              </a:spcBef>
            </a:pPr>
            <a:r>
              <a:rPr lang="ja-JP" altLang="en-US" sz="1100" dirty="0"/>
              <a:t>客観的な評価のポイントには、</a:t>
            </a:r>
            <a:endParaRPr lang="en-US" altLang="ja-JP" sz="1100" dirty="0"/>
          </a:p>
          <a:p>
            <a:pPr marL="189062" indent="-93709">
              <a:lnSpc>
                <a:spcPts val="1761"/>
              </a:lnSpc>
              <a:spcBef>
                <a:spcPts val="0"/>
              </a:spcBef>
            </a:pPr>
            <a:r>
              <a:rPr lang="ja-JP" altLang="en-US" sz="1100" dirty="0"/>
              <a:t>・</a:t>
            </a:r>
            <a:r>
              <a:rPr lang="en-US" altLang="ja-JP" sz="1100" dirty="0"/>
              <a:t>	</a:t>
            </a:r>
            <a:r>
              <a:rPr lang="ja-JP" altLang="en-US" sz="1100" dirty="0"/>
              <a:t>表情：情動の急激な変化に注意をする、急に泣く、パニックになる、怒り出す、など</a:t>
            </a:r>
            <a:endParaRPr lang="en-US" altLang="ja-JP" sz="1100" dirty="0"/>
          </a:p>
          <a:p>
            <a:pPr marL="189062" indent="-93709">
              <a:lnSpc>
                <a:spcPts val="1761"/>
              </a:lnSpc>
              <a:spcBef>
                <a:spcPts val="0"/>
              </a:spcBef>
            </a:pPr>
            <a:r>
              <a:rPr lang="ja-JP" altLang="en-US" sz="1100" dirty="0"/>
              <a:t>・</a:t>
            </a:r>
            <a:r>
              <a:rPr lang="en-US" altLang="ja-JP" sz="1100" dirty="0"/>
              <a:t>	</a:t>
            </a:r>
            <a:r>
              <a:rPr lang="ja-JP" altLang="en-US" sz="1100" dirty="0"/>
              <a:t>行動：急に身構えたり、行動を避ける、おびえる、など</a:t>
            </a:r>
            <a:endParaRPr lang="en-US" altLang="ja-JP" sz="1100" dirty="0"/>
          </a:p>
          <a:p>
            <a:pPr marL="189062" indent="-93709">
              <a:lnSpc>
                <a:spcPts val="1761"/>
              </a:lnSpc>
              <a:spcBef>
                <a:spcPts val="0"/>
              </a:spcBef>
            </a:pPr>
            <a:r>
              <a:rPr lang="ja-JP" altLang="en-US" sz="1100" dirty="0"/>
              <a:t>・</a:t>
            </a:r>
            <a:r>
              <a:rPr lang="en-US" altLang="ja-JP" sz="1100" dirty="0"/>
              <a:t>	</a:t>
            </a:r>
            <a:r>
              <a:rPr lang="ja-JP" altLang="en-US" sz="1100" dirty="0"/>
              <a:t>自律神経症状：侵襲的な刺激に対する交感神経系の緊張症状に注意する</a:t>
            </a:r>
            <a:endParaRPr lang="en-US" altLang="ja-JP" sz="1100" dirty="0"/>
          </a:p>
          <a:p>
            <a:pPr marL="189062" indent="-189062">
              <a:lnSpc>
                <a:spcPts val="1761"/>
              </a:lnSpc>
              <a:spcBef>
                <a:spcPts val="0"/>
              </a:spcBef>
            </a:pPr>
            <a:r>
              <a:rPr lang="ja-JP" altLang="en-US" sz="1100" dirty="0"/>
              <a:t>があります。</a:t>
            </a:r>
            <a:endParaRPr lang="en-US" altLang="ja-JP" sz="1100" dirty="0"/>
          </a:p>
          <a:p>
            <a:pPr indent="95353">
              <a:lnSpc>
                <a:spcPts val="1761"/>
              </a:lnSpc>
              <a:spcBef>
                <a:spcPts val="0"/>
              </a:spcBef>
            </a:pPr>
            <a:r>
              <a:rPr lang="ja-JP" altLang="en-US" sz="1100" dirty="0"/>
              <a:t>特に、急に不機嫌になったり、攻撃的な行動が出る場合、単に</a:t>
            </a:r>
            <a:r>
              <a:rPr lang="en-US" altLang="ja-JP" sz="1100" dirty="0"/>
              <a:t>BPSD</a:t>
            </a:r>
            <a:r>
              <a:rPr lang="ja-JP" altLang="en-US" sz="1100" dirty="0"/>
              <a:t>の行動症状として対処するのではなく、身体的な苦痛が生じていないかどうかの客観的評価を含めて、評価し直すことが必要です。</a:t>
            </a:r>
            <a:endParaRPr lang="en-US" altLang="ja-JP" sz="1100" dirty="0"/>
          </a:p>
          <a:p>
            <a:pPr>
              <a:lnSpc>
                <a:spcPts val="1761"/>
              </a:lnSpc>
              <a:spcBef>
                <a:spcPts val="0"/>
              </a:spcBef>
            </a:pPr>
            <a:endParaRPr lang="ja-JP" altLang="ja-JP" sz="1100" dirty="0"/>
          </a:p>
        </p:txBody>
      </p:sp>
    </p:spTree>
    <p:extLst>
      <p:ext uri="{BB962C8B-B14F-4D97-AF65-F5344CB8AC3E}">
        <p14:creationId xmlns:p14="http://schemas.microsoft.com/office/powerpoint/2010/main" val="13496874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966788" y="835025"/>
            <a:ext cx="5160962" cy="3870325"/>
          </a:xfrm>
          <a:ln/>
        </p:spPr>
      </p:sp>
      <p:sp>
        <p:nvSpPr>
          <p:cNvPr id="66563" name="Rectangle 3"/>
          <p:cNvSpPr>
            <a:spLocks noGrp="1" noChangeArrowheads="1"/>
          </p:cNvSpPr>
          <p:nvPr>
            <p:ph type="body" idx="1"/>
          </p:nvPr>
        </p:nvSpPr>
        <p:spPr>
          <a:xfrm>
            <a:off x="949215" y="4877747"/>
            <a:ext cx="5284132" cy="4643587"/>
          </a:xfrm>
          <a:noFill/>
        </p:spPr>
        <p:txBody>
          <a:bodyPr lIns="0" tIns="0" rIns="0" bIns="0"/>
          <a:lstStyle/>
          <a:p>
            <a:pPr indent="95353">
              <a:lnSpc>
                <a:spcPts val="1761"/>
              </a:lnSpc>
              <a:spcBef>
                <a:spcPts val="0"/>
              </a:spcBef>
            </a:pPr>
            <a:r>
              <a:rPr lang="ja-JP" altLang="en-US" sz="1100" dirty="0"/>
              <a:t>食事の摂取は、注意力と関連する重要なポイントです。</a:t>
            </a:r>
            <a:endParaRPr lang="en-US" altLang="ja-JP" sz="1100" dirty="0"/>
          </a:p>
          <a:p>
            <a:pPr indent="95353">
              <a:lnSpc>
                <a:spcPts val="1761"/>
              </a:lnSpc>
              <a:spcBef>
                <a:spcPts val="0"/>
              </a:spcBef>
            </a:pPr>
            <a:r>
              <a:rPr lang="ja-JP" altLang="en-US" sz="1100" dirty="0"/>
              <a:t>一般に食事を摂らないと、食欲不振や食欲低下と判断しがちですが、認知機能障害自体も摂食に関連することは確認しておきたいところです。</a:t>
            </a:r>
            <a:endParaRPr lang="en-US" altLang="ja-JP" sz="1100" dirty="0"/>
          </a:p>
          <a:p>
            <a:pPr indent="95353">
              <a:lnSpc>
                <a:spcPts val="1761"/>
              </a:lnSpc>
              <a:spcBef>
                <a:spcPts val="0"/>
              </a:spcBef>
            </a:pPr>
            <a:endParaRPr lang="en-US" altLang="ja-JP" sz="1100" dirty="0"/>
          </a:p>
          <a:p>
            <a:pPr indent="95353">
              <a:lnSpc>
                <a:spcPts val="1761"/>
              </a:lnSpc>
              <a:spcBef>
                <a:spcPts val="0"/>
              </a:spcBef>
            </a:pPr>
            <a:r>
              <a:rPr lang="ja-JP" altLang="en-US" sz="1100" dirty="0"/>
              <a:t>認知機能障害がある人の場合、</a:t>
            </a:r>
            <a:endParaRPr lang="en-US" altLang="ja-JP" sz="1100" dirty="0"/>
          </a:p>
          <a:p>
            <a:pPr marL="189062" indent="-93709">
              <a:lnSpc>
                <a:spcPts val="1761"/>
              </a:lnSpc>
              <a:spcBef>
                <a:spcPts val="0"/>
              </a:spcBef>
            </a:pPr>
            <a:r>
              <a:rPr lang="ja-JP" altLang="en-US" sz="1100" dirty="0"/>
              <a:t>・</a:t>
            </a:r>
            <a:r>
              <a:rPr lang="en-US" altLang="ja-JP" sz="1100" dirty="0"/>
              <a:t>	</a:t>
            </a:r>
            <a:r>
              <a:rPr lang="ja-JP" altLang="en-US" sz="1100" dirty="0"/>
              <a:t>注意が続かないため、摂食行動が中断しがち</a:t>
            </a:r>
            <a:endParaRPr lang="en-US" altLang="ja-JP" sz="1100" dirty="0"/>
          </a:p>
          <a:p>
            <a:pPr marL="189062" indent="-93709">
              <a:lnSpc>
                <a:spcPts val="1761"/>
              </a:lnSpc>
              <a:spcBef>
                <a:spcPts val="0"/>
              </a:spcBef>
            </a:pPr>
            <a:r>
              <a:rPr lang="ja-JP" altLang="en-US" sz="1100" dirty="0"/>
              <a:t>・</a:t>
            </a:r>
            <a:r>
              <a:rPr lang="en-US" altLang="ja-JP" sz="1100" dirty="0"/>
              <a:t>	</a:t>
            </a:r>
            <a:r>
              <a:rPr lang="ja-JP" altLang="en-US" sz="1100" dirty="0"/>
              <a:t>失行により箸やナイフなどがうまく使えない</a:t>
            </a:r>
            <a:endParaRPr lang="en-US" altLang="ja-JP" sz="1100" dirty="0"/>
          </a:p>
          <a:p>
            <a:pPr marL="189062" indent="-93709">
              <a:lnSpc>
                <a:spcPts val="1761"/>
              </a:lnSpc>
              <a:spcBef>
                <a:spcPts val="0"/>
              </a:spcBef>
            </a:pPr>
            <a:r>
              <a:rPr lang="ja-JP" altLang="en-US" sz="1100" dirty="0"/>
              <a:t>・</a:t>
            </a:r>
            <a:r>
              <a:rPr lang="en-US" altLang="ja-JP" sz="1100" dirty="0"/>
              <a:t>	</a:t>
            </a:r>
            <a:r>
              <a:rPr lang="ja-JP" altLang="en-US" sz="1100" dirty="0"/>
              <a:t>視空間認知機能障害により、食事をうまく手元に運べない</a:t>
            </a:r>
            <a:endParaRPr lang="en-US" altLang="ja-JP" sz="1100" dirty="0"/>
          </a:p>
          <a:p>
            <a:pPr marL="189062" indent="-93709">
              <a:lnSpc>
                <a:spcPts val="1761"/>
              </a:lnSpc>
              <a:spcBef>
                <a:spcPts val="0"/>
              </a:spcBef>
            </a:pPr>
            <a:r>
              <a:rPr lang="ja-JP" altLang="en-US" sz="1100" dirty="0"/>
              <a:t>・</a:t>
            </a:r>
            <a:r>
              <a:rPr lang="en-US" altLang="ja-JP" sz="1100" dirty="0"/>
              <a:t>	</a:t>
            </a:r>
            <a:r>
              <a:rPr lang="ja-JP" altLang="en-US" sz="1100" dirty="0"/>
              <a:t>義歯自体がないことも多い</a:t>
            </a:r>
            <a:endParaRPr lang="en-US" altLang="ja-JP" sz="1100" dirty="0"/>
          </a:p>
          <a:p>
            <a:pPr marL="189062" indent="-93709">
              <a:lnSpc>
                <a:spcPts val="1761"/>
              </a:lnSpc>
              <a:spcBef>
                <a:spcPts val="0"/>
              </a:spcBef>
            </a:pPr>
            <a:r>
              <a:rPr lang="ja-JP" altLang="en-US" sz="1100" dirty="0"/>
              <a:t>・</a:t>
            </a:r>
            <a:r>
              <a:rPr lang="en-US" altLang="ja-JP" sz="1100" dirty="0"/>
              <a:t>	</a:t>
            </a:r>
            <a:r>
              <a:rPr lang="ja-JP" altLang="en-US" sz="1100" dirty="0"/>
              <a:t>口内炎や義歯が合わないために痛みがあるにもかかわらず、うまく伝えられない</a:t>
            </a:r>
            <a:endParaRPr lang="en-US" altLang="ja-JP" sz="1100" dirty="0"/>
          </a:p>
          <a:p>
            <a:pPr marL="189062" indent="-93709">
              <a:lnSpc>
                <a:spcPts val="1761"/>
              </a:lnSpc>
              <a:spcBef>
                <a:spcPts val="0"/>
              </a:spcBef>
            </a:pPr>
            <a:r>
              <a:rPr lang="ja-JP" altLang="en-US" sz="1100" dirty="0"/>
              <a:t>・</a:t>
            </a:r>
            <a:r>
              <a:rPr lang="en-US" altLang="ja-JP" sz="1100" dirty="0"/>
              <a:t>	</a:t>
            </a:r>
            <a:r>
              <a:rPr lang="ja-JP" altLang="en-US" sz="1100" dirty="0"/>
              <a:t>口腔乾燥があり、嚥下がうまくできない（のに伝えられない）</a:t>
            </a:r>
            <a:endParaRPr lang="en-US" altLang="ja-JP" sz="1100" dirty="0"/>
          </a:p>
          <a:p>
            <a:pPr>
              <a:lnSpc>
                <a:spcPts val="1761"/>
              </a:lnSpc>
              <a:spcBef>
                <a:spcPts val="0"/>
              </a:spcBef>
            </a:pPr>
            <a:r>
              <a:rPr lang="ja-JP" altLang="en-US" sz="1100" dirty="0"/>
              <a:t>などにより摂食が悪化している可能性も考えられます。</a:t>
            </a:r>
            <a:endParaRPr lang="en-US" altLang="ja-JP" sz="1100" dirty="0"/>
          </a:p>
          <a:p>
            <a:pPr>
              <a:lnSpc>
                <a:spcPts val="1761"/>
              </a:lnSpc>
              <a:spcBef>
                <a:spcPts val="0"/>
              </a:spcBef>
            </a:pPr>
            <a:endParaRPr lang="en-US" altLang="ja-JP" sz="1100" dirty="0"/>
          </a:p>
        </p:txBody>
      </p:sp>
    </p:spTree>
    <p:extLst>
      <p:ext uri="{BB962C8B-B14F-4D97-AF65-F5344CB8AC3E}">
        <p14:creationId xmlns:p14="http://schemas.microsoft.com/office/powerpoint/2010/main" val="38325007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4250" y="825500"/>
            <a:ext cx="5119688" cy="3838575"/>
          </a:xfrm>
        </p:spPr>
      </p:sp>
      <p:sp>
        <p:nvSpPr>
          <p:cNvPr id="3" name="ノート プレースホルダー 2"/>
          <p:cNvSpPr>
            <a:spLocks noGrp="1"/>
          </p:cNvSpPr>
          <p:nvPr>
            <p:ph type="body" idx="1"/>
          </p:nvPr>
        </p:nvSpPr>
        <p:spPr>
          <a:xfrm>
            <a:off x="945750" y="4875197"/>
            <a:ext cx="5250002" cy="5130159"/>
          </a:xfrm>
        </p:spPr>
        <p:txBody>
          <a:bodyPr lIns="0" tIns="0" rIns="0" bIns="0"/>
          <a:lstStyle/>
          <a:p>
            <a:pPr indent="95353">
              <a:lnSpc>
                <a:spcPts val="1761"/>
              </a:lnSpc>
              <a:spcBef>
                <a:spcPts val="0"/>
              </a:spcBef>
            </a:pPr>
            <a:r>
              <a:rPr lang="ja-JP" altLang="en-US" sz="1100" dirty="0"/>
              <a:t>身体合併症の治療の場面で、認知機能の問題は、日常生活上の問題よりも、治療面での問題として現れてくることが多くあります。</a:t>
            </a:r>
            <a:endParaRPr lang="en-US" altLang="ja-JP" sz="1100" dirty="0"/>
          </a:p>
          <a:p>
            <a:pPr indent="95353">
              <a:lnSpc>
                <a:spcPts val="1761"/>
              </a:lnSpc>
              <a:spcBef>
                <a:spcPts val="0"/>
              </a:spcBef>
            </a:pPr>
            <a:r>
              <a:rPr lang="ja-JP" altLang="en-US" sz="1100" dirty="0"/>
              <a:t>認知機能の再評価が望ましい場面をいくつか示します。</a:t>
            </a:r>
            <a:endParaRPr lang="en-US" altLang="ja-JP" sz="1100" dirty="0"/>
          </a:p>
          <a:p>
            <a:pPr marL="95353">
              <a:lnSpc>
                <a:spcPts val="1761"/>
              </a:lnSpc>
              <a:spcBef>
                <a:spcPts val="0"/>
              </a:spcBef>
            </a:pPr>
            <a:r>
              <a:rPr lang="ja-JP" altLang="en-US" sz="1100" b="1" dirty="0"/>
              <a:t>せん妄の発症</a:t>
            </a:r>
            <a:r>
              <a:rPr lang="ja-JP" altLang="en-US" sz="1100" dirty="0"/>
              <a:t>（詳細はこの後のスライドで説明）</a:t>
            </a:r>
            <a:endParaRPr lang="en-US" altLang="ja-JP" sz="1100" dirty="0"/>
          </a:p>
          <a:p>
            <a:pPr marL="95353">
              <a:lnSpc>
                <a:spcPts val="1761"/>
              </a:lnSpc>
              <a:spcBef>
                <a:spcPts val="0"/>
              </a:spcBef>
            </a:pPr>
            <a:r>
              <a:rPr lang="ja-JP" altLang="en-US" sz="1100" dirty="0"/>
              <a:t>せん妄自体は認知症でなくとも生じますが、認知症をもつ人が入院をすると高頻度にせん妄を併発します。せん妄の背景検索の一環として、認知機能評価が望まれます。</a:t>
            </a:r>
            <a:endParaRPr lang="en-US" altLang="ja-JP" sz="1100" dirty="0"/>
          </a:p>
          <a:p>
            <a:pPr marL="560610" indent="-465257">
              <a:lnSpc>
                <a:spcPts val="1761"/>
              </a:lnSpc>
              <a:spcBef>
                <a:spcPts val="0"/>
              </a:spcBef>
            </a:pPr>
            <a:r>
              <a:rPr lang="ja-JP" altLang="en-US" sz="1100" b="1" dirty="0"/>
              <a:t>転倒</a:t>
            </a:r>
            <a:r>
              <a:rPr lang="ja-JP" altLang="en-US" sz="1100" dirty="0"/>
              <a:t>：</a:t>
            </a:r>
            <a:r>
              <a:rPr lang="en-US" altLang="ja-JP" sz="1100" dirty="0"/>
              <a:t>	</a:t>
            </a:r>
            <a:r>
              <a:rPr lang="ja-JP" altLang="en-US" sz="1100" dirty="0"/>
              <a:t>認知症はそれ自体が転倒のリスク因子ですし、せん妄を合併することでも転倒しやすくなります。</a:t>
            </a:r>
            <a:endParaRPr lang="en-US" altLang="ja-JP" sz="1100" dirty="0"/>
          </a:p>
          <a:p>
            <a:pPr marL="95353">
              <a:lnSpc>
                <a:spcPts val="1761"/>
              </a:lnSpc>
              <a:spcBef>
                <a:spcPts val="0"/>
              </a:spcBef>
            </a:pPr>
            <a:r>
              <a:rPr lang="ja-JP" altLang="en-US" sz="1100" b="1" dirty="0"/>
              <a:t>脱水・摂食不良</a:t>
            </a:r>
            <a:r>
              <a:rPr lang="ja-JP" altLang="en-US" sz="1100" dirty="0"/>
              <a:t>：中核症状の複雑性注意の障害、アパシーが関連します。</a:t>
            </a:r>
            <a:endParaRPr lang="en-US" altLang="ja-JP" sz="1100" dirty="0"/>
          </a:p>
          <a:p>
            <a:pPr marL="1482902" indent="-1387549">
              <a:lnSpc>
                <a:spcPts val="1761"/>
              </a:lnSpc>
              <a:spcBef>
                <a:spcPts val="0"/>
              </a:spcBef>
            </a:pPr>
            <a:r>
              <a:rPr lang="ja-JP" altLang="en-US" sz="1100" b="1" dirty="0"/>
              <a:t>アドヒアランス</a:t>
            </a:r>
            <a:r>
              <a:rPr lang="en-US" altLang="ja-JP" sz="1100" b="1" baseline="30000" dirty="0"/>
              <a:t>※</a:t>
            </a:r>
            <a:r>
              <a:rPr lang="ja-JP" altLang="en-US" sz="1100" b="1" dirty="0"/>
              <a:t>不良</a:t>
            </a:r>
            <a:r>
              <a:rPr lang="ja-JP" altLang="en-US" sz="1100" dirty="0"/>
              <a:t>：</a:t>
            </a:r>
            <a:r>
              <a:rPr lang="en-US" altLang="ja-JP" sz="1100" dirty="0"/>
              <a:t>	</a:t>
            </a:r>
            <a:r>
              <a:rPr lang="ja-JP" altLang="en-US" sz="1100" dirty="0"/>
              <a:t>近時記憶障害、実行機能障害により、内服の管理が困難になったり、処置を覚えて実施することが難しくなります。</a:t>
            </a:r>
            <a:endParaRPr lang="en-US" altLang="ja-JP" sz="1100" dirty="0"/>
          </a:p>
          <a:p>
            <a:pPr>
              <a:lnSpc>
                <a:spcPts val="1761"/>
              </a:lnSpc>
              <a:spcBef>
                <a:spcPts val="0"/>
              </a:spcBef>
            </a:pPr>
            <a:endParaRPr lang="en-US" altLang="ja-JP" sz="1100" dirty="0"/>
          </a:p>
          <a:p>
            <a:pPr>
              <a:lnSpc>
                <a:spcPts val="1761"/>
              </a:lnSpc>
              <a:spcBef>
                <a:spcPts val="0"/>
              </a:spcBef>
            </a:pPr>
            <a:r>
              <a:rPr lang="en-US" altLang="ja-JP" sz="1100" dirty="0">
                <a:cs typeface="Meiryo UI" panose="020B0604030504040204" pitchFamily="50" charset="-128"/>
              </a:rPr>
              <a:t>※</a:t>
            </a:r>
            <a:r>
              <a:rPr lang="ja-JP" altLang="en-US" sz="1100" dirty="0">
                <a:cs typeface="Meiryo UI" panose="020B0604030504040204" pitchFamily="50" charset="-128"/>
              </a:rPr>
              <a:t>アドヒアランス</a:t>
            </a:r>
            <a:r>
              <a:rPr lang="en-US" altLang="ja-JP" sz="1100" dirty="0">
                <a:cs typeface="Meiryo UI" panose="020B0604030504040204" pitchFamily="50" charset="-128"/>
              </a:rPr>
              <a:t/>
            </a:r>
            <a:br>
              <a:rPr lang="en-US" altLang="ja-JP" sz="1100" dirty="0">
                <a:cs typeface="Meiryo UI" panose="020B0604030504040204" pitchFamily="50" charset="-128"/>
              </a:rPr>
            </a:br>
            <a:r>
              <a:rPr lang="ja-JP" altLang="en-US" sz="1100" dirty="0">
                <a:cs typeface="Meiryo UI" panose="020B0604030504040204" pitchFamily="50" charset="-128"/>
              </a:rPr>
              <a:t>患者がただ医療者に従うのではなく、積極的に治療方針の決定に参加し、その決定に従い治療を受けること。</a:t>
            </a:r>
            <a:endParaRPr lang="ja-JP" altLang="en-US" sz="1100" dirty="0"/>
          </a:p>
        </p:txBody>
      </p:sp>
    </p:spTree>
    <p:extLst>
      <p:ext uri="{BB962C8B-B14F-4D97-AF65-F5344CB8AC3E}">
        <p14:creationId xmlns:p14="http://schemas.microsoft.com/office/powerpoint/2010/main" val="32301197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スライド イメージ プレースホルダー 1"/>
          <p:cNvSpPr>
            <a:spLocks noGrp="1" noRot="1" noChangeAspect="1" noTextEdit="1"/>
          </p:cNvSpPr>
          <p:nvPr>
            <p:ph type="sldImg"/>
          </p:nvPr>
        </p:nvSpPr>
        <p:spPr>
          <a:xfrm>
            <a:off x="985838" y="822325"/>
            <a:ext cx="5116512" cy="3836988"/>
          </a:xfrm>
          <a:ln/>
        </p:spPr>
      </p:sp>
      <p:sp>
        <p:nvSpPr>
          <p:cNvPr id="119811" name="ノート プレースホルダー 2"/>
          <p:cNvSpPr>
            <a:spLocks noGrp="1"/>
          </p:cNvSpPr>
          <p:nvPr>
            <p:ph type="body" idx="1"/>
          </p:nvPr>
        </p:nvSpPr>
        <p:spPr>
          <a:xfrm>
            <a:off x="946624" y="4876625"/>
            <a:ext cx="5287445" cy="5130159"/>
          </a:xfrm>
          <a:noFill/>
        </p:spPr>
        <p:txBody>
          <a:bodyPr lIns="0" tIns="0" rIns="0" bIns="0"/>
          <a:lstStyle/>
          <a:p>
            <a:pPr indent="95353" defTabSz="946269">
              <a:lnSpc>
                <a:spcPts val="1761"/>
              </a:lnSpc>
              <a:spcBef>
                <a:spcPts val="0"/>
              </a:spcBef>
              <a:defRPr/>
            </a:pPr>
            <a:r>
              <a:rPr lang="ja-JP" altLang="en-US" sz="1100" dirty="0"/>
              <a:t>せん妄の本態は意識障害です。軽度の意識の障害なので、認知症と区別のつかない知能面での障害が出現します。</a:t>
            </a:r>
            <a:endParaRPr lang="en-US" altLang="ja-JP" sz="1100" dirty="0"/>
          </a:p>
          <a:p>
            <a:pPr indent="95353" defTabSz="946269">
              <a:lnSpc>
                <a:spcPts val="1761"/>
              </a:lnSpc>
              <a:spcBef>
                <a:spcPts val="0"/>
              </a:spcBef>
              <a:defRPr/>
            </a:pPr>
            <a:r>
              <a:rPr lang="ja-JP" altLang="en-US" sz="1100" dirty="0"/>
              <a:t>記憶、感情、知覚、意欲、思考といった知能は意識の上にのっており、意識の機能が低下すれば自ずと知的能力も低下してしまいます。</a:t>
            </a:r>
          </a:p>
          <a:p>
            <a:pPr indent="95353" defTabSz="946269">
              <a:lnSpc>
                <a:spcPts val="1761"/>
              </a:lnSpc>
              <a:spcBef>
                <a:spcPts val="0"/>
              </a:spcBef>
              <a:defRPr/>
            </a:pPr>
            <a:r>
              <a:rPr lang="ja-JP" altLang="en-US" sz="1100" dirty="0"/>
              <a:t>一方、認知症は意識障害はなくても、知的能力の低下した状態で、こちらは覚醒水準には問題がないのにもかかわらず、記憶が障害されたり、日常生活に支障が生じたりします。</a:t>
            </a:r>
            <a:endParaRPr lang="en-US" altLang="ja-JP" sz="1100" dirty="0"/>
          </a:p>
          <a:p>
            <a:pPr indent="95353" defTabSz="946269">
              <a:lnSpc>
                <a:spcPts val="1761"/>
              </a:lnSpc>
              <a:spcBef>
                <a:spcPts val="0"/>
              </a:spcBef>
              <a:defRPr/>
            </a:pPr>
            <a:r>
              <a:rPr lang="ja-JP" altLang="en-US" sz="1100" dirty="0"/>
              <a:t>そして、認知症の人がその上にせん妄を来すこともよくあります。</a:t>
            </a:r>
          </a:p>
          <a:p>
            <a:pPr indent="95353" defTabSz="946269">
              <a:lnSpc>
                <a:spcPts val="1761"/>
              </a:lnSpc>
              <a:spcBef>
                <a:spcPts val="0"/>
              </a:spcBef>
              <a:defRPr/>
            </a:pPr>
            <a:r>
              <a:rPr lang="ja-JP" altLang="en-US" sz="1100" dirty="0"/>
              <a:t>このようにせん妄と認知症に関する医学的な定義は一見わかりにくく混乱しやすいので、日頃から多職種で理解を深め、状態を早期に見極めることが大切です。</a:t>
            </a:r>
            <a:endParaRPr lang="en-US" altLang="ja-JP" sz="1100" dirty="0"/>
          </a:p>
        </p:txBody>
      </p:sp>
    </p:spTree>
    <p:extLst>
      <p:ext uri="{BB962C8B-B14F-4D97-AF65-F5344CB8AC3E}">
        <p14:creationId xmlns:p14="http://schemas.microsoft.com/office/powerpoint/2010/main" val="6716548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823913"/>
            <a:ext cx="5119687" cy="3840162"/>
          </a:xfrm>
        </p:spPr>
      </p:sp>
      <p:sp>
        <p:nvSpPr>
          <p:cNvPr id="3" name="ノート プレースホルダー 2"/>
          <p:cNvSpPr>
            <a:spLocks noGrp="1"/>
          </p:cNvSpPr>
          <p:nvPr>
            <p:ph type="body" idx="1"/>
          </p:nvPr>
        </p:nvSpPr>
        <p:spPr>
          <a:xfrm>
            <a:off x="946624" y="4876625"/>
            <a:ext cx="5351065" cy="5130159"/>
          </a:xfrm>
        </p:spPr>
        <p:txBody>
          <a:bodyPr lIns="0" tIns="0" rIns="0" bIns="0"/>
          <a:lstStyle/>
          <a:p>
            <a:pPr indent="95353" defTabSz="913986">
              <a:lnSpc>
                <a:spcPts val="1761"/>
              </a:lnSpc>
              <a:spcBef>
                <a:spcPts val="0"/>
              </a:spcBef>
              <a:defRPr/>
            </a:pPr>
            <a:r>
              <a:rPr lang="ja-JP" altLang="ja-JP" sz="1100" dirty="0"/>
              <a:t>せん妄の直接的</a:t>
            </a:r>
            <a:r>
              <a:rPr lang="ja-JP" altLang="en-US" sz="1100" dirty="0"/>
              <a:t>な</a:t>
            </a:r>
            <a:r>
              <a:rPr lang="ja-JP" altLang="ja-JP" sz="1100" dirty="0"/>
              <a:t>原因への対処として</a:t>
            </a:r>
            <a:r>
              <a:rPr lang="ja-JP" altLang="en-US" sz="1100" dirty="0"/>
              <a:t>は、</a:t>
            </a:r>
            <a:r>
              <a:rPr lang="ja-JP" altLang="ja-JP" sz="1100" dirty="0"/>
              <a:t>次のポイントを理解しておく必要が</a:t>
            </a:r>
            <a:r>
              <a:rPr lang="ja-JP" altLang="en-US" sz="1100" dirty="0"/>
              <a:t>あります</a:t>
            </a:r>
            <a:r>
              <a:rPr lang="ja-JP" altLang="ja-JP" sz="1100" dirty="0"/>
              <a:t>。</a:t>
            </a:r>
            <a:endParaRPr lang="en-US" altLang="ja-JP" sz="1100" dirty="0"/>
          </a:p>
          <a:p>
            <a:pPr marL="189062" indent="-93709" defTabSz="913986">
              <a:lnSpc>
                <a:spcPts val="1761"/>
              </a:lnSpc>
              <a:spcBef>
                <a:spcPts val="0"/>
              </a:spcBef>
              <a:defRPr/>
            </a:pPr>
            <a:r>
              <a:rPr lang="ja-JP" altLang="en-US" sz="1100" dirty="0"/>
              <a:t>・</a:t>
            </a:r>
            <a:r>
              <a:rPr lang="en-US" altLang="ja-JP" sz="1100" dirty="0"/>
              <a:t>	</a:t>
            </a:r>
            <a:r>
              <a:rPr lang="ja-JP" altLang="ja-JP" sz="1100" dirty="0"/>
              <a:t>⽔分･電解質、酸素</a:t>
            </a:r>
            <a:r>
              <a:rPr lang="ja-JP" altLang="en-US" sz="1100" dirty="0"/>
              <a:t>化</a:t>
            </a:r>
            <a:r>
              <a:rPr lang="ja-JP" altLang="ja-JP" sz="1100" dirty="0"/>
              <a:t>などの保持、基礎疾患の治療</a:t>
            </a:r>
            <a:endParaRPr lang="en-US" altLang="ja-JP" sz="1100" dirty="0"/>
          </a:p>
          <a:p>
            <a:pPr marL="189062" indent="-93709" defTabSz="913986">
              <a:lnSpc>
                <a:spcPts val="1761"/>
              </a:lnSpc>
              <a:spcBef>
                <a:spcPts val="0"/>
              </a:spcBef>
              <a:defRPr/>
            </a:pPr>
            <a:r>
              <a:rPr lang="ja-JP" altLang="en-US" sz="1100" dirty="0"/>
              <a:t>・</a:t>
            </a:r>
            <a:r>
              <a:rPr lang="en-US" altLang="ja-JP" sz="1100" dirty="0"/>
              <a:t>	</a:t>
            </a:r>
            <a:r>
              <a:rPr lang="ja-JP" altLang="ja-JP" sz="1100" dirty="0"/>
              <a:t>直接的原因となる薬物の特定と減量・中⽌の検討</a:t>
            </a:r>
            <a:endParaRPr lang="en-US" altLang="ja-JP" sz="1100" dirty="0"/>
          </a:p>
          <a:p>
            <a:pPr indent="95353" defTabSz="913986">
              <a:lnSpc>
                <a:spcPts val="1761"/>
              </a:lnSpc>
              <a:spcBef>
                <a:spcPts val="0"/>
              </a:spcBef>
              <a:defRPr/>
            </a:pPr>
            <a:endParaRPr lang="en-US" altLang="ja-JP" sz="1100" dirty="0"/>
          </a:p>
          <a:p>
            <a:pPr indent="95353" defTabSz="913986">
              <a:lnSpc>
                <a:spcPts val="1761"/>
              </a:lnSpc>
              <a:spcBef>
                <a:spcPts val="0"/>
              </a:spcBef>
              <a:defRPr/>
            </a:pPr>
            <a:r>
              <a:rPr lang="ja-JP" altLang="ja-JP" sz="1100" dirty="0"/>
              <a:t>せん妄の間接的</a:t>
            </a:r>
            <a:r>
              <a:rPr lang="ja-JP" altLang="en-US" sz="1100" dirty="0"/>
              <a:t>な</a:t>
            </a:r>
            <a:r>
              <a:rPr lang="ja-JP" altLang="ja-JP" sz="1100" dirty="0"/>
              <a:t>原因への対処（環境調整）として</a:t>
            </a:r>
            <a:r>
              <a:rPr lang="ja-JP" altLang="en-US" sz="1100" dirty="0"/>
              <a:t>は、</a:t>
            </a:r>
            <a:r>
              <a:rPr lang="ja-JP" altLang="ja-JP" sz="1100" dirty="0"/>
              <a:t>次のポイントを</a:t>
            </a:r>
            <a:r>
              <a:rPr lang="ja-JP" altLang="en-US" sz="1100" dirty="0"/>
              <a:t>念頭におきましょう</a:t>
            </a:r>
            <a:r>
              <a:rPr lang="ja-JP" altLang="ja-JP" sz="1100" dirty="0"/>
              <a:t>。</a:t>
            </a:r>
            <a:endParaRPr lang="en-US" altLang="ja-JP" sz="1100" dirty="0"/>
          </a:p>
          <a:p>
            <a:pPr marL="189062" indent="-93709" defTabSz="913986">
              <a:lnSpc>
                <a:spcPts val="1761"/>
              </a:lnSpc>
              <a:spcBef>
                <a:spcPts val="0"/>
              </a:spcBef>
              <a:defRPr/>
            </a:pPr>
            <a:r>
              <a:rPr lang="ja-JP" altLang="en-US" sz="1100" dirty="0"/>
              <a:t>・</a:t>
            </a:r>
            <a:r>
              <a:rPr lang="en-US" altLang="ja-JP" sz="1100" dirty="0"/>
              <a:t>	</a:t>
            </a:r>
            <a:r>
              <a:rPr lang="ja-JP" altLang="ja-JP" sz="1100" dirty="0"/>
              <a:t>睡眠－覚醒パターンの改善</a:t>
            </a:r>
            <a:endParaRPr lang="en-US" altLang="ja-JP" sz="1100" dirty="0"/>
          </a:p>
          <a:p>
            <a:pPr marL="189062" indent="-93709" defTabSz="913986">
              <a:lnSpc>
                <a:spcPts val="1761"/>
              </a:lnSpc>
              <a:spcBef>
                <a:spcPts val="0"/>
              </a:spcBef>
              <a:defRPr/>
            </a:pPr>
            <a:r>
              <a:rPr lang="ja-JP" altLang="en-US" sz="1100" dirty="0"/>
              <a:t>・</a:t>
            </a:r>
            <a:r>
              <a:rPr lang="en-US" altLang="ja-JP" sz="1100" dirty="0"/>
              <a:t>	</a:t>
            </a:r>
            <a:r>
              <a:rPr lang="ja-JP" altLang="ja-JP" sz="1100" dirty="0"/>
              <a:t>過剰な刺激や感覚遮断の改善</a:t>
            </a:r>
            <a:endParaRPr lang="en-US" altLang="ja-JP" sz="1100" dirty="0"/>
          </a:p>
          <a:p>
            <a:pPr marL="189062" indent="-93709" defTabSz="913986">
              <a:lnSpc>
                <a:spcPts val="1761"/>
              </a:lnSpc>
              <a:spcBef>
                <a:spcPts val="0"/>
              </a:spcBef>
              <a:defRPr/>
            </a:pPr>
            <a:r>
              <a:rPr lang="ja-JP" altLang="en-US" sz="1100" dirty="0"/>
              <a:t>・</a:t>
            </a:r>
            <a:r>
              <a:rPr lang="en-US" altLang="ja-JP" sz="1100" dirty="0"/>
              <a:t>	</a:t>
            </a:r>
            <a:r>
              <a:rPr lang="ja-JP" altLang="ja-JP" sz="1100" dirty="0"/>
              <a:t>⾝体拘束や体動の制限の改善</a:t>
            </a:r>
            <a:r>
              <a:rPr lang="ja-JP" altLang="en-US" sz="1100" dirty="0"/>
              <a:t>・解除</a:t>
            </a:r>
            <a:endParaRPr lang="en-US" altLang="ja-JP" sz="1100" dirty="0"/>
          </a:p>
          <a:p>
            <a:pPr indent="95353" defTabSz="913986">
              <a:lnSpc>
                <a:spcPts val="1761"/>
              </a:lnSpc>
              <a:spcBef>
                <a:spcPts val="0"/>
              </a:spcBef>
              <a:defRPr/>
            </a:pPr>
            <a:endParaRPr lang="en-US" altLang="ja-JP" sz="1100" dirty="0"/>
          </a:p>
          <a:p>
            <a:pPr indent="95353" defTabSz="913986">
              <a:lnSpc>
                <a:spcPts val="1761"/>
              </a:lnSpc>
              <a:spcBef>
                <a:spcPts val="0"/>
              </a:spcBef>
              <a:defRPr/>
            </a:pPr>
            <a:r>
              <a:rPr lang="ja-JP" altLang="en-US" sz="1100" dirty="0"/>
              <a:t>これらの</a:t>
            </a:r>
            <a:r>
              <a:rPr lang="ja-JP" altLang="ja-JP" sz="1100" dirty="0"/>
              <a:t>対処を⾏っても改善がみられない場合は、専⾨医と相談し、鎮静⽬的で少量の</a:t>
            </a:r>
            <a:r>
              <a:rPr lang="en-US" altLang="ja-JP" sz="1100" dirty="0"/>
              <a:t/>
            </a:r>
            <a:br>
              <a:rPr lang="en-US" altLang="ja-JP" sz="1100" dirty="0"/>
            </a:br>
            <a:r>
              <a:rPr lang="ja-JP" altLang="ja-JP" sz="1100" dirty="0"/>
              <a:t>抗精神病薬を投与する</a:t>
            </a:r>
            <a:r>
              <a:rPr lang="ja-JP" altLang="en-US" sz="1100" dirty="0"/>
              <a:t>必要があることもあります</a:t>
            </a:r>
            <a:r>
              <a:rPr lang="ja-JP" altLang="ja-JP" sz="1100" dirty="0"/>
              <a:t>。この場合、第⼀選択として抗コリン作⽤</a:t>
            </a:r>
            <a:r>
              <a:rPr lang="ja-JP" altLang="en-US" sz="1100" dirty="0"/>
              <a:t>の少ない</a:t>
            </a:r>
            <a:r>
              <a:rPr lang="ja-JP" altLang="ja-JP" sz="1100" dirty="0"/>
              <a:t>ハロペリドールが使⽤されること</a:t>
            </a:r>
            <a:r>
              <a:rPr lang="ja-JP" altLang="en-US" sz="1100" dirty="0"/>
              <a:t>も少なくありません</a:t>
            </a:r>
            <a:r>
              <a:rPr lang="ja-JP" altLang="ja-JP" sz="1100" dirty="0"/>
              <a:t>。</a:t>
            </a:r>
          </a:p>
        </p:txBody>
      </p:sp>
    </p:spTree>
    <p:extLst>
      <p:ext uri="{BB962C8B-B14F-4D97-AF65-F5344CB8AC3E}">
        <p14:creationId xmlns:p14="http://schemas.microsoft.com/office/powerpoint/2010/main" val="9446201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825500"/>
            <a:ext cx="5119687" cy="3840163"/>
          </a:xfrm>
        </p:spPr>
      </p:sp>
      <p:sp>
        <p:nvSpPr>
          <p:cNvPr id="3" name="ノート プレースホルダー 2"/>
          <p:cNvSpPr>
            <a:spLocks noGrp="1"/>
          </p:cNvSpPr>
          <p:nvPr>
            <p:ph type="body" idx="1"/>
          </p:nvPr>
        </p:nvSpPr>
        <p:spPr>
          <a:xfrm>
            <a:off x="946625" y="4876976"/>
            <a:ext cx="5249128" cy="5354066"/>
          </a:xfrm>
        </p:spPr>
        <p:txBody>
          <a:bodyPr lIns="0" tIns="0" rIns="0" bIns="0"/>
          <a:lstStyle/>
          <a:p>
            <a:pPr indent="93709" defTabSz="913986">
              <a:lnSpc>
                <a:spcPts val="1761"/>
              </a:lnSpc>
              <a:spcBef>
                <a:spcPts val="0"/>
              </a:spcBef>
              <a:defRPr/>
            </a:pPr>
            <a:r>
              <a:rPr lang="ja-JP" altLang="en-US" sz="1100" dirty="0"/>
              <a:t>認知症の人は脳の脆弱性を既に保有しているため、せん妄のハイリスク群にあたります。身体諸機能の変調は容易にせん妄を来しやすく、特に入院直後、手術前後には多くみられます。刺激に過敏になり、過活動のせん妄で興奮状態を呈し、制止が効かないこともあります。</a:t>
            </a:r>
            <a:endParaRPr lang="en-US" altLang="ja-JP" sz="1100" dirty="0"/>
          </a:p>
          <a:p>
            <a:pPr indent="93709" defTabSz="913986">
              <a:lnSpc>
                <a:spcPts val="1761"/>
              </a:lnSpc>
              <a:spcBef>
                <a:spcPts val="0"/>
              </a:spcBef>
              <a:defRPr/>
            </a:pPr>
            <a:r>
              <a:rPr lang="ja-JP" altLang="en-US" sz="1100" dirty="0"/>
              <a:t>せん妄の有無をいち早くアセスメントすることに努め、予防的なリスクマネジメントを検討・提供することが重要です。</a:t>
            </a:r>
            <a:endParaRPr lang="en-US" altLang="ja-JP" sz="1100" dirty="0"/>
          </a:p>
          <a:p>
            <a:pPr indent="93709" defTabSz="913986">
              <a:lnSpc>
                <a:spcPts val="1761"/>
              </a:lnSpc>
              <a:spcBef>
                <a:spcPts val="0"/>
              </a:spcBef>
              <a:defRPr/>
            </a:pPr>
            <a:r>
              <a:rPr lang="ja-JP" altLang="en-US" sz="1100" dirty="0"/>
              <a:t>激しく興奮する過活動せん妄の引き金は、薬物の影響、アルコール依存、幻覚・幻視、不安、不快な刺激（環境音、照明、身体拘束、早すぎる会話）などが挙げられます。これらに留意した情報収集と全身状態の観察を丁寧に行います。</a:t>
            </a:r>
            <a:endParaRPr lang="en-US" altLang="ja-JP" sz="1100" dirty="0"/>
          </a:p>
          <a:p>
            <a:pPr indent="93709" defTabSz="913986">
              <a:lnSpc>
                <a:spcPts val="1761"/>
              </a:lnSpc>
              <a:spcBef>
                <a:spcPts val="0"/>
              </a:spcBef>
              <a:defRPr/>
            </a:pPr>
            <a:r>
              <a:rPr lang="ja-JP" altLang="en-US" sz="1100" dirty="0"/>
              <a:t>各組織で実施されている転倒予防策、ルート整理を的確に実施することはもちろんです。</a:t>
            </a:r>
            <a:endParaRPr lang="en-US" altLang="ja-JP" sz="1100" dirty="0"/>
          </a:p>
          <a:p>
            <a:pPr indent="93709" defTabSz="913986">
              <a:lnSpc>
                <a:spcPts val="1761"/>
              </a:lnSpc>
              <a:spcBef>
                <a:spcPts val="0"/>
              </a:spcBef>
              <a:defRPr/>
            </a:pPr>
            <a:r>
              <a:rPr lang="ja-JP" altLang="en-US" sz="1100" dirty="0"/>
              <a:t>家族に対しては、</a:t>
            </a:r>
            <a:r>
              <a:rPr lang="ja-JP" altLang="ja-JP" sz="1100" dirty="0"/>
              <a:t>せん妄状態</a:t>
            </a:r>
            <a:r>
              <a:rPr lang="ja-JP" altLang="en-US" sz="1100" dirty="0"/>
              <a:t>になると</a:t>
            </a:r>
            <a:r>
              <a:rPr lang="ja-JP" altLang="ja-JP" sz="1100" dirty="0"/>
              <a:t>⾃分の状況がわからず、危険への認知も低下して、転倒・転落、</a:t>
            </a:r>
            <a:r>
              <a:rPr lang="ja-JP" altLang="en-US" sz="1100" dirty="0"/>
              <a:t>点滴</a:t>
            </a:r>
            <a:r>
              <a:rPr lang="ja-JP" altLang="ja-JP" sz="1100" dirty="0"/>
              <a:t>やチューブ類の抜去など⾝体を傷つける可能性があ</a:t>
            </a:r>
            <a:r>
              <a:rPr lang="ja-JP" altLang="en-US" sz="1100" dirty="0"/>
              <a:t>るので注意が必要であることを説明しておきます。</a:t>
            </a:r>
            <a:endParaRPr lang="en-US" altLang="ja-JP" sz="1100" dirty="0"/>
          </a:p>
          <a:p>
            <a:pPr indent="93709" defTabSz="913986">
              <a:lnSpc>
                <a:spcPts val="1761"/>
              </a:lnSpc>
              <a:spcBef>
                <a:spcPts val="0"/>
              </a:spcBef>
              <a:defRPr/>
            </a:pPr>
            <a:r>
              <a:rPr lang="ja-JP" altLang="en-US" sz="1100" dirty="0"/>
              <a:t>せん妄を呈する前から、先回りして環境整備に努め、予防的に安全確保を行うことが重要です。良好な睡眠</a:t>
            </a:r>
            <a:r>
              <a:rPr lang="en-US" altLang="ja-JP" sz="1100" dirty="0"/>
              <a:t>-</a:t>
            </a:r>
            <a:r>
              <a:rPr lang="ja-JP" altLang="en-US" sz="1100" dirty="0"/>
              <a:t>覚醒リズム調整を早期から検討し実施することも有効とされます。睡眠だけではなく、覚醒時の日中の過ごし方の検討も必要です。ただし、リハビリや離床だけを性急に進めても、生活リズムは整わないことがあります。活動</a:t>
            </a:r>
            <a:r>
              <a:rPr lang="ja-JP" altLang="en-US" sz="1100" dirty="0" err="1"/>
              <a:t>ー</a:t>
            </a:r>
            <a:r>
              <a:rPr lang="ja-JP" altLang="en-US" sz="1100" dirty="0"/>
              <a:t>休息のバランスをとるように午睡を取り入れたり、食事</a:t>
            </a:r>
            <a:r>
              <a:rPr lang="ja-JP" altLang="en-US" sz="1100" dirty="0" err="1"/>
              <a:t>ー</a:t>
            </a:r>
            <a:r>
              <a:rPr lang="ja-JP" altLang="en-US" sz="1100" dirty="0"/>
              <a:t>排泄、コミュニケーション等、生活の整えとリズム調整を方針に定めます。</a:t>
            </a:r>
            <a:endParaRPr lang="en-US" altLang="ja-JP" sz="1100" dirty="0"/>
          </a:p>
          <a:p>
            <a:pPr indent="93709" defTabSz="913986">
              <a:lnSpc>
                <a:spcPts val="1761"/>
              </a:lnSpc>
              <a:spcBef>
                <a:spcPts val="0"/>
              </a:spcBef>
              <a:defRPr/>
            </a:pPr>
            <a:r>
              <a:rPr lang="ja-JP" altLang="en-US" sz="1100" dirty="0"/>
              <a:t>身体疾患の治療による全身状態の安定化は、せん妄の軽快につながります。せん妄が遷延化し悪循環サイクルに陥らないよう、治療とケアとを行うことが大切です。</a:t>
            </a:r>
          </a:p>
        </p:txBody>
      </p:sp>
    </p:spTree>
    <p:extLst>
      <p:ext uri="{BB962C8B-B14F-4D97-AF65-F5344CB8AC3E}">
        <p14:creationId xmlns:p14="http://schemas.microsoft.com/office/powerpoint/2010/main" val="33231010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46150" y="830263"/>
            <a:ext cx="5213350" cy="3910012"/>
          </a:xfrm>
        </p:spPr>
      </p:sp>
      <p:sp>
        <p:nvSpPr>
          <p:cNvPr id="3" name="ノート プレースホルダー 2"/>
          <p:cNvSpPr>
            <a:spLocks noGrp="1"/>
          </p:cNvSpPr>
          <p:nvPr>
            <p:ph type="body" idx="1"/>
          </p:nvPr>
        </p:nvSpPr>
        <p:spPr>
          <a:xfrm>
            <a:off x="946623" y="4875197"/>
            <a:ext cx="5314196" cy="5130159"/>
          </a:xfrm>
        </p:spPr>
        <p:txBody>
          <a:bodyPr lIns="0" tIns="0" rIns="0" bIns="0"/>
          <a:lstStyle/>
          <a:p>
            <a:pPr indent="93709">
              <a:lnSpc>
                <a:spcPts val="1761"/>
              </a:lnSpc>
              <a:spcBef>
                <a:spcPts val="0"/>
              </a:spcBef>
            </a:pPr>
            <a:r>
              <a:rPr lang="ja-JP" altLang="en-US" sz="1100" dirty="0">
                <a:cs typeface="Meiryo UI" panose="020B0604030504040204" pitchFamily="50" charset="-128"/>
              </a:rPr>
              <a:t>身体拘束は、</a:t>
            </a:r>
            <a:r>
              <a:rPr lang="en-US" altLang="ja-JP" sz="1100" dirty="0">
                <a:cs typeface="Meiryo UI" panose="020B0604030504040204" pitchFamily="50" charset="-128"/>
              </a:rPr>
              <a:t>BPSD</a:t>
            </a:r>
            <a:r>
              <a:rPr lang="ja-JP" altLang="en-US" sz="1100" dirty="0">
                <a:cs typeface="Meiryo UI" panose="020B0604030504040204" pitchFamily="50" charset="-128"/>
              </a:rPr>
              <a:t>やせん妄の強力な増悪因子であり、原則的に行ってはいけません。</a:t>
            </a:r>
            <a:endParaRPr lang="en-US" altLang="ja-JP" sz="1100" dirty="0">
              <a:cs typeface="Meiryo UI" panose="020B0604030504040204" pitchFamily="50" charset="-128"/>
            </a:endParaRPr>
          </a:p>
          <a:p>
            <a:pPr indent="93709">
              <a:lnSpc>
                <a:spcPts val="1761"/>
              </a:lnSpc>
              <a:spcBef>
                <a:spcPts val="0"/>
              </a:spcBef>
            </a:pPr>
            <a:r>
              <a:rPr lang="ja-JP" altLang="en-US" sz="1100" dirty="0">
                <a:cs typeface="Meiryo UI" panose="020B0604030504040204" pitchFamily="50" charset="-128"/>
              </a:rPr>
              <a:t>治療上、生命の危険があり、緊急性をもって行わなければならない場合に限り、切迫性・非代替性・一時性、の３つの原則を満たした場合にのみ緊急避難的に許容されます。</a:t>
            </a:r>
            <a:endParaRPr lang="en-US" altLang="ja-JP" sz="1100" dirty="0">
              <a:cs typeface="Meiryo UI" panose="020B0604030504040204" pitchFamily="50" charset="-128"/>
            </a:endParaRPr>
          </a:p>
          <a:p>
            <a:pPr indent="93709">
              <a:lnSpc>
                <a:spcPts val="1761"/>
              </a:lnSpc>
              <a:spcBef>
                <a:spcPts val="0"/>
              </a:spcBef>
            </a:pPr>
            <a:r>
              <a:rPr lang="ja-JP" altLang="en-US" sz="1100" dirty="0"/>
              <a:t>身体拘束を適用した後も、３原則を満たすかどうか評価することが必要で、身体拘束解除のために必要な方針とアクションを定めておく必要があります。つまり、身体拘束が必要となってしまっている身体的・精神的背景を見定め、その改善を目指して介入する姿勢が求められます。</a:t>
            </a:r>
            <a:endParaRPr lang="en-US" altLang="ja-JP" sz="1100" strike="sngStrike" dirty="0"/>
          </a:p>
          <a:p>
            <a:pPr indent="93709">
              <a:lnSpc>
                <a:spcPts val="1761"/>
              </a:lnSpc>
              <a:spcBef>
                <a:spcPts val="0"/>
              </a:spcBef>
            </a:pPr>
            <a:r>
              <a:rPr lang="ja-JP" altLang="en-US" sz="1100" dirty="0"/>
              <a:t>定期的な評価を行い、解除の条件を満たし、身体拘束を行う必要性がなくなり次第、すみやかに解除します。</a:t>
            </a:r>
          </a:p>
        </p:txBody>
      </p:sp>
    </p:spTree>
    <p:extLst>
      <p:ext uri="{BB962C8B-B14F-4D97-AF65-F5344CB8AC3E}">
        <p14:creationId xmlns:p14="http://schemas.microsoft.com/office/powerpoint/2010/main" val="2318402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4250" y="823913"/>
            <a:ext cx="5119688" cy="3840162"/>
          </a:xfrm>
        </p:spPr>
      </p:sp>
      <p:sp>
        <p:nvSpPr>
          <p:cNvPr id="3" name="ノート プレースホルダー 2"/>
          <p:cNvSpPr>
            <a:spLocks noGrp="1"/>
          </p:cNvSpPr>
          <p:nvPr>
            <p:ph type="body" idx="1"/>
          </p:nvPr>
        </p:nvSpPr>
        <p:spPr>
          <a:xfrm>
            <a:off x="944355" y="4872649"/>
            <a:ext cx="5183748" cy="4880377"/>
          </a:xfrm>
        </p:spPr>
        <p:txBody>
          <a:bodyPr lIns="0" tIns="0" rIns="0" bIns="0"/>
          <a:lstStyle/>
          <a:p>
            <a:pPr>
              <a:lnSpc>
                <a:spcPts val="1759"/>
              </a:lnSpc>
              <a:spcBef>
                <a:spcPts val="0"/>
              </a:spcBef>
            </a:pPr>
            <a:r>
              <a:rPr lang="ja-JP" altLang="en-US" sz="1100" dirty="0"/>
              <a:t>　</a:t>
            </a:r>
            <a:r>
              <a:rPr lang="ja-JP" altLang="ja-JP" sz="1100" dirty="0"/>
              <a:t>認知症の人の入院要因は、転倒骨折、肺炎、脱水</a:t>
            </a:r>
            <a:r>
              <a:rPr lang="ja-JP" altLang="en-US" sz="1100" dirty="0"/>
              <a:t>、意識消失</a:t>
            </a:r>
            <a:r>
              <a:rPr lang="ja-JP" altLang="ja-JP" sz="1100" dirty="0"/>
              <a:t>など身体の急性変化が代表的で</a:t>
            </a:r>
            <a:r>
              <a:rPr lang="ja-JP" altLang="en-US" sz="1100" dirty="0"/>
              <a:t>す</a:t>
            </a:r>
            <a:r>
              <a:rPr lang="ja-JP" altLang="ja-JP" sz="1100" dirty="0"/>
              <a:t>。</a:t>
            </a:r>
            <a:endParaRPr lang="en-US" altLang="ja-JP" sz="1100" dirty="0"/>
          </a:p>
          <a:p>
            <a:pPr>
              <a:lnSpc>
                <a:spcPts val="1759"/>
              </a:lnSpc>
              <a:spcBef>
                <a:spcPts val="0"/>
              </a:spcBef>
            </a:pPr>
            <a:r>
              <a:rPr lang="ja-JP" altLang="en-US" sz="1100" dirty="0"/>
              <a:t>　</a:t>
            </a:r>
            <a:r>
              <a:rPr lang="ja-JP" altLang="ja-JP" sz="1100" dirty="0"/>
              <a:t>全身状態が</a:t>
            </a:r>
            <a:r>
              <a:rPr lang="ja-JP" altLang="en-US" sz="1100" dirty="0"/>
              <a:t>落ち着き、入院時の混乱や意識レベル低下が改善してきた</a:t>
            </a:r>
            <a:r>
              <a:rPr lang="ja-JP" altLang="ja-JP" sz="1100" dirty="0"/>
              <a:t>時、入院時のことは記憶から欠落</a:t>
            </a:r>
            <a:r>
              <a:rPr lang="ja-JP" altLang="en-US" sz="1100" dirty="0"/>
              <a:t>していたり曖昧になっていたり</a:t>
            </a:r>
            <a:r>
              <a:rPr lang="ja-JP" altLang="ja-JP" sz="1100" dirty="0"/>
              <a:t>していて、</a:t>
            </a:r>
            <a:r>
              <a:rPr lang="ja-JP" altLang="en-US" sz="1100" dirty="0"/>
              <a:t>知らない</a:t>
            </a:r>
            <a:r>
              <a:rPr lang="ja-JP" altLang="ja-JP" sz="1100" dirty="0"/>
              <a:t>場所で見知らぬ人からの処置や対応に混乱</a:t>
            </a:r>
            <a:r>
              <a:rPr lang="ja-JP" altLang="en-US" sz="1100" dirty="0"/>
              <a:t>すれば</a:t>
            </a:r>
            <a:r>
              <a:rPr lang="ja-JP" altLang="ja-JP" sz="1100" dirty="0"/>
              <a:t>、</a:t>
            </a:r>
            <a:r>
              <a:rPr lang="ja-JP" altLang="en-US" sz="1100" dirty="0"/>
              <a:t>不安・</a:t>
            </a:r>
            <a:r>
              <a:rPr lang="ja-JP" altLang="ja-JP" sz="1100" dirty="0"/>
              <a:t>大声</a:t>
            </a:r>
            <a:r>
              <a:rPr lang="ja-JP" altLang="en-US" sz="1100" dirty="0"/>
              <a:t>・</a:t>
            </a:r>
            <a:r>
              <a:rPr lang="ja-JP" altLang="ja-JP" sz="1100" dirty="0"/>
              <a:t>多動</a:t>
            </a:r>
            <a:r>
              <a:rPr lang="ja-JP" altLang="en-US" sz="1100" dirty="0"/>
              <a:t>・</a:t>
            </a:r>
            <a:r>
              <a:rPr lang="ja-JP" altLang="ja-JP" sz="1100" dirty="0"/>
              <a:t>興奮などが生じやす</a:t>
            </a:r>
            <a:r>
              <a:rPr lang="ja-JP" altLang="en-US" sz="1100" dirty="0"/>
              <a:t>くなり、それに対し</a:t>
            </a:r>
            <a:r>
              <a:rPr lang="ja-JP" altLang="ja-JP" sz="1100" dirty="0"/>
              <a:t>厳格な監視などで</a:t>
            </a:r>
            <a:r>
              <a:rPr lang="ja-JP" altLang="en-US" sz="1100" dirty="0"/>
              <a:t>応えたりすれば</a:t>
            </a:r>
            <a:r>
              <a:rPr lang="ja-JP" altLang="ja-JP" sz="1100" dirty="0"/>
              <a:t>、入院環境への不適応状態も持続してい</a:t>
            </a:r>
            <a:r>
              <a:rPr lang="ja-JP" altLang="en-US" sz="1100" dirty="0"/>
              <a:t>きます</a:t>
            </a:r>
            <a:r>
              <a:rPr lang="ja-JP" altLang="ja-JP" sz="1100" dirty="0"/>
              <a:t>。</a:t>
            </a:r>
            <a:endParaRPr lang="en-US" altLang="ja-JP" sz="1100" dirty="0"/>
          </a:p>
          <a:p>
            <a:pPr>
              <a:lnSpc>
                <a:spcPts val="1759"/>
              </a:lnSpc>
              <a:spcBef>
                <a:spcPts val="0"/>
              </a:spcBef>
            </a:pPr>
            <a:endParaRPr lang="ja-JP" altLang="ja-JP" sz="1100" dirty="0"/>
          </a:p>
          <a:p>
            <a:pPr>
              <a:lnSpc>
                <a:spcPts val="1759"/>
              </a:lnSpc>
              <a:spcBef>
                <a:spcPts val="0"/>
              </a:spcBef>
            </a:pPr>
            <a:r>
              <a:rPr lang="ja-JP" altLang="en-US" sz="1100" dirty="0"/>
              <a:t>　</a:t>
            </a:r>
            <a:r>
              <a:rPr lang="ja-JP" altLang="ja-JP" sz="1100" dirty="0"/>
              <a:t>病院</a:t>
            </a:r>
            <a:r>
              <a:rPr lang="ja-JP" altLang="en-US" sz="1100" dirty="0"/>
              <a:t>で</a:t>
            </a:r>
            <a:r>
              <a:rPr lang="ja-JP" altLang="ja-JP" sz="1100" dirty="0"/>
              <a:t>は身体</a:t>
            </a:r>
            <a:r>
              <a:rPr lang="ja-JP" altLang="en-US" sz="1100" dirty="0"/>
              <a:t>的</a:t>
            </a:r>
            <a:r>
              <a:rPr lang="ja-JP" altLang="ja-JP" sz="1100" dirty="0"/>
              <a:t>治療</a:t>
            </a:r>
            <a:r>
              <a:rPr lang="ja-JP" altLang="en-US" sz="1100" dirty="0"/>
              <a:t>が最優先ではあります</a:t>
            </a:r>
            <a:r>
              <a:rPr lang="ja-JP" altLang="ja-JP" sz="1100" dirty="0"/>
              <a:t>が、身体治療</a:t>
            </a:r>
            <a:r>
              <a:rPr lang="ja-JP" altLang="en-US" sz="1100" dirty="0"/>
              <a:t>が落ち着くまで</a:t>
            </a:r>
            <a:r>
              <a:rPr lang="ja-JP" altLang="ja-JP" sz="1100" dirty="0"/>
              <a:t>認知症ケアの</a:t>
            </a:r>
            <a:r>
              <a:rPr lang="ja-JP" altLang="en-US" sz="1100" dirty="0"/>
              <a:t>観点なく放置していて</a:t>
            </a:r>
            <a:r>
              <a:rPr lang="ja-JP" altLang="ja-JP" sz="1100" dirty="0"/>
              <a:t>は、前述の環境不適応状態が遷延化し興奮状態は暴力へと進展</a:t>
            </a:r>
            <a:r>
              <a:rPr lang="ja-JP" altLang="en-US" sz="1100" dirty="0"/>
              <a:t>し、それに対して</a:t>
            </a:r>
            <a:r>
              <a:rPr lang="ja-JP" altLang="ja-JP" sz="1100" dirty="0"/>
              <a:t>制止・抑制の方針がとられ</a:t>
            </a:r>
            <a:r>
              <a:rPr lang="en-US" altLang="ja-JP" sz="1100" dirty="0"/>
              <a:t>…</a:t>
            </a:r>
            <a:r>
              <a:rPr lang="ja-JP" altLang="en-US" sz="1100" dirty="0"/>
              <a:t>という悪循環が生じやすくなります</a:t>
            </a:r>
            <a:r>
              <a:rPr lang="ja-JP" altLang="ja-JP" sz="1100" dirty="0"/>
              <a:t>。</a:t>
            </a:r>
            <a:endParaRPr lang="en-US" altLang="ja-JP" sz="1100" dirty="0"/>
          </a:p>
          <a:p>
            <a:pPr>
              <a:lnSpc>
                <a:spcPts val="1759"/>
              </a:lnSpc>
              <a:spcBef>
                <a:spcPts val="0"/>
              </a:spcBef>
            </a:pPr>
            <a:r>
              <a:rPr lang="ja-JP" altLang="ja-JP" sz="1100" dirty="0"/>
              <a:t>身体治療と認知症ケア</a:t>
            </a:r>
            <a:r>
              <a:rPr lang="ja-JP" altLang="en-US" sz="1100" dirty="0"/>
              <a:t>をパラレルに</a:t>
            </a:r>
            <a:r>
              <a:rPr lang="ja-JP" altLang="ja-JP" sz="1100" dirty="0"/>
              <a:t>提供</a:t>
            </a:r>
            <a:r>
              <a:rPr lang="ja-JP" altLang="en-US" sz="1100" dirty="0"/>
              <a:t>する必要がある</a:t>
            </a:r>
            <a:r>
              <a:rPr lang="ja-JP" altLang="ja-JP" sz="1100" dirty="0"/>
              <a:t>という認識・理念</a:t>
            </a:r>
            <a:r>
              <a:rPr lang="ja-JP" altLang="en-US" sz="1100" dirty="0"/>
              <a:t>を再確認する</a:t>
            </a:r>
            <a:r>
              <a:rPr lang="ja-JP" altLang="ja-JP" sz="1100" dirty="0"/>
              <a:t>ことは対応力向上の</a:t>
            </a:r>
            <a:r>
              <a:rPr lang="ja-JP" altLang="en-US" sz="1100" dirty="0"/>
              <a:t>のため欠かせません</a:t>
            </a:r>
            <a:r>
              <a:rPr lang="ja-JP" altLang="ja-JP" sz="1100" dirty="0"/>
              <a:t>。</a:t>
            </a:r>
          </a:p>
          <a:p>
            <a:pPr>
              <a:lnSpc>
                <a:spcPts val="1759"/>
              </a:lnSpc>
              <a:spcBef>
                <a:spcPts val="0"/>
              </a:spcBef>
            </a:pPr>
            <a:r>
              <a:rPr lang="ja-JP" altLang="en-US" sz="1100" dirty="0"/>
              <a:t>　</a:t>
            </a:r>
            <a:r>
              <a:rPr lang="ja-JP" altLang="ja-JP" sz="1100" dirty="0"/>
              <a:t>入院中、認知症ケア</a:t>
            </a:r>
            <a:r>
              <a:rPr lang="ja-JP" altLang="en-US" sz="1100" dirty="0"/>
              <a:t>が途絶えてしまう</a:t>
            </a:r>
            <a:r>
              <a:rPr lang="ja-JP" altLang="ja-JP" sz="1100" dirty="0"/>
              <a:t>と、</a:t>
            </a:r>
            <a:r>
              <a:rPr lang="ja-JP" altLang="en-US" sz="1100" dirty="0"/>
              <a:t>たとえ身体疾患が治ったとしても、もし日常生活能力を失っていれば</a:t>
            </a:r>
            <a:r>
              <a:rPr lang="ja-JP" altLang="ja-JP" sz="1100" dirty="0"/>
              <a:t>自宅や元の療養場所に復帰する機会を逃す</a:t>
            </a:r>
            <a:r>
              <a:rPr lang="ja-JP" altLang="en-US" sz="1100" dirty="0"/>
              <a:t>ことになります。</a:t>
            </a:r>
            <a:r>
              <a:rPr lang="ja-JP" altLang="ja-JP" sz="1100" dirty="0"/>
              <a:t>認知症の人を病院で受け入れる時に、「ケアは</a:t>
            </a:r>
            <a:r>
              <a:rPr lang="ja-JP" altLang="en-US" sz="1100" dirty="0"/>
              <a:t>退院後に</a:t>
            </a:r>
            <a:r>
              <a:rPr lang="ja-JP" altLang="ja-JP" sz="1100" dirty="0"/>
              <a:t>」と</a:t>
            </a:r>
            <a:r>
              <a:rPr lang="ja-JP" altLang="en-US" sz="1100" dirty="0"/>
              <a:t>最初</a:t>
            </a:r>
            <a:r>
              <a:rPr lang="ja-JP" altLang="ja-JP" sz="1100" dirty="0"/>
              <a:t>から分離させるのではなく、どういうケアを提供されていたのか、どのような暮らしを送っていたのかを把握し、無事に元の療養場所に復帰できることを目指して認知症ケアも包括的に提供していくことが、入院中の回復過程の支援にも通じ、</a:t>
            </a:r>
            <a:r>
              <a:rPr lang="ja-JP" altLang="en-US" sz="1100" dirty="0"/>
              <a:t>それが</a:t>
            </a:r>
            <a:r>
              <a:rPr lang="ja-JP" altLang="ja-JP" sz="1100" dirty="0"/>
              <a:t>地域在宅の</a:t>
            </a:r>
            <a:r>
              <a:rPr lang="ja-JP" altLang="en-US" sz="1100" dirty="0"/>
              <a:t>関係者との円滑な</a:t>
            </a:r>
            <a:r>
              <a:rPr lang="ja-JP" altLang="ja-JP" sz="1100" dirty="0"/>
              <a:t>連携</a:t>
            </a:r>
            <a:r>
              <a:rPr lang="ja-JP" altLang="en-US" sz="1100" dirty="0"/>
              <a:t>にもつながります</a:t>
            </a:r>
            <a:r>
              <a:rPr lang="ja-JP" altLang="ja-JP" sz="1100" dirty="0"/>
              <a:t>。</a:t>
            </a:r>
            <a:endParaRPr lang="ja-JP" altLang="ja-JP" b="0" dirty="0"/>
          </a:p>
        </p:txBody>
      </p:sp>
    </p:spTree>
    <p:extLst>
      <p:ext uri="{BB962C8B-B14F-4D97-AF65-F5344CB8AC3E}">
        <p14:creationId xmlns:p14="http://schemas.microsoft.com/office/powerpoint/2010/main" val="23417072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74725" y="830263"/>
            <a:ext cx="5130800" cy="3848100"/>
          </a:xfrm>
        </p:spPr>
      </p:sp>
      <p:sp>
        <p:nvSpPr>
          <p:cNvPr id="3" name="ノート プレースホルダー 2"/>
          <p:cNvSpPr>
            <a:spLocks noGrp="1"/>
          </p:cNvSpPr>
          <p:nvPr>
            <p:ph type="body" idx="1"/>
          </p:nvPr>
        </p:nvSpPr>
        <p:spPr>
          <a:xfrm>
            <a:off x="948584" y="4871639"/>
            <a:ext cx="5333923" cy="5174981"/>
          </a:xfrm>
        </p:spPr>
        <p:txBody>
          <a:bodyPr lIns="0" tIns="0" rIns="0" bIns="0"/>
          <a:lstStyle/>
          <a:p>
            <a:pPr indent="93709">
              <a:lnSpc>
                <a:spcPts val="1761"/>
              </a:lnSpc>
              <a:spcBef>
                <a:spcPts val="0"/>
              </a:spcBef>
            </a:pPr>
            <a:r>
              <a:rPr lang="ja-JP" altLang="en-US" sz="1100" dirty="0"/>
              <a:t>やむを得ず身体拘束を行う場合でも、単独では決定・実施せず、例外的３原則を本当に満たすのかをチームで検討することが重要です。</a:t>
            </a:r>
            <a:endParaRPr lang="en-US" altLang="ja-JP" sz="1100" dirty="0"/>
          </a:p>
          <a:p>
            <a:pPr indent="93709">
              <a:lnSpc>
                <a:spcPts val="1761"/>
              </a:lnSpc>
              <a:spcBef>
                <a:spcPts val="0"/>
              </a:spcBef>
            </a:pPr>
            <a:r>
              <a:rPr lang="ja-JP" altLang="en-US" sz="1100" dirty="0"/>
              <a:t>その判断の過程と根拠は明らかにしておかねばなりません。</a:t>
            </a:r>
            <a:endParaRPr lang="en-US" altLang="ja-JP" sz="1100" dirty="0"/>
          </a:p>
          <a:p>
            <a:pPr indent="93709">
              <a:lnSpc>
                <a:spcPts val="1761"/>
              </a:lnSpc>
              <a:spcBef>
                <a:spcPts val="0"/>
              </a:spcBef>
            </a:pPr>
            <a:r>
              <a:rPr lang="ja-JP" altLang="en-US" sz="1100" dirty="0"/>
              <a:t>開始時には、医師の診察と指示の上で、本人への説明、家族への説明を行い、同意を得る必要があります。</a:t>
            </a:r>
            <a:endParaRPr lang="en-US" altLang="ja-JP" sz="1100" dirty="0"/>
          </a:p>
          <a:p>
            <a:pPr indent="93709">
              <a:lnSpc>
                <a:spcPts val="1761"/>
              </a:lnSpc>
              <a:spcBef>
                <a:spcPts val="0"/>
              </a:spcBef>
            </a:pPr>
            <a:r>
              <a:rPr lang="ja-JP" altLang="en-US" sz="1100" dirty="0"/>
              <a:t>実施後は、身体拘束に関する観察と記録を行い、きちんと拘束の解除の条件を設定し、条件がかない次第、すみやかに解除します（ドレーン／カテーテルが不要な状態になれば抜去と共に、</a:t>
            </a:r>
            <a:r>
              <a:rPr lang="en-US" altLang="ja-JP" sz="1100" dirty="0"/>
              <a:t>24</a:t>
            </a:r>
            <a:r>
              <a:rPr lang="ja-JP" altLang="en-US" sz="1100" dirty="0"/>
              <a:t>時間持続点滴から間歇的投与への変更時に、食べられるようになれば、など）。そのためにも、どうすれば身体拘束を解除できるのか、チームで共有し取り組むことが重要です。関わるたびに解除に向けた条件を考え、整えていきます。</a:t>
            </a:r>
            <a:endParaRPr lang="en-US" altLang="ja-JP" sz="1100" dirty="0"/>
          </a:p>
          <a:p>
            <a:pPr indent="93709">
              <a:lnSpc>
                <a:spcPts val="1761"/>
              </a:lnSpc>
              <a:spcBef>
                <a:spcPts val="0"/>
              </a:spcBef>
            </a:pPr>
            <a:r>
              <a:rPr lang="ja-JP" altLang="en-US" sz="1100" dirty="0"/>
              <a:t>精神保健福祉法の下、指定医と指定医の指示の下で厳密に実施されていているような身体拘束はともかく、一般病院・一般病床での身体拘束は、組織風土、各職種・各職員の倫理観などへ好ましくない影響を与える傾向があります。厚労省「身体拘束ゼロの手引き」では、本当にやむを得ないのかどうかを問い、強い意思で解除することを推奨しています。</a:t>
            </a:r>
            <a:endParaRPr lang="en-US" altLang="ja-JP" sz="1100" dirty="0"/>
          </a:p>
          <a:p>
            <a:pPr indent="93709" defTabSz="955854">
              <a:lnSpc>
                <a:spcPts val="1761"/>
              </a:lnSpc>
              <a:spcBef>
                <a:spcPts val="0"/>
              </a:spcBef>
              <a:defRPr/>
            </a:pPr>
            <a:r>
              <a:rPr lang="ja-JP" altLang="en-US" sz="1100" dirty="0"/>
              <a:t>身体拘束を行ったまま地域社会が受け入れることは困難です。「病院でさえも大変な人を、決してうちでは見ることができません。」と言われてしまいます。</a:t>
            </a:r>
            <a:endParaRPr kumimoji="1" lang="ja-JP" altLang="en-US"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674123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xfrm>
            <a:off x="992188" y="835025"/>
            <a:ext cx="5114925" cy="3836988"/>
          </a:xfrm>
          <a:ln/>
        </p:spPr>
      </p:sp>
      <p:sp>
        <p:nvSpPr>
          <p:cNvPr id="104451" name="Rectangle 3"/>
          <p:cNvSpPr>
            <a:spLocks noGrp="1" noChangeArrowheads="1"/>
          </p:cNvSpPr>
          <p:nvPr>
            <p:ph type="body" idx="1"/>
          </p:nvPr>
        </p:nvSpPr>
        <p:spPr>
          <a:xfrm>
            <a:off x="939394" y="4875199"/>
            <a:ext cx="5278047" cy="4605337"/>
          </a:xfrm>
          <a:noFill/>
        </p:spPr>
        <p:txBody>
          <a:bodyPr lIns="0" tIns="0" rIns="0" bIns="0"/>
          <a:lstStyle/>
          <a:p>
            <a:pPr indent="93709">
              <a:lnSpc>
                <a:spcPts val="1761"/>
              </a:lnSpc>
              <a:spcBef>
                <a:spcPts val="0"/>
              </a:spcBef>
            </a:pPr>
            <a:r>
              <a:rPr lang="ja-JP" altLang="ja-JP" sz="1100" dirty="0"/>
              <a:t>厚生労働省により作成された「身体拘束ゼロへの手引き」</a:t>
            </a:r>
            <a:r>
              <a:rPr lang="ja-JP" altLang="en-US" sz="1100" dirty="0"/>
              <a:t>において</a:t>
            </a:r>
            <a:r>
              <a:rPr lang="ja-JP" altLang="ja-JP" sz="1100" dirty="0"/>
              <a:t>、主に介護保険施設等</a:t>
            </a:r>
            <a:r>
              <a:rPr lang="ja-JP" altLang="en-US" sz="1100" dirty="0"/>
              <a:t>における</a:t>
            </a:r>
            <a:r>
              <a:rPr lang="ja-JP" altLang="ja-JP" sz="1100" dirty="0"/>
              <a:t>これらの行為</a:t>
            </a:r>
            <a:r>
              <a:rPr lang="ja-JP" altLang="en-US" sz="1100" dirty="0"/>
              <a:t>は</a:t>
            </a:r>
            <a:r>
              <a:rPr lang="ja-JP" altLang="ja-JP" sz="1100" dirty="0"/>
              <a:t>、身体拘束・抑制にあたるとして原則禁止</a:t>
            </a:r>
            <a:r>
              <a:rPr lang="ja-JP" altLang="en-US" sz="1100" dirty="0"/>
              <a:t>しています</a:t>
            </a:r>
            <a:r>
              <a:rPr lang="ja-JP" altLang="ja-JP" sz="1100" dirty="0"/>
              <a:t>。</a:t>
            </a:r>
          </a:p>
          <a:p>
            <a:pPr indent="93709">
              <a:lnSpc>
                <a:spcPts val="1761"/>
              </a:lnSpc>
              <a:spcBef>
                <a:spcPts val="0"/>
              </a:spcBef>
            </a:pPr>
            <a:r>
              <a:rPr lang="ja-JP" altLang="ja-JP" sz="1100" dirty="0"/>
              <a:t>医療機関においては治療・安全上の必要性とのバランスが問題と</a:t>
            </a:r>
            <a:r>
              <a:rPr lang="ja-JP" altLang="en-US" sz="1100" dirty="0"/>
              <a:t>なります</a:t>
            </a:r>
            <a:r>
              <a:rPr lang="ja-JP" altLang="ja-JP" sz="1100" dirty="0"/>
              <a:t>が、</a:t>
            </a:r>
            <a:r>
              <a:rPr lang="ja-JP" altLang="en-US" sz="1100" dirty="0"/>
              <a:t>治療の場であると同時に</a:t>
            </a:r>
            <a:r>
              <a:rPr lang="ja-JP" altLang="ja-JP" sz="1100" dirty="0"/>
              <a:t>療養生活の場と</a:t>
            </a:r>
            <a:r>
              <a:rPr lang="ja-JP" altLang="en-US" sz="1100" dirty="0"/>
              <a:t>して</a:t>
            </a:r>
            <a:r>
              <a:rPr lang="ja-JP" altLang="ja-JP" sz="1100" dirty="0"/>
              <a:t>の観点からは、同様の取り組みが求められているといえ</a:t>
            </a:r>
            <a:r>
              <a:rPr lang="ja-JP" altLang="en-US" sz="1100" dirty="0"/>
              <a:t>ます</a:t>
            </a:r>
            <a:r>
              <a:rPr lang="ja-JP" altLang="ja-JP" sz="1100" dirty="0"/>
              <a:t>。</a:t>
            </a:r>
          </a:p>
          <a:p>
            <a:pPr indent="93709" eaLnBrk="1" hangingPunct="1">
              <a:lnSpc>
                <a:spcPts val="1761"/>
              </a:lnSpc>
              <a:spcBef>
                <a:spcPts val="0"/>
              </a:spcBef>
            </a:pPr>
            <a:r>
              <a:rPr lang="ja-JP" altLang="en-US" sz="1100" dirty="0"/>
              <a:t>身体拘束については現実に「身体拘束ゼロ」を達成している医療機関の先行例があるので、先行例における組織的取り組みについて情報収集し参考にしていきましょう。</a:t>
            </a:r>
            <a:endParaRPr lang="en-US" altLang="ja-JP" sz="1100" dirty="0"/>
          </a:p>
          <a:p>
            <a:pPr indent="93709" eaLnBrk="1" hangingPunct="1">
              <a:lnSpc>
                <a:spcPts val="1761"/>
              </a:lnSpc>
              <a:spcBef>
                <a:spcPts val="0"/>
              </a:spcBef>
            </a:pPr>
            <a:r>
              <a:rPr lang="ja-JP" altLang="en-US" sz="1100" dirty="0"/>
              <a:t>身体拘束ゼロは必ずしも不可能ではない、と認識し取り組みをはじめていくことが、各一般医療機関における意識・価値観の変化として求められています。</a:t>
            </a:r>
            <a:endParaRPr lang="ja-JP" altLang="ja-JP" sz="1100" dirty="0"/>
          </a:p>
        </p:txBody>
      </p:sp>
    </p:spTree>
    <p:extLst>
      <p:ext uri="{BB962C8B-B14F-4D97-AF65-F5344CB8AC3E}">
        <p14:creationId xmlns:p14="http://schemas.microsoft.com/office/powerpoint/2010/main" val="36547902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989013" y="820738"/>
            <a:ext cx="5119687" cy="3840162"/>
          </a:xfrm>
          <a:ln/>
        </p:spPr>
      </p:sp>
      <p:sp>
        <p:nvSpPr>
          <p:cNvPr id="80899" name="Rectangle 3"/>
          <p:cNvSpPr>
            <a:spLocks noGrp="1" noChangeArrowheads="1"/>
          </p:cNvSpPr>
          <p:nvPr>
            <p:ph type="body" idx="1"/>
          </p:nvPr>
        </p:nvSpPr>
        <p:spPr>
          <a:xfrm>
            <a:off x="946624" y="4875197"/>
            <a:ext cx="5321424" cy="5130159"/>
          </a:xfrm>
          <a:noFill/>
        </p:spPr>
        <p:txBody>
          <a:bodyPr lIns="0" tIns="0" rIns="0" bIns="0"/>
          <a:lstStyle/>
          <a:p>
            <a:pPr indent="93709" eaLnBrk="1" hangingPunct="1">
              <a:lnSpc>
                <a:spcPts val="1761"/>
              </a:lnSpc>
              <a:spcBef>
                <a:spcPts val="0"/>
              </a:spcBef>
            </a:pPr>
            <a:r>
              <a:rPr lang="ja-JP" altLang="en-US" sz="1100" dirty="0"/>
              <a:t>ここからは、院内の主だった職種ごとに、認知症の人のために求められる基本的な役割を整理します。</a:t>
            </a:r>
            <a:endParaRPr lang="en-US" altLang="ja-JP" sz="1100" dirty="0"/>
          </a:p>
          <a:p>
            <a:pPr indent="93709" eaLnBrk="1" hangingPunct="1">
              <a:lnSpc>
                <a:spcPts val="1761"/>
              </a:lnSpc>
              <a:spcBef>
                <a:spcPts val="0"/>
              </a:spcBef>
            </a:pPr>
            <a:r>
              <a:rPr lang="ja-JP" altLang="en-US" sz="1100" dirty="0"/>
              <a:t>医師の役割のうち、「専門職の本来的な役割」として、「身体疾患」や「認知症の症状やせん妄」への治療や対応はもちろんですが、「認知症の人とその家族に対する適切な情報提供と意思決定支援」が重要です。</a:t>
            </a:r>
          </a:p>
          <a:p>
            <a:pPr indent="93709" eaLnBrk="1" hangingPunct="1">
              <a:lnSpc>
                <a:spcPts val="1761"/>
              </a:lnSpc>
              <a:spcBef>
                <a:spcPts val="0"/>
              </a:spcBef>
            </a:pPr>
            <a:r>
              <a:rPr lang="ja-JP" altLang="en-US" sz="1100" dirty="0"/>
              <a:t>また、院内連携に際しては、院内他科や他職種、院外の医療機関等とのマクロなコーディネートも期待されます。</a:t>
            </a:r>
          </a:p>
        </p:txBody>
      </p:sp>
    </p:spTree>
    <p:extLst>
      <p:ext uri="{BB962C8B-B14F-4D97-AF65-F5344CB8AC3E}">
        <p14:creationId xmlns:p14="http://schemas.microsoft.com/office/powerpoint/2010/main" val="2611345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995363" y="835025"/>
            <a:ext cx="5119687" cy="3840163"/>
          </a:xfrm>
          <a:ln/>
        </p:spPr>
      </p:sp>
      <p:sp>
        <p:nvSpPr>
          <p:cNvPr id="80899" name="Rectangle 3"/>
          <p:cNvSpPr>
            <a:spLocks noGrp="1" noChangeArrowheads="1"/>
          </p:cNvSpPr>
          <p:nvPr>
            <p:ph type="body" idx="1"/>
          </p:nvPr>
        </p:nvSpPr>
        <p:spPr>
          <a:xfrm>
            <a:off x="946625" y="4875196"/>
            <a:ext cx="5292506" cy="5138187"/>
          </a:xfrm>
          <a:noFill/>
        </p:spPr>
        <p:txBody>
          <a:bodyPr lIns="0" tIns="0" rIns="0" bIns="0"/>
          <a:lstStyle/>
          <a:p>
            <a:pPr indent="93709" eaLnBrk="1" hangingPunct="1">
              <a:lnSpc>
                <a:spcPts val="1761"/>
              </a:lnSpc>
              <a:spcBef>
                <a:spcPts val="0"/>
              </a:spcBef>
            </a:pPr>
            <a:r>
              <a:rPr lang="ja-JP" altLang="en-US" sz="1100" dirty="0"/>
              <a:t>看護師は、認知症の人の体調・健康状態を把握し、気分が安定し、毎日の暮らしが安心・安楽・快適であるように生活を支援します。</a:t>
            </a:r>
            <a:endParaRPr lang="en-US" altLang="ja-JP" sz="1100" dirty="0"/>
          </a:p>
          <a:p>
            <a:pPr indent="93709" eaLnBrk="1" hangingPunct="1">
              <a:lnSpc>
                <a:spcPts val="1761"/>
              </a:lnSpc>
              <a:spcBef>
                <a:spcPts val="0"/>
              </a:spcBef>
            </a:pPr>
            <a:r>
              <a:rPr lang="ja-JP" altLang="en-US" sz="1100" dirty="0"/>
              <a:t>対象者の生命力の消耗を最小限にする生活の整え、環境調整が重要な役割です。本人のペースや感覚、嗜好などを大切にし、温かい人間的配慮でもって接し、認知症の人の尊厳を認め、保持に努めましょう。</a:t>
            </a:r>
          </a:p>
          <a:p>
            <a:pPr indent="93709" eaLnBrk="1" hangingPunct="1">
              <a:lnSpc>
                <a:spcPts val="1761"/>
              </a:lnSpc>
              <a:spcBef>
                <a:spcPts val="0"/>
              </a:spcBef>
            </a:pPr>
            <a:r>
              <a:rPr lang="ja-JP" altLang="en-US" sz="1100" dirty="0"/>
              <a:t>キーパーソンや主介護者への対応も欠かせません。介護する家族も高齢で健康問題を抱えていたりします。もし主介護者が入院することになったら、認知症の人も自宅では暮らせなくなるかもしれません。介護のために離職して、本人の世話に専念している家族の場合は、介護負担感のストレスが募りがちです。地域のサービスを上手く利用して、家族が自分の時間を持てるようにしたり、介護者同士の情報交換の場となる家族教室やカフェなどの情報提供及び参加の機会を調整することも有用でしょう。</a:t>
            </a:r>
          </a:p>
          <a:p>
            <a:pPr indent="93709" eaLnBrk="1" hangingPunct="1">
              <a:lnSpc>
                <a:spcPts val="1761"/>
              </a:lnSpc>
              <a:spcBef>
                <a:spcPts val="0"/>
              </a:spcBef>
            </a:pPr>
            <a:r>
              <a:rPr lang="ja-JP" altLang="en-US" sz="1100" dirty="0"/>
              <a:t>看護師は医療とケアのそれぞれに通じている職種なので、多職種の専門性がうまく発揮され認知症の人の生活が安定し整うように、コーディネートすることが求められます。そして、本人のニーズや思いを代弁し、最善の調整・選択がなされるよう役割を担う。また、認知症の人の身体的な状態把握と情報提供も重要ですが、精神心理面、社会面、スピリチュアルな側面に関する情報も日々のかかわりから把握しやすい立場にいます。</a:t>
            </a:r>
            <a:endParaRPr lang="en-US" altLang="ja-JP" sz="1100" dirty="0"/>
          </a:p>
        </p:txBody>
      </p:sp>
    </p:spTree>
    <p:extLst>
      <p:ext uri="{BB962C8B-B14F-4D97-AF65-F5344CB8AC3E}">
        <p14:creationId xmlns:p14="http://schemas.microsoft.com/office/powerpoint/2010/main" val="36523637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965200" y="836613"/>
            <a:ext cx="5159375" cy="3868737"/>
          </a:xfrm>
          <a:ln/>
        </p:spPr>
      </p:sp>
      <p:sp>
        <p:nvSpPr>
          <p:cNvPr id="80899" name="Rectangle 3"/>
          <p:cNvSpPr>
            <a:spLocks noGrp="1" noChangeArrowheads="1"/>
          </p:cNvSpPr>
          <p:nvPr>
            <p:ph type="body" idx="1"/>
          </p:nvPr>
        </p:nvSpPr>
        <p:spPr>
          <a:xfrm>
            <a:off x="946625" y="4875197"/>
            <a:ext cx="5278047" cy="5130159"/>
          </a:xfrm>
          <a:noFill/>
        </p:spPr>
        <p:txBody>
          <a:bodyPr lIns="0" tIns="0" rIns="0" bIns="0"/>
          <a:lstStyle/>
          <a:p>
            <a:pPr indent="93709" eaLnBrk="1" hangingPunct="1">
              <a:lnSpc>
                <a:spcPts val="1761"/>
              </a:lnSpc>
              <a:spcBef>
                <a:spcPts val="0"/>
              </a:spcBef>
            </a:pPr>
            <a:r>
              <a:rPr lang="ja-JP" altLang="en-US" sz="1100" dirty="0"/>
              <a:t>薬剤師は残薬の管理やアドヒアランス評価、服薬指導や副作用モニタリングを行うことが基本的な役割となります。</a:t>
            </a:r>
            <a:endParaRPr lang="en-US" altLang="ja-JP" sz="1100" dirty="0"/>
          </a:p>
          <a:p>
            <a:pPr indent="93709" eaLnBrk="1" hangingPunct="1">
              <a:lnSpc>
                <a:spcPts val="1761"/>
              </a:lnSpc>
              <a:spcBef>
                <a:spcPts val="0"/>
              </a:spcBef>
            </a:pPr>
            <a:r>
              <a:rPr lang="ja-JP" altLang="en-US" sz="1100" dirty="0"/>
              <a:t>その他、様々な院内職種との関わりも多いため、院内連携上の役割も担うことが期待されます。例えば以下の通り。</a:t>
            </a:r>
            <a:endParaRPr lang="en-US" altLang="ja-JP" sz="1100" dirty="0"/>
          </a:p>
          <a:p>
            <a:pPr eaLnBrk="1" hangingPunct="1">
              <a:lnSpc>
                <a:spcPts val="1761"/>
              </a:lnSpc>
              <a:spcBef>
                <a:spcPts val="0"/>
              </a:spcBef>
            </a:pPr>
            <a:r>
              <a:rPr lang="ja-JP" altLang="en-US" sz="1100" b="1" dirty="0"/>
              <a:t>薬歴などの把握と周知</a:t>
            </a:r>
            <a:endParaRPr lang="en-US" altLang="ja-JP" sz="1100" b="1" dirty="0"/>
          </a:p>
          <a:p>
            <a:pPr eaLnBrk="1" hangingPunct="1">
              <a:lnSpc>
                <a:spcPts val="1761"/>
              </a:lnSpc>
              <a:spcBef>
                <a:spcPts val="0"/>
              </a:spcBef>
            </a:pPr>
            <a:r>
              <a:rPr lang="ja-JP" altLang="en-US" sz="1100" dirty="0"/>
              <a:t>　高齢者は認知機能の低下により、薬歴や副作用歴の把握が困難となることが多いので入院時に薬剤師が本人や家族、他の医療施設（薬局を含む）から薬歴、副作用歴を聴取し周知することは、医療の質や安全性を高める上でとても重要です。</a:t>
            </a:r>
            <a:endParaRPr lang="en-US" altLang="ja-JP" sz="1100" dirty="0"/>
          </a:p>
          <a:p>
            <a:pPr eaLnBrk="1" hangingPunct="1">
              <a:lnSpc>
                <a:spcPts val="1761"/>
              </a:lnSpc>
              <a:spcBef>
                <a:spcPts val="0"/>
              </a:spcBef>
            </a:pPr>
            <a:r>
              <a:rPr lang="ja-JP" altLang="en-US" sz="1100" b="1" dirty="0"/>
              <a:t>投与経路の検討</a:t>
            </a:r>
            <a:endParaRPr lang="en-US" altLang="ja-JP" sz="1100" b="1" dirty="0"/>
          </a:p>
          <a:p>
            <a:pPr eaLnBrk="1" hangingPunct="1">
              <a:lnSpc>
                <a:spcPts val="1761"/>
              </a:lnSpc>
              <a:spcBef>
                <a:spcPts val="0"/>
              </a:spcBef>
            </a:pPr>
            <a:r>
              <a:rPr lang="ja-JP" altLang="en-US" sz="1100" dirty="0"/>
              <a:t>　高齢者は拒薬や嚥下機能の低下なども多くみられ、継続的に治療を行う為には常に投与経路を見直す必要があることもあります。適切な投与経路を検討する上で、剤型に精通する薬剤師の連携が欠かせません。</a:t>
            </a:r>
            <a:endParaRPr lang="en-US" altLang="ja-JP" sz="1100" dirty="0"/>
          </a:p>
          <a:p>
            <a:pPr eaLnBrk="1" hangingPunct="1">
              <a:lnSpc>
                <a:spcPts val="1761"/>
              </a:lnSpc>
              <a:spcBef>
                <a:spcPts val="0"/>
              </a:spcBef>
            </a:pPr>
            <a:r>
              <a:rPr lang="ja-JP" altLang="en-US" sz="1100" b="1" dirty="0"/>
              <a:t>多剤併用是正など</a:t>
            </a:r>
            <a:endParaRPr lang="en-US" altLang="ja-JP" sz="1100" b="1" dirty="0"/>
          </a:p>
          <a:p>
            <a:pPr eaLnBrk="1" hangingPunct="1">
              <a:lnSpc>
                <a:spcPts val="1761"/>
              </a:lnSpc>
              <a:spcBef>
                <a:spcPts val="0"/>
              </a:spcBef>
            </a:pPr>
            <a:r>
              <a:rPr lang="ja-JP" altLang="en-US" sz="1100" dirty="0"/>
              <a:t>　超高齢社会の日本では、高齢者の多疾患併存やドクターショッピングなどにより、多剤併用が問題となっています。薬剤師が常に処方薬を見直すことにより、その是正が期待でき、それに伴う副作用等の削減などが期待されます。</a:t>
            </a:r>
            <a:endParaRPr lang="en-US" altLang="ja-JP" sz="1100" dirty="0"/>
          </a:p>
        </p:txBody>
      </p:sp>
    </p:spTree>
    <p:extLst>
      <p:ext uri="{BB962C8B-B14F-4D97-AF65-F5344CB8AC3E}">
        <p14:creationId xmlns:p14="http://schemas.microsoft.com/office/powerpoint/2010/main" val="36785495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995363" y="828675"/>
            <a:ext cx="5119687" cy="3840163"/>
          </a:xfrm>
          <a:ln/>
        </p:spPr>
      </p:sp>
      <p:sp>
        <p:nvSpPr>
          <p:cNvPr id="80899" name="Rectangle 3"/>
          <p:cNvSpPr>
            <a:spLocks noGrp="1" noChangeArrowheads="1"/>
          </p:cNvSpPr>
          <p:nvPr>
            <p:ph type="body" idx="1"/>
          </p:nvPr>
        </p:nvSpPr>
        <p:spPr>
          <a:xfrm>
            <a:off x="948131" y="4875197"/>
            <a:ext cx="5254852" cy="5130159"/>
          </a:xfrm>
          <a:noFill/>
        </p:spPr>
        <p:txBody>
          <a:bodyPr lIns="0" tIns="0" rIns="0" bIns="0"/>
          <a:lstStyle/>
          <a:p>
            <a:pPr indent="93709" eaLnBrk="1" hangingPunct="1">
              <a:lnSpc>
                <a:spcPts val="1761"/>
              </a:lnSpc>
              <a:spcBef>
                <a:spcPts val="0"/>
              </a:spcBef>
            </a:pPr>
            <a:r>
              <a:rPr lang="ja-JP" altLang="en-US" sz="1100" dirty="0"/>
              <a:t>リハビリテーション専門職（リハ職）の本来的な役割は、実用的な日常生活における諸活動の実現ですが、職種によって多少の相違があります。</a:t>
            </a:r>
            <a:endParaRPr lang="en-US" altLang="ja-JP" sz="1100" dirty="0"/>
          </a:p>
          <a:p>
            <a:pPr indent="93709" eaLnBrk="1" hangingPunct="1">
              <a:lnSpc>
                <a:spcPts val="1761"/>
              </a:lnSpc>
              <a:spcBef>
                <a:spcPts val="0"/>
              </a:spcBef>
            </a:pPr>
            <a:r>
              <a:rPr lang="ja-JP" altLang="en-US" sz="1100" dirty="0"/>
              <a:t>理学療法士（</a:t>
            </a:r>
            <a:r>
              <a:rPr lang="en-US" altLang="ja-JP" sz="1100" dirty="0"/>
              <a:t>PT</a:t>
            </a:r>
            <a:r>
              <a:rPr lang="ja-JP" altLang="en-US" sz="1100" dirty="0"/>
              <a:t>）は、寝返り、起き上がり、移乗等の基本的動作能力と歩行能力の回復、それに伴う関節可動域、筋力等の機能向上を主とします。</a:t>
            </a:r>
            <a:endParaRPr lang="en-US" altLang="ja-JP" sz="1100" dirty="0"/>
          </a:p>
          <a:p>
            <a:pPr indent="93709" eaLnBrk="1" hangingPunct="1">
              <a:lnSpc>
                <a:spcPts val="1761"/>
              </a:lnSpc>
              <a:spcBef>
                <a:spcPts val="0"/>
              </a:spcBef>
            </a:pPr>
            <a:r>
              <a:rPr lang="ja-JP" altLang="en-US" sz="1100" dirty="0"/>
              <a:t>作業療法士（</a:t>
            </a:r>
            <a:r>
              <a:rPr lang="en-US" altLang="ja-JP" sz="1100" dirty="0"/>
              <a:t>OT</a:t>
            </a:r>
            <a:r>
              <a:rPr lang="ja-JP" altLang="en-US" sz="1100" dirty="0"/>
              <a:t>）は、基本的動作能力の回復を基礎として、</a:t>
            </a:r>
            <a:r>
              <a:rPr lang="en-US" altLang="ja-JP" sz="1100" dirty="0"/>
              <a:t>ADL</a:t>
            </a:r>
            <a:r>
              <a:rPr lang="ja-JP" altLang="en-US" sz="1100" dirty="0" err="1"/>
              <a:t>、</a:t>
            </a:r>
            <a:r>
              <a:rPr lang="en-US" altLang="ja-JP" sz="1100" dirty="0"/>
              <a:t>IADL</a:t>
            </a:r>
            <a:r>
              <a:rPr lang="ja-JP" altLang="en-US" sz="1100" dirty="0"/>
              <a:t>、社会的役割や生活習慣の獲得等、応用能力、社会的適応能力の回復を目指します。</a:t>
            </a:r>
            <a:endParaRPr lang="en-US" altLang="ja-JP" sz="1100" dirty="0"/>
          </a:p>
          <a:p>
            <a:pPr indent="93709" eaLnBrk="1" hangingPunct="1">
              <a:lnSpc>
                <a:spcPts val="1761"/>
              </a:lnSpc>
              <a:spcBef>
                <a:spcPts val="0"/>
              </a:spcBef>
            </a:pPr>
            <a:r>
              <a:rPr lang="ja-JP" altLang="en-US" sz="1100" dirty="0"/>
              <a:t>言語聴覚士（</a:t>
            </a:r>
            <a:r>
              <a:rPr lang="en-US" altLang="ja-JP" sz="1100" dirty="0"/>
              <a:t>ST</a:t>
            </a:r>
            <a:r>
              <a:rPr lang="ja-JP" altLang="en-US" sz="1100" dirty="0"/>
              <a:t>）は、言語機能の回復に焦点を当て、コミュニケーション能力の獲得や摂食嚥下能力の回復を図る。</a:t>
            </a:r>
            <a:endParaRPr lang="en-US" altLang="ja-JP" sz="1100" dirty="0"/>
          </a:p>
          <a:p>
            <a:pPr indent="93709" eaLnBrk="1" hangingPunct="1">
              <a:lnSpc>
                <a:spcPts val="1761"/>
              </a:lnSpc>
              <a:spcBef>
                <a:spcPts val="0"/>
              </a:spcBef>
            </a:pPr>
            <a:r>
              <a:rPr lang="ja-JP" altLang="en-US" sz="1100" dirty="0"/>
              <a:t>ただし、これらの目的は職種ごとに重みづけがあるものの、リハ職同士、オーバーラップすることも少なくありません。</a:t>
            </a:r>
            <a:endParaRPr lang="en-US" altLang="ja-JP" sz="1100" dirty="0"/>
          </a:p>
          <a:p>
            <a:pPr indent="93709" eaLnBrk="1" hangingPunct="1">
              <a:lnSpc>
                <a:spcPts val="1761"/>
              </a:lnSpc>
              <a:spcBef>
                <a:spcPts val="0"/>
              </a:spcBef>
            </a:pPr>
            <a:r>
              <a:rPr lang="ja-JP" altLang="en-US" sz="1100" dirty="0"/>
              <a:t>リハ職の院内連携上の役割は、患者が障害を受けた</a:t>
            </a:r>
            <a:r>
              <a:rPr lang="en-US" altLang="ja-JP" sz="1100" dirty="0"/>
              <a:t>ADL</a:t>
            </a:r>
            <a:r>
              <a:rPr lang="ja-JP" altLang="en-US" sz="1100" dirty="0"/>
              <a:t>や社会参加機能と、維持されている能力に関する評価情報を他職種に提供し、病棟や退院後の生活上の留意点を提案することです。</a:t>
            </a:r>
            <a:endParaRPr lang="en-US" altLang="ja-JP" sz="1100" dirty="0"/>
          </a:p>
          <a:p>
            <a:pPr indent="93709" eaLnBrk="1" hangingPunct="1">
              <a:lnSpc>
                <a:spcPts val="1761"/>
              </a:lnSpc>
              <a:spcBef>
                <a:spcPts val="0"/>
              </a:spcBef>
            </a:pPr>
            <a:r>
              <a:rPr lang="ja-JP" altLang="en-US" sz="1100" dirty="0"/>
              <a:t>さらに、障害による精神的ダメージに対し心理的支援を行い、これまで患者が担ってきた役割、興味、習慣等を把握して、将来、満足した生活を送ることができるように支援すること、そして患者を支える家族や生活環境を把握し、生活への適応を促進していくことが求められています。</a:t>
            </a:r>
            <a:endParaRPr lang="en-US" altLang="ja-JP" sz="1100" dirty="0"/>
          </a:p>
        </p:txBody>
      </p:sp>
    </p:spTree>
    <p:extLst>
      <p:ext uri="{BB962C8B-B14F-4D97-AF65-F5344CB8AC3E}">
        <p14:creationId xmlns:p14="http://schemas.microsoft.com/office/powerpoint/2010/main" val="8755654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990600" y="835025"/>
            <a:ext cx="5114925" cy="3836988"/>
          </a:xfrm>
          <a:ln/>
        </p:spPr>
      </p:sp>
      <p:sp>
        <p:nvSpPr>
          <p:cNvPr id="80899" name="Rectangle 3"/>
          <p:cNvSpPr>
            <a:spLocks noGrp="1" noChangeArrowheads="1"/>
          </p:cNvSpPr>
          <p:nvPr>
            <p:ph type="body" idx="1"/>
          </p:nvPr>
        </p:nvSpPr>
        <p:spPr>
          <a:xfrm>
            <a:off x="949787" y="4875200"/>
            <a:ext cx="5253195" cy="5199325"/>
          </a:xfrm>
          <a:noFill/>
        </p:spPr>
        <p:txBody>
          <a:bodyPr lIns="0" tIns="0" rIns="0" bIns="0"/>
          <a:lstStyle/>
          <a:p>
            <a:pPr indent="93709" eaLnBrk="1" hangingPunct="1">
              <a:lnSpc>
                <a:spcPts val="1761"/>
              </a:lnSpc>
              <a:spcBef>
                <a:spcPts val="0"/>
              </a:spcBef>
            </a:pPr>
            <a:r>
              <a:rPr lang="ja-JP" altLang="en-US" sz="1100" dirty="0"/>
              <a:t>相談業務は医療ソーシャルワーカー（</a:t>
            </a:r>
            <a:r>
              <a:rPr lang="en-US" altLang="ja-JP" sz="1100" dirty="0"/>
              <a:t>MSW</a:t>
            </a:r>
            <a:r>
              <a:rPr lang="ja-JP" altLang="en-US" sz="1100" dirty="0"/>
              <a:t>）が専門的に対応しますが、事務職等、どのような職種が担当する場合でも、主要な役割は２点あります。</a:t>
            </a:r>
            <a:endParaRPr lang="en-US" altLang="ja-JP" sz="1100" dirty="0"/>
          </a:p>
          <a:p>
            <a:pPr indent="93709" eaLnBrk="1" hangingPunct="1">
              <a:lnSpc>
                <a:spcPts val="1761"/>
              </a:lnSpc>
              <a:spcBef>
                <a:spcPts val="0"/>
              </a:spcBef>
            </a:pPr>
            <a:r>
              <a:rPr lang="ja-JP" altLang="en-US" sz="1100" dirty="0"/>
              <a:t>第一点は「アドボカシー」です。「アドボカシー（権利擁護）」は専門知識を持たなかったり、考えること・表現することに支援が必要な人達の立場に立って、意見・希望を代弁することを指します。医療機関においては、患者（およびその家族）の立場に立つことです。第二点は、生活・暮らしの視点から退院計画に関わり、退院後の生活設計を支援することです。</a:t>
            </a:r>
          </a:p>
          <a:p>
            <a:pPr indent="93709" eaLnBrk="1" hangingPunct="1">
              <a:lnSpc>
                <a:spcPts val="1761"/>
              </a:lnSpc>
              <a:spcBef>
                <a:spcPts val="0"/>
              </a:spcBef>
            </a:pPr>
            <a:r>
              <a:rPr lang="ja-JP" altLang="en-US" sz="1100" dirty="0"/>
              <a:t>第一点の「アドボカシー」が大切なのは、医療職が医学的状況と専門的知識を根拠に治療方針を検討するのに対し、患者（家族）は個人的な事情や退院後の生活・人生設計等の観点から治療方針を検討して欲しいからです。専門知識・思考力・表現力が十分でないことの多い患者（家族）は、医療職と対等に話しあうことが容易ではありません。相談業務は、患者（家族）の意向を医療職が了解可能な表現に変え、また、医療職の考え方を患者（家族）が理解可能な表現に変える、いわば通訳といえます。</a:t>
            </a:r>
          </a:p>
          <a:p>
            <a:pPr indent="93709" eaLnBrk="1" hangingPunct="1">
              <a:lnSpc>
                <a:spcPts val="1761"/>
              </a:lnSpc>
              <a:spcBef>
                <a:spcPts val="0"/>
              </a:spcBef>
            </a:pPr>
            <a:r>
              <a:rPr lang="ja-JP" altLang="en-US" sz="1100" dirty="0"/>
              <a:t>第二点の退院計画の支援に関しては、いまや退院後の生活設計を医療面から応援することが、医療サービスの役割です。たとえば、本人が望んだ人生設計と胃</a:t>
            </a:r>
            <a:r>
              <a:rPr lang="ja-JP" altLang="en-US" sz="1100" dirty="0" err="1"/>
              <a:t>ろうの造設が</a:t>
            </a:r>
            <a:r>
              <a:rPr lang="ja-JP" altLang="en-US" sz="1100" dirty="0"/>
              <a:t>両立しない場合、胃ろうを造設しない生活を想定した治療方法を検討することが必要になるかもしれません。とはいえ、本人と家族の意見が食い違う場合もあります。一方的に本人の意見だけに肩入れすると、本人と家族介護者の関係が壊れ、自宅における療養生活の</a:t>
            </a:r>
            <a:r>
              <a:rPr lang="en-US" altLang="ja-JP" sz="1100" dirty="0"/>
              <a:t>QOL</a:t>
            </a:r>
            <a:r>
              <a:rPr lang="ja-JP" altLang="en-US" sz="1100" dirty="0"/>
              <a:t>が低下しかねません。本人と家族介護者の意向を調整することも「アドボカシー」の一つであり、相談業務の重要な役割といえるでしょう。</a:t>
            </a:r>
          </a:p>
        </p:txBody>
      </p:sp>
    </p:spTree>
    <p:extLst>
      <p:ext uri="{BB962C8B-B14F-4D97-AF65-F5344CB8AC3E}">
        <p14:creationId xmlns:p14="http://schemas.microsoft.com/office/powerpoint/2010/main" val="29483933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995363" y="835025"/>
            <a:ext cx="5119687" cy="3840163"/>
          </a:xfrm>
          <a:ln/>
        </p:spPr>
      </p:sp>
      <p:sp>
        <p:nvSpPr>
          <p:cNvPr id="80899" name="Rectangle 3"/>
          <p:cNvSpPr>
            <a:spLocks noGrp="1" noChangeArrowheads="1"/>
          </p:cNvSpPr>
          <p:nvPr>
            <p:ph type="body" idx="1"/>
          </p:nvPr>
        </p:nvSpPr>
        <p:spPr>
          <a:xfrm>
            <a:off x="946624" y="4875197"/>
            <a:ext cx="5263587" cy="5130159"/>
          </a:xfrm>
          <a:noFill/>
        </p:spPr>
        <p:txBody>
          <a:bodyPr lIns="0" tIns="0" rIns="0" bIns="0"/>
          <a:lstStyle/>
          <a:p>
            <a:pPr indent="93709" eaLnBrk="1" hangingPunct="1">
              <a:lnSpc>
                <a:spcPts val="1761"/>
              </a:lnSpc>
              <a:spcBef>
                <a:spcPts val="0"/>
              </a:spcBef>
            </a:pPr>
            <a:r>
              <a:rPr lang="ja-JP" altLang="en-US" sz="1100" dirty="0"/>
              <a:t>認知症の人と入院生活のなかで接するスタッフは他にも数多く存在しています。</a:t>
            </a:r>
            <a:endParaRPr lang="en-US" altLang="ja-JP" sz="1100" dirty="0"/>
          </a:p>
          <a:p>
            <a:pPr indent="93709" eaLnBrk="1" hangingPunct="1">
              <a:lnSpc>
                <a:spcPts val="1761"/>
              </a:lnSpc>
              <a:spcBef>
                <a:spcPts val="0"/>
              </a:spcBef>
            </a:pPr>
            <a:r>
              <a:rPr lang="ja-JP" altLang="en-US" sz="1100" dirty="0"/>
              <a:t>それぞれ専門職としての関わりの中で、以前と様子が変った</a:t>
            </a:r>
            <a:r>
              <a:rPr lang="ja-JP" altLang="en-US" sz="1100" dirty="0" err="1"/>
              <a:t>？、</a:t>
            </a:r>
            <a:r>
              <a:rPr lang="ja-JP" altLang="en-US" sz="1100" dirty="0"/>
              <a:t>会話のなかで何か気になる？などに気づき、自宅とは違う生活環境のなかで、食事、排泄、入浴、身支度等に混乱しないよう丁寧な説明とともにケアを提供することが求められます。</a:t>
            </a:r>
          </a:p>
          <a:p>
            <a:pPr indent="93709" eaLnBrk="1" hangingPunct="1">
              <a:lnSpc>
                <a:spcPts val="1761"/>
              </a:lnSpc>
              <a:spcBef>
                <a:spcPts val="0"/>
              </a:spcBef>
            </a:pPr>
            <a:r>
              <a:rPr lang="ja-JP" altLang="en-US" sz="1100" dirty="0"/>
              <a:t>また、認知症の人にとって、困ることのないような居心地の良い生活環境となるように、普段のケア後の反応等を参考にしより良いケアにつなげましょう。</a:t>
            </a:r>
          </a:p>
          <a:p>
            <a:pPr indent="93709" eaLnBrk="1" hangingPunct="1">
              <a:lnSpc>
                <a:spcPts val="1761"/>
              </a:lnSpc>
              <a:spcBef>
                <a:spcPts val="0"/>
              </a:spcBef>
            </a:pPr>
            <a:r>
              <a:rPr lang="ja-JP" altLang="en-US" sz="1100" dirty="0"/>
              <a:t>医療者は常に忙しいように見えるため、認知症の人や家族の立場で実は困ったことがあるのになかなか伝えられない、という状況があることもあります。良好なコミュニケーションと関係性を保つことで、何気ない身の上話のなかに、それらを見いだし、支援し、必要であれば医療職につなぐことも大切です。</a:t>
            </a:r>
            <a:endParaRPr lang="en-US" altLang="ja-JP" sz="1100" dirty="0"/>
          </a:p>
          <a:p>
            <a:pPr indent="93709" eaLnBrk="1" hangingPunct="1">
              <a:lnSpc>
                <a:spcPts val="1761"/>
              </a:lnSpc>
              <a:spcBef>
                <a:spcPts val="0"/>
              </a:spcBef>
            </a:pPr>
            <a:r>
              <a:rPr lang="ja-JP" altLang="en-US" sz="1100" dirty="0"/>
              <a:t>認知症の人の生活を支援するために自分の職種で何ができるのか、どのような連携が可能か、身体・心理等の状況に合わせた必要な社会的支援についても予測し、可能なものは自ら提供、あるいは紹介していく姿勢も求められます。</a:t>
            </a:r>
            <a:endParaRPr lang="ja-JP" altLang="en-US" sz="1100" strike="sngStrike" dirty="0"/>
          </a:p>
        </p:txBody>
      </p:sp>
    </p:spTree>
    <p:extLst>
      <p:ext uri="{BB962C8B-B14F-4D97-AF65-F5344CB8AC3E}">
        <p14:creationId xmlns:p14="http://schemas.microsoft.com/office/powerpoint/2010/main" val="23488930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7425" y="827088"/>
            <a:ext cx="5116513" cy="3836987"/>
          </a:xfrm>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6022470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5363" y="836613"/>
            <a:ext cx="5097462" cy="3822700"/>
          </a:xfrm>
        </p:spPr>
      </p:sp>
      <p:sp>
        <p:nvSpPr>
          <p:cNvPr id="3" name="ノート プレースホルダー 2"/>
          <p:cNvSpPr>
            <a:spLocks noGrp="1"/>
          </p:cNvSpPr>
          <p:nvPr>
            <p:ph type="body" idx="1"/>
          </p:nvPr>
        </p:nvSpPr>
        <p:spPr>
          <a:xfrm>
            <a:off x="948627" y="4874266"/>
            <a:ext cx="5183717" cy="4337751"/>
          </a:xfrm>
        </p:spPr>
        <p:txBody>
          <a:bodyPr lIns="0" tIns="0" rIns="0" bIns="0"/>
          <a:lstStyle/>
          <a:p>
            <a:pPr indent="93709" defTabSz="946269">
              <a:lnSpc>
                <a:spcPts val="1761"/>
              </a:lnSpc>
              <a:spcBef>
                <a:spcPts val="0"/>
              </a:spcBef>
              <a:defRPr/>
            </a:pPr>
            <a:r>
              <a:rPr lang="ja-JP" altLang="en-US" sz="1100" dirty="0">
                <a:solidFill>
                  <a:prstClr val="black"/>
                </a:solidFill>
              </a:rPr>
              <a:t>多職種連携とは、各職種が専門性を活かし、目的と情報を共有し役割を分担するとともに、互いに連携・補完しあい、状況に応じた質の高いサービスを提供することです。</a:t>
            </a:r>
          </a:p>
          <a:p>
            <a:pPr indent="93709" defTabSz="946269">
              <a:lnSpc>
                <a:spcPts val="1761"/>
              </a:lnSpc>
              <a:spcBef>
                <a:spcPts val="0"/>
              </a:spcBef>
              <a:defRPr/>
            </a:pPr>
            <a:r>
              <a:rPr lang="ja-JP" altLang="en-US" sz="1100" dirty="0">
                <a:solidFill>
                  <a:prstClr val="black"/>
                </a:solidFill>
              </a:rPr>
              <a:t>認知症の人が入院した際は、入院中から退院後も見据えて、地域資源を本人に利益があるように調整の上、提供することが求められます。しかし、ある職種だけで対応しようとしても知識も情報も不足し、質のよいサービスを提供することは容易ではなく、多職種協働が基本となります。</a:t>
            </a:r>
          </a:p>
          <a:p>
            <a:pPr indent="93709" defTabSz="946269">
              <a:lnSpc>
                <a:spcPts val="1761"/>
              </a:lnSpc>
              <a:spcBef>
                <a:spcPts val="0"/>
              </a:spcBef>
              <a:defRPr/>
            </a:pPr>
            <a:r>
              <a:rPr lang="ja-JP" altLang="en-US" sz="1100" dirty="0">
                <a:solidFill>
                  <a:prstClr val="black"/>
                </a:solidFill>
              </a:rPr>
              <a:t>多職種によるディスカッションでは、各専門職の持つ意見・価値観に相違が見られることもありますが、目標を叶えるためにそれぞれの専門性を発揮することこそが重要で、お互いの立場は対等です。価値観の相違を感じたときは、お互いを理解し、現状を多面的に理解する機会と捉え、容易に発言や提案をあきらめてしまわず、意見を交換し合意していきましょう。</a:t>
            </a:r>
          </a:p>
        </p:txBody>
      </p:sp>
    </p:spTree>
    <p:extLst>
      <p:ext uri="{BB962C8B-B14F-4D97-AF65-F5344CB8AC3E}">
        <p14:creationId xmlns:p14="http://schemas.microsoft.com/office/powerpoint/2010/main" val="4059500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8375" y="828675"/>
            <a:ext cx="5159375" cy="3870325"/>
          </a:xfrm>
        </p:spPr>
      </p:sp>
      <p:sp>
        <p:nvSpPr>
          <p:cNvPr id="3" name="ノート プレースホルダー 2"/>
          <p:cNvSpPr>
            <a:spLocks noGrp="1"/>
          </p:cNvSpPr>
          <p:nvPr>
            <p:ph type="body" idx="1"/>
          </p:nvPr>
        </p:nvSpPr>
        <p:spPr>
          <a:xfrm>
            <a:off x="943351" y="4876625"/>
            <a:ext cx="5225138" cy="5130159"/>
          </a:xfrm>
        </p:spPr>
        <p:txBody>
          <a:bodyPr lIns="0" tIns="0" rIns="0" bIns="0"/>
          <a:lstStyle/>
          <a:p>
            <a:pPr>
              <a:lnSpc>
                <a:spcPts val="1759"/>
              </a:lnSpc>
              <a:spcBef>
                <a:spcPts val="0"/>
              </a:spcBef>
            </a:pPr>
            <a:r>
              <a:rPr lang="ja-JP" altLang="en-US" sz="1100" dirty="0"/>
              <a:t>　これは、平成</a:t>
            </a:r>
            <a:r>
              <a:rPr lang="en-US" altLang="ja-JP" sz="1100" dirty="0"/>
              <a:t>20</a:t>
            </a:r>
            <a:r>
              <a:rPr lang="ja-JP" altLang="en-US" sz="1100" dirty="0"/>
              <a:t>年、「認知症の医療と生活の質を高める緊急プロジェクト」において開かれたヒアリングの場における、認知症の人と家族の会代表からの発言です。</a:t>
            </a:r>
            <a:endParaRPr lang="en-US" altLang="ja-JP" sz="1100" dirty="0"/>
          </a:p>
          <a:p>
            <a:pPr>
              <a:lnSpc>
                <a:spcPts val="1759"/>
              </a:lnSpc>
              <a:spcBef>
                <a:spcPts val="0"/>
              </a:spcBef>
            </a:pPr>
            <a:r>
              <a:rPr lang="ja-JP" altLang="en-US" sz="1100" dirty="0"/>
              <a:t>　このような国の会議に認知症の人やその家族が発言の場を持つことはまだ珍しい時代で、その中でも「私は、お医者さんというのは命のことを勉強した命の専門家だと思っています」から始まるこの言葉は、聞く人々の心を打ちました。</a:t>
            </a:r>
            <a:endParaRPr lang="en-US" altLang="ja-JP" sz="1100" dirty="0"/>
          </a:p>
          <a:p>
            <a:pPr>
              <a:lnSpc>
                <a:spcPts val="1759"/>
              </a:lnSpc>
              <a:spcBef>
                <a:spcPts val="0"/>
              </a:spcBef>
            </a:pPr>
            <a:r>
              <a:rPr lang="ja-JP" altLang="en-US" sz="1100" dirty="0"/>
              <a:t>　ここでは特別な解説をしていただく必要はありませんが、主観的映像の冒頭</a:t>
            </a:r>
            <a:r>
              <a:rPr lang="en-US" altLang="ja-JP" sz="1100" dirty="0"/>
              <a:t>DVD</a:t>
            </a:r>
            <a:r>
              <a:rPr lang="ja-JP" altLang="en-US" sz="1100" dirty="0"/>
              <a:t>に引き続き、冷静な視点での認知症の人とその家族の言葉を伝えることを目的としています。</a:t>
            </a:r>
          </a:p>
        </p:txBody>
      </p:sp>
    </p:spTree>
    <p:extLst>
      <p:ext uri="{BB962C8B-B14F-4D97-AF65-F5344CB8AC3E}">
        <p14:creationId xmlns:p14="http://schemas.microsoft.com/office/powerpoint/2010/main" val="281401991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74725" y="830263"/>
            <a:ext cx="5138738" cy="3852862"/>
          </a:xfrm>
        </p:spPr>
      </p:sp>
      <p:sp>
        <p:nvSpPr>
          <p:cNvPr id="3" name="ノート プレースホルダー 2"/>
          <p:cNvSpPr>
            <a:spLocks noGrp="1"/>
          </p:cNvSpPr>
          <p:nvPr>
            <p:ph type="body" idx="1"/>
          </p:nvPr>
        </p:nvSpPr>
        <p:spPr>
          <a:xfrm>
            <a:off x="946262" y="4873540"/>
            <a:ext cx="5292868" cy="4063348"/>
          </a:xfrm>
        </p:spPr>
        <p:txBody>
          <a:bodyPr lIns="0" tIns="0" rIns="0" bIns="0"/>
          <a:lstStyle/>
          <a:p>
            <a:pPr indent="93709">
              <a:lnSpc>
                <a:spcPts val="1761"/>
              </a:lnSpc>
              <a:spcBef>
                <a:spcPts val="0"/>
              </a:spcBef>
            </a:pPr>
            <a:r>
              <a:rPr lang="ja-JP" altLang="en-US" sz="1100" dirty="0"/>
              <a:t>認知症の人への医療とケアは、主治医と病棟の看護師だけが対応すればよいというわけではありません。院内の多職種が、認知症の人に関する全身状態や背景などに関する情報を共有し、専門性を活かして改善・維持に向けての役割分担を図り、協働することがより良いケアに結びつきます。</a:t>
            </a:r>
            <a:endParaRPr lang="en-US" altLang="ja-JP" sz="1100" dirty="0"/>
          </a:p>
          <a:p>
            <a:pPr indent="93709" defTabSz="955655">
              <a:lnSpc>
                <a:spcPts val="1761"/>
              </a:lnSpc>
              <a:spcBef>
                <a:spcPts val="0"/>
              </a:spcBef>
              <a:defRPr/>
            </a:pPr>
            <a:r>
              <a:rPr lang="ja-JP" altLang="en-US" sz="1100" dirty="0"/>
              <a:t>各職種の専門的、多角的な視点で認知症の人に生じている複雑なニーズが読み解かれ、チームで臨む目標が定まり、認知症の人の状況に応じた介入・対応が提供され、キュアとケアも並行して提供されるようになることが、状況の安定化や好転につながります。</a:t>
            </a:r>
            <a:endParaRPr lang="en-US" altLang="ja-JP" sz="1100" dirty="0"/>
          </a:p>
          <a:p>
            <a:pPr indent="93709" defTabSz="955655">
              <a:lnSpc>
                <a:spcPts val="1761"/>
              </a:lnSpc>
              <a:spcBef>
                <a:spcPts val="0"/>
              </a:spcBef>
              <a:defRPr/>
            </a:pPr>
            <a:r>
              <a:rPr lang="ja-JP" altLang="en-US" sz="1100" dirty="0"/>
              <a:t>多職種連携は各職種の専門性が発揮され、相乗的な効果を生みます。個々の高齢者に相応しい医療とケアを提供するため、各職種が病院内の有用な資源となって機能できることが重要で、より円滑に協働し合える環境づくりや認知症ケア実施提供体制について、意見交換し検討していくことが大切です。</a:t>
            </a:r>
          </a:p>
        </p:txBody>
      </p:sp>
    </p:spTree>
    <p:extLst>
      <p:ext uri="{BB962C8B-B14F-4D97-AF65-F5344CB8AC3E}">
        <p14:creationId xmlns:p14="http://schemas.microsoft.com/office/powerpoint/2010/main" val="409731670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xfrm>
            <a:off x="963613" y="827088"/>
            <a:ext cx="5162550" cy="3871912"/>
          </a:xfrm>
          <a:ln/>
        </p:spPr>
      </p:sp>
      <p:sp>
        <p:nvSpPr>
          <p:cNvPr id="110595" name="Rectangle 3"/>
          <p:cNvSpPr>
            <a:spLocks noGrp="1" noChangeArrowheads="1"/>
          </p:cNvSpPr>
          <p:nvPr>
            <p:ph type="body" idx="1"/>
          </p:nvPr>
        </p:nvSpPr>
        <p:spPr>
          <a:xfrm>
            <a:off x="945269" y="4875197"/>
            <a:ext cx="5180894" cy="5130159"/>
          </a:xfrm>
          <a:noFill/>
        </p:spPr>
        <p:txBody>
          <a:bodyPr lIns="0" tIns="0" rIns="0" bIns="0"/>
          <a:lstStyle/>
          <a:p>
            <a:pPr indent="93709">
              <a:lnSpc>
                <a:spcPts val="1761"/>
              </a:lnSpc>
              <a:spcBef>
                <a:spcPts val="0"/>
              </a:spcBef>
            </a:pPr>
            <a:r>
              <a:rPr lang="ja-JP" altLang="en-US" sz="1100" dirty="0"/>
              <a:t>連携が必要なのは、入院中だけではありません。</a:t>
            </a:r>
            <a:endParaRPr lang="en-US" altLang="ja-JP" sz="1100" strike="sngStrike" dirty="0"/>
          </a:p>
          <a:p>
            <a:pPr indent="93709">
              <a:lnSpc>
                <a:spcPts val="1761"/>
              </a:lnSpc>
              <a:spcBef>
                <a:spcPts val="0"/>
              </a:spcBef>
            </a:pPr>
            <a:r>
              <a:rPr lang="ja-JP" altLang="ja-JP" sz="1100" dirty="0"/>
              <a:t>連携を自分の担当範囲だけで考えたり、病棟内や院内の一部の職員だけで行うのではなく、多職種や検査、薬剤など本人に関係する他部門との連携や、各職種や各部門内の連携が重要に</a:t>
            </a:r>
            <a:r>
              <a:rPr lang="ja-JP" altLang="en-US" sz="1100" dirty="0"/>
              <a:t>なります</a:t>
            </a:r>
            <a:r>
              <a:rPr lang="ja-JP" altLang="ja-JP" sz="1100" dirty="0"/>
              <a:t>。これら、一つひとつの連携を意図的に行っていくことが、本人にとってよりよい経過をたどれることにつなが</a:t>
            </a:r>
            <a:r>
              <a:rPr lang="ja-JP" altLang="en-US" sz="1100" dirty="0"/>
              <a:t>ります</a:t>
            </a:r>
            <a:r>
              <a:rPr lang="ja-JP" altLang="ja-JP" sz="1100" dirty="0"/>
              <a:t>。</a:t>
            </a:r>
          </a:p>
          <a:p>
            <a:pPr indent="93709">
              <a:lnSpc>
                <a:spcPts val="1761"/>
              </a:lnSpc>
              <a:spcBef>
                <a:spcPts val="0"/>
              </a:spcBef>
            </a:pPr>
            <a:r>
              <a:rPr lang="ja-JP" altLang="ja-JP" sz="1100" dirty="0"/>
              <a:t>特に、入院加療を必要としている人が入院</a:t>
            </a:r>
            <a:r>
              <a:rPr lang="ja-JP" altLang="en-US" sz="1100" dirty="0"/>
              <a:t>し</a:t>
            </a:r>
            <a:r>
              <a:rPr lang="ja-JP" altLang="ja-JP" sz="1100" dirty="0"/>
              <a:t>、入院生活を安定して送れるためには、入院前の情報を積極的に得ていくことが</a:t>
            </a:r>
            <a:r>
              <a:rPr lang="ja-JP" altLang="en-US" sz="1100" dirty="0"/>
              <a:t>非常に大切です</a:t>
            </a:r>
            <a:r>
              <a:rPr lang="ja-JP" altLang="ja-JP" sz="1100" dirty="0"/>
              <a:t>。</a:t>
            </a:r>
            <a:endParaRPr lang="en-US" altLang="ja-JP" sz="1100" dirty="0"/>
          </a:p>
          <a:p>
            <a:pPr indent="93709">
              <a:lnSpc>
                <a:spcPts val="1761"/>
              </a:lnSpc>
              <a:spcBef>
                <a:spcPts val="0"/>
              </a:spcBef>
            </a:pPr>
            <a:r>
              <a:rPr lang="ja-JP" altLang="en-US" sz="1100" dirty="0"/>
              <a:t>もちろん、緊急入院等で入院時には難しいことも多いでしょうが、その場合も可能な限り早く入院前の医療機関や介護施設等からの情報収集を行いましょう。</a:t>
            </a:r>
            <a:endParaRPr lang="ja-JP" altLang="ja-JP" sz="1100" dirty="0"/>
          </a:p>
          <a:p>
            <a:pPr indent="93709">
              <a:lnSpc>
                <a:spcPts val="1761"/>
              </a:lnSpc>
              <a:spcBef>
                <a:spcPts val="0"/>
              </a:spcBef>
            </a:pPr>
            <a:r>
              <a:rPr lang="ja-JP" altLang="ja-JP" sz="1100" dirty="0"/>
              <a:t>また、退院後も心身状態や暮らしが安定したり、維持していけるためには、入院時から入院生活における人の情報の収集し、今後の暮らしの継続に必要な情報を整理し、必要な連携先へ提供していくことが</a:t>
            </a:r>
            <a:r>
              <a:rPr lang="ja-JP" altLang="en-US" sz="1100" dirty="0"/>
              <a:t>欠かせません</a:t>
            </a:r>
            <a:r>
              <a:rPr lang="ja-JP" altLang="ja-JP" sz="1100" dirty="0"/>
              <a:t>。</a:t>
            </a:r>
          </a:p>
          <a:p>
            <a:pPr indent="93709">
              <a:lnSpc>
                <a:spcPts val="1761"/>
              </a:lnSpc>
              <a:spcBef>
                <a:spcPts val="0"/>
              </a:spcBef>
            </a:pPr>
            <a:r>
              <a:rPr lang="ja-JP" altLang="ja-JP" sz="1100" dirty="0"/>
              <a:t>医療関係者にとっては、</a:t>
            </a:r>
            <a:r>
              <a:rPr lang="ja-JP" altLang="en-US" sz="1100" dirty="0"/>
              <a:t>時には</a:t>
            </a:r>
            <a:r>
              <a:rPr lang="ja-JP" altLang="ja-JP" sz="1100" dirty="0"/>
              <a:t>なじみのない連携先も</a:t>
            </a:r>
            <a:r>
              <a:rPr lang="ja-JP" altLang="en-US" sz="1100" dirty="0"/>
              <a:t>あるかもしれません</a:t>
            </a:r>
            <a:r>
              <a:rPr lang="ja-JP" altLang="ja-JP" sz="1100" dirty="0"/>
              <a:t>が、</a:t>
            </a:r>
            <a:r>
              <a:rPr lang="ja-JP" altLang="en-US" sz="1100" dirty="0"/>
              <a:t>病院の外で認知症の人や家族を支えてくれる</a:t>
            </a:r>
            <a:r>
              <a:rPr lang="ja-JP" altLang="ja-JP" sz="1100" dirty="0"/>
              <a:t>連携先には</a:t>
            </a:r>
            <a:r>
              <a:rPr lang="ja-JP" altLang="en-US" sz="1100" dirty="0"/>
              <a:t>このように沢山あります</a:t>
            </a:r>
            <a:r>
              <a:rPr lang="ja-JP" altLang="ja-JP" sz="1100" dirty="0"/>
              <a:t>。本人の居場所は、在宅だけではなく、介護保険サービスの居住・施設サービスを利用している場合も増えている</a:t>
            </a:r>
            <a:r>
              <a:rPr lang="ja-JP" altLang="en-US" sz="1100" dirty="0"/>
              <a:t>ので</a:t>
            </a:r>
            <a:r>
              <a:rPr lang="ja-JP" altLang="ja-JP" sz="1100" dirty="0"/>
              <a:t>、それぞれについて</a:t>
            </a:r>
            <a:r>
              <a:rPr lang="ja-JP" altLang="en-US" sz="1100" dirty="0"/>
              <a:t>日頃から</a:t>
            </a:r>
            <a:r>
              <a:rPr lang="ja-JP" altLang="ja-JP" sz="1100" dirty="0"/>
              <a:t>別途把握しておくとよい</a:t>
            </a:r>
            <a:r>
              <a:rPr lang="ja-JP" altLang="en-US" sz="1100" dirty="0"/>
              <a:t>でしょう</a:t>
            </a:r>
            <a:r>
              <a:rPr lang="ja-JP" altLang="ja-JP" sz="1100" dirty="0"/>
              <a:t>。</a:t>
            </a:r>
            <a:endParaRPr lang="en-US" altLang="ja-JP" sz="1100" dirty="0"/>
          </a:p>
          <a:p>
            <a:pPr indent="93709">
              <a:lnSpc>
                <a:spcPts val="1761"/>
              </a:lnSpc>
              <a:spcBef>
                <a:spcPts val="0"/>
              </a:spcBef>
            </a:pPr>
            <a:r>
              <a:rPr lang="ja-JP" altLang="ja-JP" sz="1100" dirty="0"/>
              <a:t>また、介護保険サービスを</a:t>
            </a:r>
            <a:r>
              <a:rPr lang="ja-JP" altLang="en-US" sz="1100" dirty="0"/>
              <a:t>よく</a:t>
            </a:r>
            <a:r>
              <a:rPr lang="ja-JP" altLang="ja-JP" sz="1100" dirty="0"/>
              <a:t>知らないために利用できていない場合もあるため、紹介したり、地域包括支援センターへつなぐなど、入院時からスムーズな退院に向けて準備をしていくことが</a:t>
            </a:r>
            <a:r>
              <a:rPr lang="ja-JP" altLang="en-US" sz="1100" dirty="0"/>
              <a:t>重要です</a:t>
            </a:r>
            <a:r>
              <a:rPr lang="ja-JP" altLang="ja-JP" sz="1100" dirty="0"/>
              <a:t>。</a:t>
            </a:r>
            <a:endParaRPr lang="en-US" altLang="ja-JP" sz="1100" dirty="0"/>
          </a:p>
        </p:txBody>
      </p:sp>
    </p:spTree>
    <p:extLst>
      <p:ext uri="{BB962C8B-B14F-4D97-AF65-F5344CB8AC3E}">
        <p14:creationId xmlns:p14="http://schemas.microsoft.com/office/powerpoint/2010/main" val="415509846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xfrm>
            <a:off x="960438" y="835025"/>
            <a:ext cx="5164137" cy="3871913"/>
          </a:xfrm>
          <a:ln/>
        </p:spPr>
      </p:sp>
      <p:sp>
        <p:nvSpPr>
          <p:cNvPr id="110595" name="Rectangle 3"/>
          <p:cNvSpPr>
            <a:spLocks noGrp="1" noChangeArrowheads="1"/>
          </p:cNvSpPr>
          <p:nvPr>
            <p:ph type="body" idx="1"/>
          </p:nvPr>
        </p:nvSpPr>
        <p:spPr>
          <a:xfrm>
            <a:off x="944379" y="4876962"/>
            <a:ext cx="5265832" cy="4835607"/>
          </a:xfrm>
          <a:noFill/>
        </p:spPr>
        <p:txBody>
          <a:bodyPr lIns="0" tIns="0" rIns="0" bIns="0"/>
          <a:lstStyle/>
          <a:p>
            <a:pPr indent="93709" defTabSz="955655">
              <a:lnSpc>
                <a:spcPts val="1761"/>
              </a:lnSpc>
              <a:spcBef>
                <a:spcPts val="0"/>
              </a:spcBef>
              <a:defRPr/>
            </a:pPr>
            <a:r>
              <a:rPr lang="ja-JP" altLang="en-US" sz="1100" dirty="0"/>
              <a:t>本人の認知症の発症～入院に至る経過と、どのように在宅生活を過ごしてきたのか、退院後はどのような環境に復帰するのか、全体的な視点で地域・在宅の関係者や機関を捉えることは大切です。</a:t>
            </a:r>
            <a:endParaRPr lang="en-US" altLang="ja-JP" sz="1100" dirty="0"/>
          </a:p>
          <a:p>
            <a:pPr indent="93709" defTabSz="955655">
              <a:lnSpc>
                <a:spcPts val="1761"/>
              </a:lnSpc>
              <a:spcBef>
                <a:spcPts val="0"/>
              </a:spcBef>
              <a:defRPr/>
            </a:pPr>
            <a:r>
              <a:rPr lang="ja-JP" altLang="en-US" sz="1100" dirty="0"/>
              <a:t>地域包括支援センターは高齢者の生活や福祉・介護などに関する相談を、幅広くワンストップサービスで対応する公的機関です。そこには、保健師、社会福祉士、主任ケアマネジャーが配置されています。医療機関との専門的な連携・情報交換も可能です。一般的に介護サービスは、ケアマネジャーがケアプランを作成し、サービス契約を結び利用します。ケアマネジャーとの連携で入院前の暮らしの情報が明らかになる場合も多くあります。高齢者ケア施設には介護士、ヘルパーをはじめ看護師、リハ職、相談員、栄養士などの多職種も在籍しているので、各職種の専門的な情報交換・共有も可能です。</a:t>
            </a:r>
            <a:endParaRPr lang="en-US" altLang="ja-JP" sz="1100" dirty="0"/>
          </a:p>
          <a:p>
            <a:pPr indent="93709" defTabSz="955655">
              <a:lnSpc>
                <a:spcPts val="1761"/>
              </a:lnSpc>
              <a:spcBef>
                <a:spcPts val="0"/>
              </a:spcBef>
              <a:defRPr/>
            </a:pPr>
            <a:r>
              <a:rPr lang="ja-JP" altLang="en-US" sz="1100" dirty="0"/>
              <a:t>医師は高齢者ケア施設の種別によりますが、多くは嘱託医で常勤ではなく必要に応じて施設や在宅に往診することが多く、歯科医も、通院での診療はもちろん、訪問診療を行います。</a:t>
            </a:r>
          </a:p>
          <a:p>
            <a:pPr indent="93709" defTabSz="955655">
              <a:lnSpc>
                <a:spcPts val="1761"/>
              </a:lnSpc>
              <a:spcBef>
                <a:spcPts val="0"/>
              </a:spcBef>
              <a:defRPr/>
            </a:pPr>
            <a:r>
              <a:rPr lang="ja-JP" altLang="en-US" sz="1100" dirty="0"/>
              <a:t>認知症の進行に伴い</a:t>
            </a:r>
            <a:r>
              <a:rPr lang="en-US" altLang="ja-JP" sz="1100" dirty="0"/>
              <a:t>ADL</a:t>
            </a:r>
            <a:r>
              <a:rPr lang="ja-JP" altLang="en-US" sz="1100" dirty="0"/>
              <a:t>も低下していきます。在宅や施設での転倒による骨折や脱水、感染などにより、急性の身体的異常をきたしやすくなります。救急疾患で入院して、たとえ良くなり退院しても再入院となることが増えていきます。このような入退院を繰り返すうちに、生命維持能力も低下していきます。近年、認知症の人への早期からの意思決定支援やエンドオブライフケアが大切だと言われているひとつの所以です。</a:t>
            </a:r>
          </a:p>
        </p:txBody>
      </p:sp>
    </p:spTree>
    <p:extLst>
      <p:ext uri="{BB962C8B-B14F-4D97-AF65-F5344CB8AC3E}">
        <p14:creationId xmlns:p14="http://schemas.microsoft.com/office/powerpoint/2010/main" val="112381549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5838" y="828675"/>
            <a:ext cx="5119687" cy="3840163"/>
          </a:xfrm>
        </p:spPr>
      </p:sp>
      <p:sp>
        <p:nvSpPr>
          <p:cNvPr id="3" name="ノート プレースホルダー 2"/>
          <p:cNvSpPr>
            <a:spLocks noGrp="1"/>
          </p:cNvSpPr>
          <p:nvPr>
            <p:ph type="body" idx="1"/>
          </p:nvPr>
        </p:nvSpPr>
        <p:spPr>
          <a:xfrm>
            <a:off x="944817" y="4875197"/>
            <a:ext cx="5381067" cy="5130159"/>
          </a:xfrm>
        </p:spPr>
        <p:txBody>
          <a:bodyPr lIns="0" tIns="0" rIns="0" bIns="0"/>
          <a:lstStyle/>
          <a:p>
            <a:pPr indent="93709" defTabSz="946384">
              <a:lnSpc>
                <a:spcPts val="1761"/>
              </a:lnSpc>
              <a:spcBef>
                <a:spcPts val="0"/>
              </a:spcBef>
              <a:defRPr/>
            </a:pPr>
            <a:r>
              <a:rPr lang="ja-JP" altLang="en-US" sz="1100" dirty="0"/>
              <a:t>医療はますます専門分化し複雑化し、さまざまな症状や、疾患・症状以外の諸問題、個別のニーズへの対応が必要になっています。</a:t>
            </a:r>
            <a:endParaRPr lang="en-US" altLang="ja-JP" sz="1100" dirty="0"/>
          </a:p>
          <a:p>
            <a:pPr indent="93709" defTabSz="946384">
              <a:lnSpc>
                <a:spcPts val="1761"/>
              </a:lnSpc>
              <a:spcBef>
                <a:spcPts val="0"/>
              </a:spcBef>
              <a:defRPr/>
            </a:pPr>
            <a:r>
              <a:rPr lang="ja-JP" altLang="en-US" sz="1100" dirty="0"/>
              <a:t>単独職種での対応は難しく、複数の医療専門職が連携し、その専門性を活かして質の高い医療を提供するチーム医療に対する価値が高まり、その成果も浸透してきています。</a:t>
            </a:r>
            <a:endParaRPr lang="en-US" altLang="ja-JP" sz="1100" dirty="0"/>
          </a:p>
          <a:p>
            <a:pPr indent="93709" defTabSz="946384">
              <a:lnSpc>
                <a:spcPts val="1761"/>
              </a:lnSpc>
              <a:spcBef>
                <a:spcPts val="0"/>
              </a:spcBef>
              <a:defRPr/>
            </a:pPr>
            <a:r>
              <a:rPr lang="ja-JP" altLang="en-US" sz="1100" dirty="0"/>
              <a:t>認知症の場合もチーム医療が欠かせませんが、認知症は未だ根治的治療は未確立で、残念ながら “治す（キュア）”という概念でアプローチすることはできません。</a:t>
            </a:r>
            <a:endParaRPr lang="en-US" altLang="ja-JP" sz="1100" dirty="0"/>
          </a:p>
          <a:p>
            <a:pPr indent="93709" defTabSz="946384">
              <a:lnSpc>
                <a:spcPts val="1761"/>
              </a:lnSpc>
              <a:spcBef>
                <a:spcPts val="0"/>
              </a:spcBef>
              <a:defRPr/>
            </a:pPr>
            <a:r>
              <a:rPr lang="ja-JP" altLang="en-US" sz="1100" dirty="0"/>
              <a:t>認知症とともに生きていくことを理解し受け入れ、支援することが必要になっています。病院で、病気を“治す”という考え方を、その人を“支える”という考え方へシフトさせていき、本人と家族を中心として関係職種が連携するイメージがこのスライドです。これはパーソンセンタード・ケア（その人を中心としたケア）というアプローチを、多職種が協働し実践することも表現しています。</a:t>
            </a:r>
            <a:endParaRPr lang="en-US" altLang="ja-JP" sz="1100" dirty="0"/>
          </a:p>
          <a:p>
            <a:pPr indent="93709" defTabSz="946384">
              <a:lnSpc>
                <a:spcPts val="1761"/>
              </a:lnSpc>
              <a:spcBef>
                <a:spcPts val="0"/>
              </a:spcBef>
              <a:defRPr/>
            </a:pPr>
            <a:r>
              <a:rPr lang="ja-JP" altLang="en-US" sz="1100" dirty="0"/>
              <a:t>多職種がそれぞれの専門性に基づいて見立てた問題点に、それぞれバラバラに介入しても、なかなか成果は上がりません。チーム全体で一定の方向性・ゴールを見据えること、すなわち目標の共有が大切です。全体を包括した目標を見出すことができると、各専門職は役割を担って協働しやすくなり、多職種による成果も共有できます。昨今、退院前に開催されている退院前カンファレンスは多職種連携の深化した一つの姿で、本人や家族、関係する院内外の多職種が同じテーブルに就き、そのテーブル上には目標や希望を叶えていくよう記載されたケアプランやサマリーなどが存在しています。このように目標や希望の共有を図り応じていくことが、認知症の人への質の高い多職種連携となっていきます。</a:t>
            </a:r>
          </a:p>
        </p:txBody>
      </p:sp>
    </p:spTree>
    <p:extLst>
      <p:ext uri="{BB962C8B-B14F-4D97-AF65-F5344CB8AC3E}">
        <p14:creationId xmlns:p14="http://schemas.microsoft.com/office/powerpoint/2010/main" val="169677431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スライド イメージ プレースホルダ 1"/>
          <p:cNvSpPr>
            <a:spLocks noGrp="1" noRot="1" noChangeAspect="1" noTextEdit="1"/>
          </p:cNvSpPr>
          <p:nvPr>
            <p:ph type="sldImg"/>
          </p:nvPr>
        </p:nvSpPr>
        <p:spPr bwMode="auto">
          <a:xfrm>
            <a:off x="990600" y="838200"/>
            <a:ext cx="5095875" cy="3822700"/>
          </a:xfrm>
          <a:noFill/>
          <a:ln>
            <a:solidFill>
              <a:srgbClr val="000000"/>
            </a:solidFill>
            <a:miter lim="800000"/>
            <a:headEnd/>
            <a:tailEnd/>
          </a:ln>
        </p:spPr>
      </p:sp>
      <p:sp>
        <p:nvSpPr>
          <p:cNvPr id="29698" name="ノート プレースホルダ 2"/>
          <p:cNvSpPr>
            <a:spLocks noGrp="1"/>
          </p:cNvSpPr>
          <p:nvPr>
            <p:ph type="body" idx="1"/>
          </p:nvPr>
        </p:nvSpPr>
        <p:spPr bwMode="auto">
          <a:xfrm>
            <a:off x="949162" y="4873670"/>
            <a:ext cx="5170981" cy="4375432"/>
          </a:xfrm>
          <a:noFill/>
        </p:spPr>
        <p:txBody>
          <a:bodyPr wrap="square" lIns="0" tIns="0" rIns="0" bIns="0" numCol="1" anchor="t" anchorCtr="0" compatLnSpc="1">
            <a:prstTxWarp prst="textNoShape">
              <a:avLst/>
            </a:prstTxWarp>
          </a:bodyPr>
          <a:lstStyle/>
          <a:p>
            <a:pPr indent="93709">
              <a:lnSpc>
                <a:spcPts val="1761"/>
              </a:lnSpc>
              <a:spcBef>
                <a:spcPts val="0"/>
              </a:spcBef>
            </a:pPr>
            <a:r>
              <a:rPr lang="ja-JP" altLang="en-US" sz="1100" dirty="0"/>
              <a:t>入院時カンファレンスでは、入院時早期に今後の予測をしながら、各職種がゴールを設定するためにカンファレンスを行います。　</a:t>
            </a:r>
            <a:endParaRPr lang="en-US" altLang="ja-JP" sz="1100" dirty="0"/>
          </a:p>
          <a:p>
            <a:pPr indent="93709">
              <a:lnSpc>
                <a:spcPts val="1761"/>
              </a:lnSpc>
              <a:spcBef>
                <a:spcPts val="0"/>
              </a:spcBef>
            </a:pPr>
            <a:r>
              <a:rPr lang="ja-JP" altLang="en-US" sz="1100" dirty="0"/>
              <a:t>収集した情報は、退院のゴール設定のためだけでなく、入院後のケアや家族対応・指導にも活用していくことになります。入院前の生活の支援体制や情報を、患者自身や家族、担当ケアマネジャーやサービス提供者等から情報収集します。</a:t>
            </a:r>
            <a:r>
              <a:rPr lang="en-US" altLang="ja-JP" sz="1100" dirty="0"/>
              <a:t>24</a:t>
            </a:r>
            <a:r>
              <a:rPr lang="ja-JP" altLang="en-US" sz="1100" dirty="0"/>
              <a:t>時間の生活リズム、ケア提供内容、本人の趣味や職歴、嗜好、故郷などです。サマリーなどの経過報告ツールを使用したり、必要なところは直接連絡をとりながら情報収集します。</a:t>
            </a:r>
            <a:endParaRPr lang="en-US" altLang="ja-JP" sz="1100" dirty="0"/>
          </a:p>
          <a:p>
            <a:pPr indent="93709">
              <a:lnSpc>
                <a:spcPts val="1761"/>
              </a:lnSpc>
              <a:spcBef>
                <a:spcPts val="0"/>
              </a:spcBef>
            </a:pPr>
            <a:r>
              <a:rPr lang="ja-JP" altLang="en-US" sz="1100" dirty="0"/>
              <a:t>再入院の場合、前回入院時の情報との比較検討を通じて、全身状態のアセスメントを図り回復過程を支援します。前回入院中に有効だった対応やケアに関する情報も共有し、継続したケアやコミュニケーションを実施することが可能となるよう努めることが重要です。</a:t>
            </a:r>
            <a:endParaRPr lang="en-US" altLang="ja-JP" sz="1100" dirty="0"/>
          </a:p>
          <a:p>
            <a:pPr indent="93709">
              <a:lnSpc>
                <a:spcPts val="1761"/>
              </a:lnSpc>
              <a:spcBef>
                <a:spcPts val="0"/>
              </a:spcBef>
            </a:pPr>
            <a:r>
              <a:rPr lang="ja-JP" altLang="en-US" sz="1100" dirty="0"/>
              <a:t>また、退院後、必要になる支援については、適切かつ包括的であるとともに、可能な限りシンプルになるよう調整した方が実施可能性が上がります</a:t>
            </a:r>
            <a:r>
              <a:rPr lang="ja-JP" altLang="en-US" sz="1100"/>
              <a:t>。例えば入院</a:t>
            </a:r>
            <a:r>
              <a:rPr lang="ja-JP" altLang="en-US" sz="1100" dirty="0"/>
              <a:t>している医療機関の処置</a:t>
            </a:r>
            <a:r>
              <a:rPr lang="ja-JP" altLang="en-US" sz="1100"/>
              <a:t>等を、退院後もそのまま求めて</a:t>
            </a:r>
            <a:r>
              <a:rPr lang="ja-JP" altLang="en-US" sz="1100" dirty="0"/>
              <a:t>しまうと、退院の受け入れが難しくなってしまうかもしれません。</a:t>
            </a:r>
            <a:endParaRPr lang="en-US" altLang="ja-JP" sz="1100" dirty="0"/>
          </a:p>
          <a:p>
            <a:pPr indent="93709">
              <a:lnSpc>
                <a:spcPts val="1761"/>
              </a:lnSpc>
              <a:spcBef>
                <a:spcPts val="0"/>
              </a:spcBef>
            </a:pPr>
            <a:r>
              <a:rPr lang="ja-JP" altLang="en-US" sz="1100" dirty="0"/>
              <a:t>退院した後も人生は続きます。最低限必要な水準は維持しつつも、退院後も無理なく在宅で生活を継続できるような、持続可能性の高い方法を検討していくことが重要です。</a:t>
            </a:r>
          </a:p>
          <a:p>
            <a:pPr>
              <a:lnSpc>
                <a:spcPts val="1761"/>
              </a:lnSpc>
              <a:spcBef>
                <a:spcPts val="0"/>
              </a:spcBef>
            </a:pPr>
            <a:endParaRPr lang="ja-JP" altLang="en-US" sz="1100" dirty="0"/>
          </a:p>
        </p:txBody>
      </p:sp>
    </p:spTree>
    <p:extLst>
      <p:ext uri="{BB962C8B-B14F-4D97-AF65-F5344CB8AC3E}">
        <p14:creationId xmlns:p14="http://schemas.microsoft.com/office/powerpoint/2010/main" val="409535749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830263"/>
            <a:ext cx="5105400" cy="3829050"/>
          </a:xfrm>
        </p:spPr>
      </p:sp>
      <p:sp>
        <p:nvSpPr>
          <p:cNvPr id="3" name="ノート プレースホルダー 2"/>
          <p:cNvSpPr>
            <a:spLocks noGrp="1"/>
          </p:cNvSpPr>
          <p:nvPr>
            <p:ph type="body" idx="1"/>
          </p:nvPr>
        </p:nvSpPr>
        <p:spPr>
          <a:xfrm>
            <a:off x="949539" y="4873669"/>
            <a:ext cx="5282360" cy="4029879"/>
          </a:xfrm>
        </p:spPr>
        <p:txBody>
          <a:bodyPr lIns="0" tIns="0" rIns="0" bIns="0"/>
          <a:lstStyle/>
          <a:p>
            <a:pPr indent="93709">
              <a:lnSpc>
                <a:spcPts val="1761"/>
              </a:lnSpc>
              <a:spcBef>
                <a:spcPts val="0"/>
              </a:spcBef>
            </a:pPr>
            <a:r>
              <a:rPr lang="ja-JP" altLang="en-US" sz="1100" dirty="0"/>
              <a:t>院内でのカンファレンスでは、多職種がかかわり、各々がアセスメントしゴールを設定します。</a:t>
            </a:r>
            <a:endParaRPr lang="en-US" altLang="ja-JP" sz="1100" dirty="0"/>
          </a:p>
          <a:p>
            <a:pPr indent="93709">
              <a:lnSpc>
                <a:spcPts val="1761"/>
              </a:lnSpc>
              <a:spcBef>
                <a:spcPts val="0"/>
              </a:spcBef>
            </a:pPr>
            <a:r>
              <a:rPr lang="ja-JP" altLang="en-US" sz="1100" dirty="0"/>
              <a:t>医師は身体疾患の治療、リハビリ職は院内でできる</a:t>
            </a:r>
            <a:r>
              <a:rPr lang="en-US" altLang="ja-JP" sz="1100" dirty="0"/>
              <a:t>ADL</a:t>
            </a:r>
            <a:r>
              <a:rPr lang="ja-JP" altLang="en-US" sz="1100" dirty="0"/>
              <a:t>改善、薬剤師は必要な薬剤の選択と投与など様々ですが、最終的な退院に向けてのゴールが、各職種の考えるゴールとは一致しない場合があります。</a:t>
            </a:r>
            <a:endParaRPr lang="en-US" altLang="ja-JP" sz="1100" dirty="0"/>
          </a:p>
          <a:p>
            <a:pPr indent="93709">
              <a:lnSpc>
                <a:spcPts val="1761"/>
              </a:lnSpc>
              <a:spcBef>
                <a:spcPts val="0"/>
              </a:spcBef>
            </a:pPr>
            <a:r>
              <a:rPr lang="ja-JP" altLang="en-US" sz="1100" dirty="0"/>
              <a:t>生活者としてのゴールを多職種で共通認識し、折り合いをつけながら（どこまでの医療、リハビリ、薬剤投与等をおこなっていくかなど）、本人の希望や価値観を大切にし、検討を繰り返していくことが求められます。</a:t>
            </a:r>
            <a:endParaRPr lang="en-US" altLang="ja-JP" sz="1100" dirty="0"/>
          </a:p>
          <a:p>
            <a:pPr>
              <a:lnSpc>
                <a:spcPts val="1761"/>
              </a:lnSpc>
              <a:spcBef>
                <a:spcPts val="0"/>
              </a:spcBef>
            </a:pPr>
            <a:endParaRPr lang="en-US" altLang="ja-JP" sz="1100" dirty="0"/>
          </a:p>
          <a:p>
            <a:pPr>
              <a:lnSpc>
                <a:spcPts val="1761"/>
              </a:lnSpc>
              <a:spcBef>
                <a:spcPts val="0"/>
              </a:spcBef>
            </a:pPr>
            <a:r>
              <a:rPr lang="ja-JP" altLang="en-US" sz="1100" dirty="0"/>
              <a:t>  </a:t>
            </a:r>
          </a:p>
        </p:txBody>
      </p:sp>
    </p:spTree>
    <p:extLst>
      <p:ext uri="{BB962C8B-B14F-4D97-AF65-F5344CB8AC3E}">
        <p14:creationId xmlns:p14="http://schemas.microsoft.com/office/powerpoint/2010/main" val="192923375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74725" y="825500"/>
            <a:ext cx="5159375" cy="3868738"/>
          </a:xfrm>
        </p:spPr>
      </p:sp>
      <p:sp>
        <p:nvSpPr>
          <p:cNvPr id="4" name="ノート プレースホルダー 3"/>
          <p:cNvSpPr>
            <a:spLocks noGrp="1"/>
          </p:cNvSpPr>
          <p:nvPr>
            <p:ph type="body" sz="quarter" idx="10"/>
          </p:nvPr>
        </p:nvSpPr>
        <p:spPr>
          <a:xfrm>
            <a:off x="946625" y="4875197"/>
            <a:ext cx="5314195" cy="5130159"/>
          </a:xfrm>
        </p:spPr>
        <p:txBody>
          <a:bodyPr lIns="0" tIns="0" rIns="0" bIns="0"/>
          <a:lstStyle/>
          <a:p>
            <a:pPr indent="93709">
              <a:lnSpc>
                <a:spcPts val="1761"/>
              </a:lnSpc>
              <a:spcBef>
                <a:spcPts val="0"/>
              </a:spcBef>
            </a:pPr>
            <a:r>
              <a:rPr lang="ja-JP" altLang="en-US" sz="1100" dirty="0"/>
              <a:t>退院時のカンファレンスは、在宅生活へスムーズに移行するための最終確認であることは前述しているとおりです。その中で、再度病状が悪化したときや急変時の対応、病院で行っているケアの在宅での継続などについての不安要素は常にあり、それらについて十分に確認しておかないと、その後の生活に支障が出ることがあります。</a:t>
            </a:r>
            <a:endParaRPr lang="en-US" altLang="ja-JP" sz="1100" dirty="0"/>
          </a:p>
          <a:p>
            <a:pPr indent="93709">
              <a:lnSpc>
                <a:spcPts val="1761"/>
              </a:lnSpc>
              <a:spcBef>
                <a:spcPts val="0"/>
              </a:spcBef>
              <a:defRPr/>
            </a:pPr>
            <a:r>
              <a:rPr lang="ja-JP" altLang="en-US" sz="1100" dirty="0"/>
              <a:t>また、本人やキーパーソンと話を進め、一旦方針が決定しても、異なる意見を持つキーパーソン以外の家族、親族が登場し、退院がスムーズにいかなくなった経験があると思います。そのため、顔のみえる場を作り、それぞれに不安があることをこの機会に表出し、具体的な調整をしておくことが肝要です。そして、キーパーソン以外で決定に大きな影響をもつ持つ家族がいそうなときには、その前段階から関わりを持つようにすることと、カンファレンスへの参加を促し、皆の意見の相違を確認しつつ調整する必要があります。</a:t>
            </a:r>
            <a:endParaRPr lang="en-US" altLang="ja-JP" sz="1100" dirty="0"/>
          </a:p>
          <a:p>
            <a:pPr>
              <a:lnSpc>
                <a:spcPts val="1761"/>
              </a:lnSpc>
              <a:spcBef>
                <a:spcPts val="0"/>
              </a:spcBef>
            </a:pPr>
            <a:endParaRPr lang="ja-JP" altLang="en-US" sz="1100" dirty="0"/>
          </a:p>
        </p:txBody>
      </p:sp>
    </p:spTree>
    <p:extLst>
      <p:ext uri="{BB962C8B-B14F-4D97-AF65-F5344CB8AC3E}">
        <p14:creationId xmlns:p14="http://schemas.microsoft.com/office/powerpoint/2010/main" val="89118544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993775" y="827088"/>
            <a:ext cx="5116513" cy="3836987"/>
          </a:xfrm>
          <a:ln/>
        </p:spPr>
      </p:sp>
      <p:sp>
        <p:nvSpPr>
          <p:cNvPr id="84995" name="Rectangle 3"/>
          <p:cNvSpPr>
            <a:spLocks noGrp="1" noChangeArrowheads="1"/>
          </p:cNvSpPr>
          <p:nvPr>
            <p:ph type="body" idx="1"/>
          </p:nvPr>
        </p:nvSpPr>
        <p:spPr>
          <a:xfrm>
            <a:off x="940445" y="4875199"/>
            <a:ext cx="5276997" cy="4605337"/>
          </a:xfrm>
          <a:noFill/>
        </p:spPr>
        <p:txBody>
          <a:bodyPr lIns="0" tIns="0" rIns="0" bIns="0"/>
          <a:lstStyle/>
          <a:p>
            <a:pPr marL="185774" indent="-185774">
              <a:lnSpc>
                <a:spcPts val="1761"/>
              </a:lnSpc>
              <a:spcBef>
                <a:spcPts val="0"/>
              </a:spcBef>
            </a:pPr>
            <a:r>
              <a:rPr lang="ja-JP" altLang="en-US" sz="1100" dirty="0"/>
              <a:t>●</a:t>
            </a:r>
            <a:r>
              <a:rPr lang="en-US" altLang="ja-JP" sz="1100" dirty="0"/>
              <a:t>	</a:t>
            </a:r>
            <a:r>
              <a:rPr lang="ja-JP" altLang="en-US" sz="1100" dirty="0"/>
              <a:t>インタビューに答えてくださった佐藤さんのお話しにもあった通り、認知症の人への対応は「その人に合った個別の対応」でもあります。</a:t>
            </a:r>
            <a:endParaRPr lang="en-US" altLang="ja-JP" sz="1100" dirty="0"/>
          </a:p>
          <a:p>
            <a:pPr marL="185774" indent="-185774">
              <a:lnSpc>
                <a:spcPts val="1761"/>
              </a:lnSpc>
              <a:spcBef>
                <a:spcPts val="0"/>
              </a:spcBef>
            </a:pPr>
            <a:r>
              <a:rPr lang="en-US" altLang="ja-JP" sz="1100" dirty="0"/>
              <a:t>	</a:t>
            </a:r>
            <a:r>
              <a:rPr lang="ja-JP" altLang="en-US" sz="1100" dirty="0"/>
              <a:t>よって、“いかなる環境”、“事情”、“人”においても、これが良い対応例である、といった示し方はしていません。</a:t>
            </a:r>
            <a:endParaRPr lang="en-US" altLang="ja-JP" sz="1100" dirty="0"/>
          </a:p>
          <a:p>
            <a:pPr marL="185774" indent="-185774">
              <a:lnSpc>
                <a:spcPts val="1761"/>
              </a:lnSpc>
              <a:spcBef>
                <a:spcPts val="0"/>
              </a:spcBef>
            </a:pPr>
            <a:r>
              <a:rPr lang="ja-JP" altLang="en-US" sz="1100" dirty="0"/>
              <a:t>●</a:t>
            </a:r>
            <a:r>
              <a:rPr lang="en-US" altLang="ja-JP" sz="1100" dirty="0"/>
              <a:t>	</a:t>
            </a:r>
            <a:r>
              <a:rPr lang="ja-JP" altLang="en-US" sz="1100" dirty="0"/>
              <a:t>「認知症の人 本人からのメッセージ」は、すべて実際に認知症の人ご本人が語ってくれたものです。</a:t>
            </a:r>
            <a:endParaRPr lang="en-US" altLang="ja-JP" sz="1100" dirty="0"/>
          </a:p>
          <a:p>
            <a:pPr marL="185774" indent="-185774">
              <a:lnSpc>
                <a:spcPts val="1761"/>
              </a:lnSpc>
              <a:spcBef>
                <a:spcPts val="0"/>
              </a:spcBef>
            </a:pPr>
            <a:r>
              <a:rPr lang="ja-JP" altLang="en-US" sz="1100" dirty="0"/>
              <a:t>●</a:t>
            </a:r>
            <a:r>
              <a:rPr lang="en-US" altLang="ja-JP" sz="1100" dirty="0"/>
              <a:t>	</a:t>
            </a:r>
            <a:r>
              <a:rPr lang="ja-JP" altLang="en-US" sz="1100" dirty="0"/>
              <a:t>メッセージの中には、個人名や、古い用語なども含まれていますが、これは単なる客体ではなく「名前のある個人」からの生きた言葉として、ご本人の許可をいただいてそのまま掲載しています。</a:t>
            </a:r>
            <a:endParaRPr lang="en-US" altLang="ja-JP" sz="1100" dirty="0"/>
          </a:p>
          <a:p>
            <a:pPr marL="185774" indent="-185774" defTabSz="946384">
              <a:lnSpc>
                <a:spcPts val="1761"/>
              </a:lnSpc>
              <a:spcBef>
                <a:spcPts val="0"/>
              </a:spcBef>
              <a:defRPr/>
            </a:pPr>
            <a:r>
              <a:rPr lang="ja-JP" altLang="en-US" sz="1100" dirty="0"/>
              <a:t>●</a:t>
            </a:r>
            <a:r>
              <a:rPr lang="en-US" altLang="ja-JP" sz="1100" dirty="0"/>
              <a:t>	</a:t>
            </a:r>
            <a:r>
              <a:rPr lang="ja-JP" altLang="en-US" sz="1100" dirty="0"/>
              <a:t>この研修が、それぞれの職種・立場で 、今まで以上に「その人その人に最適なケア」を推進していただく上でのいくため一つのきっかけになることを願っています。</a:t>
            </a:r>
            <a:endParaRPr lang="en-US" altLang="ja-JP"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0882756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7" name="Rectangle 7"/>
          <p:cNvSpPr txBox="1">
            <a:spLocks noGrp="1" noChangeArrowheads="1"/>
          </p:cNvSpPr>
          <p:nvPr/>
        </p:nvSpPr>
        <p:spPr bwMode="auto">
          <a:xfrm>
            <a:off x="4018981" y="9720827"/>
            <a:ext cx="307865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07" tIns="47652" rIns="95307" bIns="47652" anchor="b"/>
          <a:lstStyle>
            <a:lvl1pPr defTabSz="915988">
              <a:defRPr kumimoji="1" sz="3600">
                <a:solidFill>
                  <a:schemeClr val="tx1"/>
                </a:solidFill>
                <a:latin typeface="Arial" pitchFamily="34" charset="0"/>
                <a:ea typeface="ＭＳ Ｐゴシック" pitchFamily="50" charset="-128"/>
              </a:defRPr>
            </a:lvl1pPr>
            <a:lvl2pPr marL="742950" indent="-285750" defTabSz="915988">
              <a:defRPr kumimoji="1" sz="3600">
                <a:solidFill>
                  <a:schemeClr val="tx1"/>
                </a:solidFill>
                <a:latin typeface="Arial" pitchFamily="34" charset="0"/>
                <a:ea typeface="ＭＳ Ｐゴシック" pitchFamily="50" charset="-128"/>
              </a:defRPr>
            </a:lvl2pPr>
            <a:lvl3pPr marL="1143000" indent="-228600" defTabSz="915988">
              <a:defRPr kumimoji="1" sz="3600">
                <a:solidFill>
                  <a:schemeClr val="tx1"/>
                </a:solidFill>
                <a:latin typeface="Arial" pitchFamily="34" charset="0"/>
                <a:ea typeface="ＭＳ Ｐゴシック" pitchFamily="50" charset="-128"/>
              </a:defRPr>
            </a:lvl3pPr>
            <a:lvl4pPr marL="1600200" indent="-228600" defTabSz="915988">
              <a:defRPr kumimoji="1" sz="3600">
                <a:solidFill>
                  <a:schemeClr val="tx1"/>
                </a:solidFill>
                <a:latin typeface="Arial" pitchFamily="34" charset="0"/>
                <a:ea typeface="ＭＳ Ｐゴシック" pitchFamily="50" charset="-128"/>
              </a:defRPr>
            </a:lvl4pPr>
            <a:lvl5pPr marL="2057400" indent="-228600" defTabSz="915988">
              <a:defRPr kumimoji="1" sz="3600">
                <a:solidFill>
                  <a:schemeClr val="tx1"/>
                </a:solidFill>
                <a:latin typeface="Arial" pitchFamily="34" charset="0"/>
                <a:ea typeface="ＭＳ Ｐゴシック" pitchFamily="50" charset="-128"/>
              </a:defRPr>
            </a:lvl5pPr>
            <a:lvl6pPr marL="2514600" indent="-228600" defTabSz="915988"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915988"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915988"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915988"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r"/>
            <a:fld id="{8F292768-7D90-46ED-9073-1F44BA0953E7}" type="slidenum">
              <a:rPr lang="en-US" altLang="ja-JP" sz="1300">
                <a:solidFill>
                  <a:srgbClr val="000000"/>
                </a:solidFill>
              </a:rPr>
              <a:pPr algn="r"/>
              <a:t>58</a:t>
            </a:fld>
            <a:endParaRPr lang="en-US" altLang="ja-JP" sz="1300" dirty="0">
              <a:solidFill>
                <a:srgbClr val="000000"/>
              </a:solidFill>
            </a:endParaRPr>
          </a:p>
        </p:txBody>
      </p:sp>
      <p:sp>
        <p:nvSpPr>
          <p:cNvPr id="190468" name="Rectangle 2"/>
          <p:cNvSpPr>
            <a:spLocks noGrp="1" noRot="1" noChangeAspect="1" noChangeArrowheads="1" noTextEdit="1"/>
          </p:cNvSpPr>
          <p:nvPr>
            <p:ph type="sldImg"/>
          </p:nvPr>
        </p:nvSpPr>
        <p:spPr>
          <a:xfrm>
            <a:off x="987425" y="835025"/>
            <a:ext cx="5119688" cy="3840163"/>
          </a:xfrm>
          <a:ln/>
        </p:spPr>
      </p:sp>
      <p:sp>
        <p:nvSpPr>
          <p:cNvPr id="190469" name="Rectangle 3"/>
          <p:cNvSpPr>
            <a:spLocks noGrp="1" noChangeArrowheads="1"/>
          </p:cNvSpPr>
          <p:nvPr>
            <p:ph type="body" idx="1"/>
          </p:nvPr>
        </p:nvSpPr>
        <p:spPr>
          <a:xfrm>
            <a:off x="946625" y="4875197"/>
            <a:ext cx="5192798" cy="5130159"/>
          </a:xfrm>
          <a:noFill/>
        </p:spPr>
        <p:txBody>
          <a:bodyPr lIns="0" tIns="0" rIns="0" bIns="0"/>
          <a:lstStyle/>
          <a:p>
            <a:pPr indent="93709" eaLnBrk="1" hangingPunct="1">
              <a:lnSpc>
                <a:spcPts val="1761"/>
              </a:lnSpc>
              <a:spcBef>
                <a:spcPts val="0"/>
              </a:spcBef>
            </a:pPr>
            <a:r>
              <a:rPr lang="ja-JP" altLang="en-US" sz="1100" dirty="0"/>
              <a:t>そのほか本人からのメッセージは以下の通りです。</a:t>
            </a:r>
            <a:endParaRPr lang="en-US" altLang="ja-JP" sz="1100" dirty="0"/>
          </a:p>
          <a:p>
            <a:pPr marL="279483" indent="-185774" eaLnBrk="1" hangingPunct="1">
              <a:lnSpc>
                <a:spcPts val="1761"/>
              </a:lnSpc>
              <a:spcBef>
                <a:spcPts val="0"/>
              </a:spcBef>
            </a:pPr>
            <a:endParaRPr lang="ja-JP" altLang="en-US" sz="1100" dirty="0"/>
          </a:p>
          <a:p>
            <a:pPr marL="279483" indent="-185774" eaLnBrk="1" hangingPunct="1">
              <a:lnSpc>
                <a:spcPts val="1761"/>
              </a:lnSpc>
              <a:spcBef>
                <a:spcPts val="0"/>
              </a:spcBef>
            </a:pPr>
            <a:r>
              <a:rPr lang="ja-JP" altLang="en-US" sz="1100" dirty="0"/>
              <a:t>●</a:t>
            </a:r>
            <a:r>
              <a:rPr lang="en-US" altLang="ja-JP" sz="1100" dirty="0"/>
              <a:t>	</a:t>
            </a:r>
            <a:r>
              <a:rPr lang="ja-JP" altLang="en-US" sz="1100" dirty="0"/>
              <a:t>先生に、俺、何か悪いことをしたかな～。目の前にいるのに見てくれない。</a:t>
            </a:r>
            <a:r>
              <a:rPr lang="en-US" altLang="ja-JP" sz="1100" dirty="0"/>
              <a:t/>
            </a:r>
            <a:br>
              <a:rPr lang="en-US" altLang="ja-JP" sz="1100" dirty="0"/>
            </a:br>
            <a:r>
              <a:rPr lang="ja-JP" altLang="en-US" sz="1100" dirty="0"/>
              <a:t>話しもしない。もう俺なんて消えてもいいのかな。</a:t>
            </a:r>
            <a:endParaRPr lang="en-US" altLang="ja-JP" sz="1100" dirty="0"/>
          </a:p>
          <a:p>
            <a:pPr marL="279483" indent="-185774" eaLnBrk="1" hangingPunct="1">
              <a:lnSpc>
                <a:spcPts val="1761"/>
              </a:lnSpc>
              <a:spcBef>
                <a:spcPts val="0"/>
              </a:spcBef>
            </a:pPr>
            <a:r>
              <a:rPr lang="ja-JP" altLang="en-US" sz="1100" dirty="0"/>
              <a:t>●</a:t>
            </a:r>
            <a:r>
              <a:rPr lang="en-US" altLang="ja-JP" sz="1100" dirty="0"/>
              <a:t>	</a:t>
            </a:r>
            <a:r>
              <a:rPr lang="ja-JP" altLang="en-US" sz="1100" dirty="0"/>
              <a:t>会社で働いてたから、まだ読んだり書いたりできるよ。</a:t>
            </a:r>
            <a:r>
              <a:rPr lang="en-US" altLang="ja-JP" sz="1100" dirty="0"/>
              <a:t/>
            </a:r>
            <a:br>
              <a:rPr lang="en-US" altLang="ja-JP" sz="1100" dirty="0"/>
            </a:br>
            <a:r>
              <a:rPr lang="ja-JP" altLang="en-US" sz="1100" dirty="0"/>
              <a:t>病院の書類、もっとわかりやすくできるのに。</a:t>
            </a:r>
            <a:r>
              <a:rPr lang="en-US" altLang="ja-JP" sz="1100" dirty="0"/>
              <a:t/>
            </a:r>
            <a:br>
              <a:rPr lang="en-US" altLang="ja-JP" sz="1100" dirty="0"/>
            </a:br>
            <a:r>
              <a:rPr lang="ja-JP" altLang="en-US" sz="1100" dirty="0"/>
              <a:t>ふつうの会社だったら、即、ボツ</a:t>
            </a:r>
            <a:r>
              <a:rPr lang="en-US" altLang="ja-JP" sz="1100" dirty="0"/>
              <a:t>(</a:t>
            </a:r>
            <a:r>
              <a:rPr lang="ja-JP" altLang="en-US" sz="1100" dirty="0"/>
              <a:t>笑）。</a:t>
            </a:r>
          </a:p>
          <a:p>
            <a:pPr marL="279483" indent="-185774" eaLnBrk="1" hangingPunct="1">
              <a:lnSpc>
                <a:spcPts val="1761"/>
              </a:lnSpc>
              <a:spcBef>
                <a:spcPts val="0"/>
              </a:spcBef>
            </a:pPr>
            <a:r>
              <a:rPr lang="ja-JP" altLang="en-US" sz="1100" dirty="0"/>
              <a:t>●</a:t>
            </a:r>
            <a:r>
              <a:rPr lang="en-US" altLang="ja-JP" sz="1100" dirty="0"/>
              <a:t>	</a:t>
            </a:r>
            <a:r>
              <a:rPr lang="ja-JP" altLang="en-US" sz="1100" dirty="0"/>
              <a:t>私のことを子どもに色々聞かないでほしい。</a:t>
            </a:r>
            <a:r>
              <a:rPr lang="en-US" altLang="ja-JP" sz="1100" dirty="0"/>
              <a:t/>
            </a:r>
            <a:br>
              <a:rPr lang="en-US" altLang="ja-JP" sz="1100" dirty="0"/>
            </a:br>
            <a:r>
              <a:rPr lang="ja-JP" altLang="en-US" sz="1100" dirty="0"/>
              <a:t>あの子たちが答えられなくて恥かいてかわいそう。</a:t>
            </a:r>
            <a:r>
              <a:rPr lang="en-US" altLang="ja-JP" sz="1100" dirty="0"/>
              <a:t/>
            </a:r>
            <a:br>
              <a:rPr lang="en-US" altLang="ja-JP" sz="1100" dirty="0"/>
            </a:br>
            <a:r>
              <a:rPr lang="ja-JP" altLang="en-US" sz="1100" dirty="0"/>
              <a:t>ずっと前に家を出たのに。来てくれるだけでいい。</a:t>
            </a:r>
          </a:p>
          <a:p>
            <a:pPr marL="279483" indent="-185774" eaLnBrk="1" hangingPunct="1">
              <a:lnSpc>
                <a:spcPts val="1761"/>
              </a:lnSpc>
              <a:spcBef>
                <a:spcPts val="0"/>
              </a:spcBef>
            </a:pPr>
            <a:r>
              <a:rPr lang="ja-JP" altLang="en-US" sz="1100" dirty="0"/>
              <a:t>●</a:t>
            </a:r>
            <a:r>
              <a:rPr lang="en-US" altLang="ja-JP" sz="1100" dirty="0"/>
              <a:t>	</a:t>
            </a:r>
            <a:r>
              <a:rPr lang="ja-JP" altLang="en-US" sz="1100" dirty="0"/>
              <a:t>目の手術してよかった。家に帰ってがんばりたいと思った。</a:t>
            </a:r>
            <a:r>
              <a:rPr lang="en-US" altLang="ja-JP" sz="1100" dirty="0"/>
              <a:t/>
            </a:r>
            <a:br>
              <a:rPr lang="en-US" altLang="ja-JP" sz="1100" dirty="0"/>
            </a:br>
            <a:r>
              <a:rPr lang="ja-JP" altLang="en-US" sz="1100" dirty="0"/>
              <a:t>病院にいるうちにいろいろ教わりたかったけど、はい、退院って。</a:t>
            </a:r>
            <a:endParaRPr lang="ja-JP" altLang="ja-JP" sz="1100" dirty="0"/>
          </a:p>
        </p:txBody>
      </p:sp>
    </p:spTree>
    <p:extLst>
      <p:ext uri="{BB962C8B-B14F-4D97-AF65-F5344CB8AC3E}">
        <p14:creationId xmlns:p14="http://schemas.microsoft.com/office/powerpoint/2010/main" val="103909107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Tree>
    <p:extLst>
      <p:ext uri="{BB962C8B-B14F-4D97-AF65-F5344CB8AC3E}">
        <p14:creationId xmlns:p14="http://schemas.microsoft.com/office/powerpoint/2010/main" val="1531846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ー 1"/>
          <p:cNvSpPr>
            <a:spLocks noGrp="1" noRot="1" noChangeAspect="1" noTextEdit="1"/>
          </p:cNvSpPr>
          <p:nvPr>
            <p:ph type="sldImg"/>
          </p:nvPr>
        </p:nvSpPr>
        <p:spPr bwMode="auto">
          <a:xfrm>
            <a:off x="993775" y="823913"/>
            <a:ext cx="5116513" cy="3836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ノート プレースホルダー 2"/>
          <p:cNvSpPr>
            <a:spLocks noGrp="1"/>
          </p:cNvSpPr>
          <p:nvPr>
            <p:ph type="body" idx="1"/>
          </p:nvPr>
        </p:nvSpPr>
        <p:spPr bwMode="auto">
          <a:xfrm>
            <a:off x="947348" y="4876625"/>
            <a:ext cx="5195660" cy="513015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numCol="1" anchor="t" anchorCtr="0" compatLnSpc="1">
            <a:prstTxWarp prst="textNoShape">
              <a:avLst/>
            </a:prstTxWarp>
          </a:bodyPr>
          <a:lstStyle/>
          <a:p>
            <a:pPr>
              <a:lnSpc>
                <a:spcPts val="1761"/>
              </a:lnSpc>
              <a:spcBef>
                <a:spcPts val="0"/>
              </a:spcBef>
            </a:pPr>
            <a:r>
              <a:rPr lang="ja-JP" altLang="en-US" sz="1100" dirty="0"/>
              <a:t>　</a:t>
            </a:r>
            <a:r>
              <a:rPr lang="ja-JP" altLang="ja-JP" sz="1100" dirty="0"/>
              <a:t>平成</a:t>
            </a:r>
            <a:r>
              <a:rPr lang="en-US" altLang="ja-JP" sz="1100" dirty="0"/>
              <a:t>26</a:t>
            </a:r>
            <a:r>
              <a:rPr lang="ja-JP" altLang="ja-JP" sz="1100" dirty="0"/>
              <a:t>年度に公表された新しい推計によれば、日本の認知症高齢者数は、平成</a:t>
            </a:r>
            <a:r>
              <a:rPr lang="en-US" altLang="ja-JP" sz="1100" dirty="0"/>
              <a:t>24</a:t>
            </a:r>
            <a:r>
              <a:rPr lang="ja-JP" altLang="ja-JP" sz="1100" dirty="0"/>
              <a:t>年の約</a:t>
            </a:r>
            <a:r>
              <a:rPr lang="en-US" altLang="ja-JP" sz="1100" dirty="0"/>
              <a:t>462</a:t>
            </a:r>
            <a:r>
              <a:rPr lang="ja-JP" altLang="ja-JP" sz="1100" dirty="0"/>
              <a:t>万人（</a:t>
            </a:r>
            <a:r>
              <a:rPr lang="en-US" altLang="ja-JP" sz="1100" dirty="0"/>
              <a:t>65</a:t>
            </a:r>
            <a:r>
              <a:rPr lang="ja-JP" altLang="ja-JP" sz="1100" dirty="0"/>
              <a:t>歳以上の約</a:t>
            </a:r>
            <a:r>
              <a:rPr lang="en-US" altLang="ja-JP" sz="1100" dirty="0"/>
              <a:t>7</a:t>
            </a:r>
            <a:r>
              <a:rPr lang="ja-JP" altLang="ja-JP" sz="1100" dirty="0"/>
              <a:t>人に</a:t>
            </a:r>
            <a:r>
              <a:rPr lang="en-US" altLang="ja-JP" sz="1100" dirty="0"/>
              <a:t>1</a:t>
            </a:r>
            <a:r>
              <a:rPr lang="ja-JP" altLang="ja-JP" sz="1100" dirty="0"/>
              <a:t>人）から団塊の世代が</a:t>
            </a:r>
            <a:r>
              <a:rPr lang="en-US" altLang="ja-JP" sz="1100" dirty="0"/>
              <a:t>75</a:t>
            </a:r>
            <a:r>
              <a:rPr lang="ja-JP" altLang="ja-JP" sz="1100" dirty="0"/>
              <a:t>歳以上となる</a:t>
            </a:r>
            <a:r>
              <a:rPr lang="en-US" altLang="ja-JP" sz="1100" dirty="0"/>
              <a:t>2025</a:t>
            </a:r>
            <a:r>
              <a:rPr lang="ja-JP" altLang="ja-JP" sz="1100" dirty="0"/>
              <a:t>年には、約</a:t>
            </a:r>
            <a:r>
              <a:rPr lang="en-US" altLang="ja-JP" sz="1100" dirty="0"/>
              <a:t>675</a:t>
            </a:r>
            <a:r>
              <a:rPr lang="ja-JP" altLang="ja-JP" sz="1100" dirty="0"/>
              <a:t>万人（</a:t>
            </a:r>
            <a:r>
              <a:rPr lang="en-US" altLang="ja-JP" sz="1100" dirty="0"/>
              <a:t>65</a:t>
            </a:r>
            <a:r>
              <a:rPr lang="ja-JP" altLang="ja-JP" sz="1100" dirty="0"/>
              <a:t>歳以上の約５人に</a:t>
            </a:r>
            <a:r>
              <a:rPr lang="en-US" altLang="ja-JP" sz="1100" dirty="0"/>
              <a:t>1</a:t>
            </a:r>
            <a:r>
              <a:rPr lang="ja-JP" altLang="ja-JP" sz="1100" dirty="0"/>
              <a:t>人）になると推計されてい</a:t>
            </a:r>
            <a:r>
              <a:rPr lang="ja-JP" altLang="en-US" sz="1100" dirty="0"/>
              <a:t>ます</a:t>
            </a:r>
            <a:r>
              <a:rPr lang="ja-JP" altLang="ja-JP" sz="1100" dirty="0"/>
              <a:t>（認知症の有病率が一定である場合）。</a:t>
            </a:r>
            <a:endParaRPr lang="en-US" altLang="ja-JP" sz="1100" dirty="0"/>
          </a:p>
          <a:p>
            <a:pPr>
              <a:lnSpc>
                <a:spcPts val="1761"/>
              </a:lnSpc>
              <a:spcBef>
                <a:spcPts val="0"/>
              </a:spcBef>
            </a:pPr>
            <a:r>
              <a:rPr lang="ja-JP" altLang="en-US" sz="1100" dirty="0"/>
              <a:t>　</a:t>
            </a:r>
            <a:r>
              <a:rPr lang="ja-JP" altLang="ja-JP" sz="1100" dirty="0"/>
              <a:t>なお、軽度認知障害（正常でもない認知症でもない状態の者）は、平成</a:t>
            </a:r>
            <a:r>
              <a:rPr lang="en-US" altLang="ja-JP" sz="1100" dirty="0"/>
              <a:t>24</a:t>
            </a:r>
            <a:r>
              <a:rPr lang="ja-JP" altLang="ja-JP" sz="1100" dirty="0"/>
              <a:t>年時点で約</a:t>
            </a:r>
            <a:r>
              <a:rPr lang="en-US" altLang="ja-JP" sz="1100" dirty="0"/>
              <a:t>400</a:t>
            </a:r>
            <a:r>
              <a:rPr lang="ja-JP" altLang="ja-JP" sz="1100" dirty="0"/>
              <a:t>万人と推計されて</a:t>
            </a:r>
            <a:r>
              <a:rPr lang="ja-JP" altLang="en-US" sz="1100" dirty="0"/>
              <a:t>います</a:t>
            </a:r>
            <a:r>
              <a:rPr lang="ja-JP" altLang="ja-JP" sz="1100" dirty="0"/>
              <a:t>。</a:t>
            </a:r>
            <a:endParaRPr lang="en-US" altLang="ja-JP" sz="1100" dirty="0"/>
          </a:p>
          <a:p>
            <a:pPr>
              <a:lnSpc>
                <a:spcPts val="1761"/>
              </a:lnSpc>
              <a:spcBef>
                <a:spcPts val="0"/>
              </a:spcBef>
            </a:pPr>
            <a:r>
              <a:rPr lang="ja-JP" altLang="en-US" sz="1100" dirty="0"/>
              <a:t>　</a:t>
            </a:r>
            <a:r>
              <a:rPr lang="ja-JP" altLang="ja-JP" sz="1100" dirty="0"/>
              <a:t>今後、認知症は誰もがかかわる身近な疾患となることが推測され、認知症の人を単に支えると考えるのではなく、認知症の人が認知症とともによりよく生きていくことができるような環境整備が必要で</a:t>
            </a:r>
            <a:r>
              <a:rPr lang="ja-JP" altLang="en-US" sz="1100" dirty="0"/>
              <a:t>あり</a:t>
            </a:r>
            <a:r>
              <a:rPr lang="ja-JP" altLang="ja-JP" sz="1100" dirty="0"/>
              <a:t>、医療、介護従事者のみならず、地域住民も含め誰もが認知症への正しい知識と理解を深めることが重要で</a:t>
            </a:r>
            <a:r>
              <a:rPr lang="ja-JP" altLang="en-US" sz="1100" dirty="0"/>
              <a:t>す</a:t>
            </a:r>
            <a:r>
              <a:rPr lang="ja-JP" altLang="ja-JP" sz="1100" dirty="0"/>
              <a:t>。</a:t>
            </a:r>
            <a:endParaRPr lang="ja-JP" altLang="ja-JP" sz="1100" kern="100" dirty="0">
              <a:solidFill>
                <a:srgbClr val="000000"/>
              </a:solidFill>
              <a:cs typeface="Times New Roman" panose="02020603050405020304" pitchFamily="18" charset="0"/>
            </a:endParaRPr>
          </a:p>
          <a:p>
            <a:pPr indent="139636" algn="just">
              <a:lnSpc>
                <a:spcPts val="1761"/>
              </a:lnSpc>
              <a:spcBef>
                <a:spcPts val="0"/>
              </a:spcBef>
              <a:spcAft>
                <a:spcPts val="0"/>
              </a:spcAft>
            </a:pPr>
            <a:endParaRPr lang="ja-JP" altLang="ja-JP" sz="1100" kern="100" dirty="0">
              <a:latin typeface="HGPｺﾞｼｯｸM" panose="020B0600000000000000" pitchFamily="50" charset="-128"/>
              <a:ea typeface="HGPｺﾞｼｯｸM" panose="020B0600000000000000" pitchFamily="50" charset="-128"/>
              <a:cs typeface="Times New Roman" panose="02020603050405020304" pitchFamily="18" charset="0"/>
            </a:endParaRPr>
          </a:p>
        </p:txBody>
      </p:sp>
    </p:spTree>
    <p:extLst>
      <p:ext uri="{BB962C8B-B14F-4D97-AF65-F5344CB8AC3E}">
        <p14:creationId xmlns:p14="http://schemas.microsoft.com/office/powerpoint/2010/main" val="274097201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スライド イメージ プレースホルダ 1"/>
          <p:cNvSpPr>
            <a:spLocks noGrp="1" noRot="1" noChangeAspect="1" noTextEdit="1"/>
          </p:cNvSpPr>
          <p:nvPr>
            <p:ph type="sldImg"/>
          </p:nvPr>
        </p:nvSpPr>
        <p:spPr>
          <a:xfrm>
            <a:off x="1344613" y="977900"/>
            <a:ext cx="6499225" cy="4875213"/>
          </a:xfrm>
          <a:ln/>
        </p:spPr>
      </p:sp>
    </p:spTree>
    <p:extLst>
      <p:ext uri="{BB962C8B-B14F-4D97-AF65-F5344CB8AC3E}">
        <p14:creationId xmlns:p14="http://schemas.microsoft.com/office/powerpoint/2010/main" val="330999043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スライド イメージ プレースホルダ 1"/>
          <p:cNvSpPr>
            <a:spLocks noGrp="1" noRot="1" noChangeAspect="1" noTextEdit="1"/>
          </p:cNvSpPr>
          <p:nvPr>
            <p:ph type="sldImg"/>
          </p:nvPr>
        </p:nvSpPr>
        <p:spPr>
          <a:xfrm>
            <a:off x="1344613" y="977900"/>
            <a:ext cx="6499225" cy="4875213"/>
          </a:xfrm>
          <a:ln/>
        </p:spPr>
      </p:sp>
    </p:spTree>
    <p:extLst>
      <p:ext uri="{BB962C8B-B14F-4D97-AF65-F5344CB8AC3E}">
        <p14:creationId xmlns:p14="http://schemas.microsoft.com/office/powerpoint/2010/main" val="381693573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スライド イメージ プレースホルダ 1"/>
          <p:cNvSpPr>
            <a:spLocks noGrp="1" noRot="1" noChangeAspect="1" noTextEdit="1"/>
          </p:cNvSpPr>
          <p:nvPr>
            <p:ph type="sldImg"/>
          </p:nvPr>
        </p:nvSpPr>
        <p:spPr>
          <a:xfrm>
            <a:off x="1344613" y="977900"/>
            <a:ext cx="6499225" cy="4875213"/>
          </a:xfrm>
          <a:ln/>
        </p:spPr>
      </p:sp>
    </p:spTree>
    <p:extLst>
      <p:ext uri="{BB962C8B-B14F-4D97-AF65-F5344CB8AC3E}">
        <p14:creationId xmlns:p14="http://schemas.microsoft.com/office/powerpoint/2010/main" val="171927491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Tree>
    <p:extLst>
      <p:ext uri="{BB962C8B-B14F-4D97-AF65-F5344CB8AC3E}">
        <p14:creationId xmlns:p14="http://schemas.microsoft.com/office/powerpoint/2010/main" val="246027964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Tree>
    <p:extLst>
      <p:ext uri="{BB962C8B-B14F-4D97-AF65-F5344CB8AC3E}">
        <p14:creationId xmlns:p14="http://schemas.microsoft.com/office/powerpoint/2010/main" val="267814344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Tree>
    <p:extLst>
      <p:ext uri="{BB962C8B-B14F-4D97-AF65-F5344CB8AC3E}">
        <p14:creationId xmlns:p14="http://schemas.microsoft.com/office/powerpoint/2010/main" val="286492859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84705599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Tree>
    <p:extLst>
      <p:ext uri="{BB962C8B-B14F-4D97-AF65-F5344CB8AC3E}">
        <p14:creationId xmlns:p14="http://schemas.microsoft.com/office/powerpoint/2010/main" val="3202237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79488" y="820738"/>
            <a:ext cx="5132387" cy="3848100"/>
          </a:xfrm>
        </p:spPr>
      </p:sp>
      <p:sp>
        <p:nvSpPr>
          <p:cNvPr id="3" name="ノート プレースホルダー 2"/>
          <p:cNvSpPr>
            <a:spLocks noGrp="1"/>
          </p:cNvSpPr>
          <p:nvPr>
            <p:ph type="body" idx="1"/>
          </p:nvPr>
        </p:nvSpPr>
        <p:spPr>
          <a:xfrm>
            <a:off x="948340" y="4875319"/>
            <a:ext cx="5194934" cy="4982706"/>
          </a:xfrm>
        </p:spPr>
        <p:txBody>
          <a:bodyPr lIns="0" tIns="0" rIns="0" bIns="0"/>
          <a:lstStyle/>
          <a:p>
            <a:pPr>
              <a:lnSpc>
                <a:spcPts val="1761"/>
              </a:lnSpc>
              <a:spcBef>
                <a:spcPts val="0"/>
              </a:spcBef>
            </a:pPr>
            <a:r>
              <a:rPr lang="ja-JP" altLang="en-US" sz="1100" dirty="0"/>
              <a:t>　</a:t>
            </a:r>
            <a:r>
              <a:rPr lang="ja-JP" altLang="ja-JP" sz="1100" dirty="0"/>
              <a:t>日本においては、高齢化の進展にともない、</a:t>
            </a:r>
            <a:r>
              <a:rPr lang="en-US" altLang="ja-JP" sz="1100" dirty="0"/>
              <a:t>2025</a:t>
            </a:r>
            <a:r>
              <a:rPr lang="ja-JP" altLang="ja-JP" sz="1100" dirty="0"/>
              <a:t>年に向け、地域包括ケアシステムの構築を目指して</a:t>
            </a:r>
            <a:r>
              <a:rPr lang="ja-JP" altLang="en-US" sz="1100" dirty="0"/>
              <a:t>います。</a:t>
            </a:r>
            <a:endParaRPr lang="en-US" altLang="ja-JP" sz="1100" dirty="0"/>
          </a:p>
          <a:p>
            <a:pPr>
              <a:lnSpc>
                <a:spcPts val="1761"/>
              </a:lnSpc>
              <a:spcBef>
                <a:spcPts val="0"/>
              </a:spcBef>
            </a:pPr>
            <a:r>
              <a:rPr lang="ja-JP" altLang="en-US" sz="1100" dirty="0"/>
              <a:t>　</a:t>
            </a:r>
            <a:r>
              <a:rPr lang="ja-JP" altLang="ja-JP" sz="1100" dirty="0"/>
              <a:t>「地域包括ケアシステム」とは、地域の実情に応じて、高齢者が、可能な限り、住み慣れた地域でその有する能力に応じ自立した日常生活を営むことができるよう、医療、介護、介護予防、住まい及び自立した日常生活の支援が包括的に確保される体制</a:t>
            </a:r>
            <a:r>
              <a:rPr lang="ja-JP" altLang="en-US" sz="1100" dirty="0"/>
              <a:t>のことです</a:t>
            </a:r>
            <a:r>
              <a:rPr lang="ja-JP" altLang="ja-JP" sz="1100" dirty="0"/>
              <a:t>。</a:t>
            </a:r>
          </a:p>
          <a:p>
            <a:pPr>
              <a:lnSpc>
                <a:spcPts val="1761"/>
              </a:lnSpc>
              <a:spcBef>
                <a:spcPts val="0"/>
              </a:spcBef>
            </a:pPr>
            <a:r>
              <a:rPr lang="ja-JP" altLang="en-US" sz="1100" dirty="0"/>
              <a:t>　</a:t>
            </a:r>
            <a:r>
              <a:rPr lang="ja-JP" altLang="ja-JP" sz="1100" dirty="0"/>
              <a:t>医療機関も地域包括ケアシステムの一部であり、システムを構築する上で、重要な役割を担ってい</a:t>
            </a:r>
            <a:r>
              <a:rPr lang="ja-JP" altLang="en-US" sz="1100" dirty="0"/>
              <a:t>ます</a:t>
            </a:r>
            <a:r>
              <a:rPr lang="ja-JP" altLang="ja-JP" sz="1100" dirty="0"/>
              <a:t>。</a:t>
            </a:r>
          </a:p>
          <a:p>
            <a:pPr>
              <a:lnSpc>
                <a:spcPts val="1761"/>
              </a:lnSpc>
              <a:spcBef>
                <a:spcPts val="0"/>
              </a:spcBef>
            </a:pPr>
            <a:r>
              <a:rPr lang="ja-JP" altLang="en-US" sz="1100" dirty="0"/>
              <a:t>　</a:t>
            </a:r>
            <a:r>
              <a:rPr lang="ja-JP" altLang="ja-JP" sz="1100" dirty="0"/>
              <a:t>また、認知症の人に</a:t>
            </a:r>
            <a:r>
              <a:rPr lang="ja-JP" altLang="en-US" sz="1100" dirty="0"/>
              <a:t>とって</a:t>
            </a:r>
            <a:r>
              <a:rPr lang="ja-JP" altLang="ja-JP" sz="1100" dirty="0"/>
              <a:t>も、この地域包括ケアシステムの中で、適時・適切なサービスを受けることができ、認知症の人の意思が尊重され、できる限り住み慣れた良い環境で、自分らしく暮らし続けることが重要であることに変わりはなく、自治体、医療機関、介護サービス事業所、住民等ボランティアなどの様々な関係機関が連携して認知症の人を支える地域づくりが求められてい</a:t>
            </a:r>
            <a:r>
              <a:rPr lang="ja-JP" altLang="en-US" sz="1100" dirty="0"/>
              <a:t>ます</a:t>
            </a:r>
            <a:r>
              <a:rPr lang="ja-JP" altLang="ja-JP" sz="1100" dirty="0"/>
              <a:t>。</a:t>
            </a:r>
            <a:endParaRPr lang="en-US" altLang="ja-JP" sz="1100" dirty="0"/>
          </a:p>
        </p:txBody>
      </p:sp>
    </p:spTree>
    <p:extLst>
      <p:ext uri="{BB962C8B-B14F-4D97-AF65-F5344CB8AC3E}">
        <p14:creationId xmlns:p14="http://schemas.microsoft.com/office/powerpoint/2010/main" val="3855385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3775" y="822325"/>
            <a:ext cx="5116513" cy="3836988"/>
          </a:xfrm>
        </p:spPr>
      </p:sp>
      <p:sp>
        <p:nvSpPr>
          <p:cNvPr id="3" name="ノート プレースホルダー 2"/>
          <p:cNvSpPr>
            <a:spLocks noGrp="1"/>
          </p:cNvSpPr>
          <p:nvPr>
            <p:ph type="body" idx="1"/>
          </p:nvPr>
        </p:nvSpPr>
        <p:spPr>
          <a:xfrm>
            <a:off x="960931" y="4867466"/>
            <a:ext cx="5234821" cy="5130159"/>
          </a:xfrm>
        </p:spPr>
        <p:txBody>
          <a:bodyPr lIns="0" tIns="0" rIns="0" bIns="0"/>
          <a:lstStyle/>
          <a:p>
            <a:pPr>
              <a:lnSpc>
                <a:spcPts val="1761"/>
              </a:lnSpc>
              <a:spcBef>
                <a:spcPts val="0"/>
              </a:spcBef>
            </a:pPr>
            <a:r>
              <a:rPr lang="ja-JP" altLang="en-US" sz="1100" dirty="0"/>
              <a:t>　</a:t>
            </a:r>
            <a:r>
              <a:rPr lang="ja-JP" altLang="ja-JP" sz="1100" dirty="0"/>
              <a:t>地域包括ケアシステムの構築を目指す中で、認知症の人においても、認知症の人の意思が尊重され、できる限り住み慣れた良い環境で、自分らしく暮らし続けることができる社会の実現</a:t>
            </a:r>
            <a:r>
              <a:rPr lang="ja-JP" altLang="en-US" sz="1100" dirty="0"/>
              <a:t>が</a:t>
            </a:r>
            <a:r>
              <a:rPr lang="ja-JP" altLang="ja-JP" sz="1100" dirty="0"/>
              <a:t>できるよう、平成</a:t>
            </a:r>
            <a:r>
              <a:rPr lang="en-US" altLang="ja-JP" sz="1100" dirty="0"/>
              <a:t>27</a:t>
            </a:r>
            <a:r>
              <a:rPr lang="ja-JP" altLang="ja-JP" sz="1100" dirty="0"/>
              <a:t>年</a:t>
            </a:r>
            <a:r>
              <a:rPr lang="en-US" altLang="ja-JP" sz="1100" dirty="0"/>
              <a:t>1</a:t>
            </a:r>
            <a:r>
              <a:rPr lang="ja-JP" altLang="ja-JP" sz="1100" dirty="0"/>
              <a:t>月に「認知症施策推進総合戦略</a:t>
            </a:r>
            <a:r>
              <a:rPr lang="en-US" altLang="ja-JP" sz="1100" dirty="0"/>
              <a:t>(</a:t>
            </a:r>
            <a:r>
              <a:rPr lang="ja-JP" altLang="ja-JP" sz="1100" dirty="0"/>
              <a:t>新オレンジプラン</a:t>
            </a:r>
            <a:r>
              <a:rPr lang="en-US" altLang="ja-JP" sz="1100" dirty="0"/>
              <a:t>)</a:t>
            </a:r>
            <a:r>
              <a:rPr lang="ja-JP" altLang="ja-JP" sz="1100" dirty="0"/>
              <a:t>」が策定され</a:t>
            </a:r>
            <a:r>
              <a:rPr lang="ja-JP" altLang="en-US" sz="1100" dirty="0"/>
              <a:t>まし</a:t>
            </a:r>
            <a:r>
              <a:rPr lang="ja-JP" altLang="ja-JP" sz="1100" dirty="0"/>
              <a:t>た。</a:t>
            </a:r>
          </a:p>
          <a:p>
            <a:pPr>
              <a:lnSpc>
                <a:spcPts val="1761"/>
              </a:lnSpc>
              <a:spcBef>
                <a:spcPts val="0"/>
              </a:spcBef>
            </a:pPr>
            <a:r>
              <a:rPr lang="en-US" altLang="ja-JP" sz="1100" dirty="0"/>
              <a:t>※</a:t>
            </a:r>
            <a:r>
              <a:rPr lang="ja-JP" altLang="ja-JP" sz="1100" dirty="0"/>
              <a:t>詳細は</a:t>
            </a:r>
            <a:r>
              <a:rPr lang="ja-JP" altLang="en-US" sz="1100" dirty="0"/>
              <a:t>、</a:t>
            </a:r>
            <a:r>
              <a:rPr lang="en-US" altLang="ja-JP" sz="1100" dirty="0"/>
              <a:t>URL:http://www.mhlw.go.jp/stf/seisakunitsuite/bunya/0000076236.html</a:t>
            </a:r>
            <a:endParaRPr lang="ja-JP" altLang="ja-JP" sz="1100" dirty="0"/>
          </a:p>
          <a:p>
            <a:pPr>
              <a:lnSpc>
                <a:spcPts val="1761"/>
              </a:lnSpc>
              <a:spcBef>
                <a:spcPts val="0"/>
              </a:spcBef>
            </a:pPr>
            <a:r>
              <a:rPr lang="ja-JP" altLang="en-US" sz="1100" dirty="0"/>
              <a:t>　</a:t>
            </a:r>
            <a:r>
              <a:rPr lang="ja-JP" altLang="ja-JP" sz="1100" dirty="0"/>
              <a:t>新オレンジプランは、</a:t>
            </a:r>
            <a:r>
              <a:rPr lang="en-US" altLang="ja-JP" sz="1100" dirty="0"/>
              <a:t>7</a:t>
            </a:r>
            <a:r>
              <a:rPr lang="ja-JP" altLang="ja-JP" sz="1100" dirty="0"/>
              <a:t>つの柱で構成されており、➆「認知症の人やその家族の視点の重視」については、①～⑥のすべての柱にかかる横串の柱として➆に掲げられて</a:t>
            </a:r>
            <a:r>
              <a:rPr lang="ja-JP" altLang="en-US" sz="1100" dirty="0"/>
              <a:t>いて</a:t>
            </a:r>
            <a:r>
              <a:rPr lang="ja-JP" altLang="ja-JP" sz="1100" dirty="0"/>
              <a:t>、認知症の人やその家族の視点を重視することは、柱にそって施策を推進する際の共通の基本理念となってい</a:t>
            </a:r>
            <a:r>
              <a:rPr lang="ja-JP" altLang="en-US" sz="1100" dirty="0"/>
              <a:t>ます</a:t>
            </a:r>
            <a:r>
              <a:rPr lang="ja-JP" altLang="ja-JP" sz="1100" dirty="0"/>
              <a:t>。</a:t>
            </a:r>
          </a:p>
          <a:p>
            <a:pPr>
              <a:lnSpc>
                <a:spcPts val="1761"/>
              </a:lnSpc>
              <a:spcBef>
                <a:spcPts val="0"/>
              </a:spcBef>
            </a:pPr>
            <a:r>
              <a:rPr lang="ja-JP" altLang="en-US" sz="1100" dirty="0"/>
              <a:t>　</a:t>
            </a:r>
            <a:r>
              <a:rPr lang="ja-JP" altLang="ja-JP" sz="1100" dirty="0"/>
              <a:t>なお、本研修については「②認知症の容態に応じた適時・適切な医療・介護等の提供」に位置付けられてい</a:t>
            </a:r>
            <a:r>
              <a:rPr lang="ja-JP" altLang="en-US" sz="1100" dirty="0"/>
              <a:t>ます</a:t>
            </a:r>
            <a:r>
              <a:rPr lang="ja-JP" altLang="ja-JP" sz="1100" dirty="0"/>
              <a:t>。</a:t>
            </a:r>
          </a:p>
          <a:p>
            <a:pPr>
              <a:lnSpc>
                <a:spcPts val="1761"/>
              </a:lnSpc>
              <a:spcBef>
                <a:spcPts val="0"/>
              </a:spcBef>
            </a:pPr>
            <a:r>
              <a:rPr lang="ja-JP" altLang="en-US" sz="1100" dirty="0"/>
              <a:t>　</a:t>
            </a:r>
            <a:r>
              <a:rPr lang="ja-JP" altLang="ja-JP" sz="1100" dirty="0"/>
              <a:t>本研修を推進することで、認知症の方が身体合併症等で入院となった際も、認知症の人の個別性に合わせた適切な対応がなされることが期待されて</a:t>
            </a:r>
            <a:r>
              <a:rPr lang="ja-JP" altLang="en-US" sz="1100" dirty="0"/>
              <a:t>おり</a:t>
            </a:r>
            <a:r>
              <a:rPr lang="ja-JP" altLang="ja-JP" sz="1100" dirty="0"/>
              <a:t>、</a:t>
            </a:r>
            <a:r>
              <a:rPr lang="en-US" altLang="ja-JP" sz="1100" dirty="0"/>
              <a:t>2020</a:t>
            </a:r>
            <a:r>
              <a:rPr lang="ja-JP" altLang="ja-JP" sz="1100" dirty="0"/>
              <a:t>年度末までに全国で</a:t>
            </a:r>
            <a:r>
              <a:rPr lang="en-US" altLang="ja-JP" sz="1100" dirty="0"/>
              <a:t>22</a:t>
            </a:r>
            <a:r>
              <a:rPr lang="ja-JP" altLang="ja-JP" sz="1100" dirty="0"/>
              <a:t>万人（</a:t>
            </a:r>
            <a:r>
              <a:rPr lang="en-US" altLang="ja-JP" sz="1100" dirty="0"/>
              <a:t>1</a:t>
            </a:r>
            <a:r>
              <a:rPr lang="ja-JP" altLang="ja-JP" sz="1100" dirty="0"/>
              <a:t>病棟で</a:t>
            </a:r>
            <a:r>
              <a:rPr lang="en-US" altLang="ja-JP" sz="1100" dirty="0"/>
              <a:t>10</a:t>
            </a:r>
            <a:r>
              <a:rPr lang="ja-JP" altLang="ja-JP" sz="1100" dirty="0"/>
              <a:t>名以上）が受講することを目標として</a:t>
            </a:r>
            <a:r>
              <a:rPr lang="ja-JP" altLang="en-US" sz="1100" dirty="0"/>
              <a:t>います</a:t>
            </a:r>
            <a:r>
              <a:rPr lang="ja-JP" altLang="ja-JP" sz="1100" dirty="0"/>
              <a:t>。</a:t>
            </a:r>
            <a:endParaRPr lang="ja-JP" altLang="en-US" sz="1100" dirty="0"/>
          </a:p>
        </p:txBody>
      </p:sp>
    </p:spTree>
    <p:extLst>
      <p:ext uri="{BB962C8B-B14F-4D97-AF65-F5344CB8AC3E}">
        <p14:creationId xmlns:p14="http://schemas.microsoft.com/office/powerpoint/2010/main" val="1989737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993775" y="830263"/>
            <a:ext cx="5114925" cy="3836987"/>
          </a:xfrm>
          <a:ln/>
        </p:spPr>
      </p:sp>
      <p:sp>
        <p:nvSpPr>
          <p:cNvPr id="66563" name="Rectangle 3"/>
          <p:cNvSpPr>
            <a:spLocks noGrp="1" noChangeArrowheads="1"/>
          </p:cNvSpPr>
          <p:nvPr>
            <p:ph type="body" idx="1"/>
          </p:nvPr>
        </p:nvSpPr>
        <p:spPr>
          <a:xfrm>
            <a:off x="945359" y="4876630"/>
            <a:ext cx="5196654" cy="4605337"/>
          </a:xfrm>
          <a:noFill/>
        </p:spPr>
        <p:txBody>
          <a:bodyPr lIns="0" tIns="0" rIns="0" bIns="0"/>
          <a:lstStyle/>
          <a:p>
            <a:pPr>
              <a:lnSpc>
                <a:spcPts val="1761"/>
              </a:lnSpc>
              <a:spcBef>
                <a:spcPts val="0"/>
              </a:spcBef>
            </a:pPr>
            <a:r>
              <a:rPr lang="ja-JP" altLang="en-US" sz="1100" dirty="0">
                <a:cs typeface="Meiryo UI" pitchFamily="50" charset="-128"/>
              </a:rPr>
              <a:t>　そのため、本研修を開催し、病院に勤務する医療従事者が認知症の基本的な理解を深め、対応力を高め、これらの課題を解決していくことを目指しています。</a:t>
            </a:r>
            <a:endParaRPr lang="en-US" altLang="ja-JP" sz="1100" dirty="0">
              <a:cs typeface="Meiryo UI" pitchFamily="50" charset="-128"/>
            </a:endParaRPr>
          </a:p>
          <a:p>
            <a:pPr>
              <a:lnSpc>
                <a:spcPts val="1761"/>
              </a:lnSpc>
              <a:spcBef>
                <a:spcPts val="0"/>
              </a:spcBef>
            </a:pPr>
            <a:r>
              <a:rPr lang="ja-JP" altLang="en-US" sz="1100" dirty="0">
                <a:cs typeface="Meiryo UI" pitchFamily="50" charset="-128"/>
              </a:rPr>
              <a:t>　また、近年においては、認知症初期集中支援チームや認知症ケア加算</a:t>
            </a:r>
            <a:r>
              <a:rPr lang="en-US" altLang="ja-JP" sz="1100" dirty="0">
                <a:cs typeface="Meiryo UI" pitchFamily="50" charset="-128"/>
              </a:rPr>
              <a:t>1</a:t>
            </a:r>
            <a:r>
              <a:rPr lang="ja-JP" altLang="en-US" sz="1100" dirty="0">
                <a:cs typeface="Meiryo UI" pitchFamily="50" charset="-128"/>
              </a:rPr>
              <a:t>（診療報酬）の創設等、多職種がチームで治療やケアを行うことが求められています。</a:t>
            </a:r>
            <a:endParaRPr lang="en-US" altLang="ja-JP" sz="1100" dirty="0">
              <a:cs typeface="Meiryo UI" pitchFamily="50" charset="-128"/>
            </a:endParaRPr>
          </a:p>
          <a:p>
            <a:pPr>
              <a:lnSpc>
                <a:spcPts val="1761"/>
              </a:lnSpc>
              <a:spcBef>
                <a:spcPts val="0"/>
              </a:spcBef>
            </a:pPr>
            <a:r>
              <a:rPr lang="ja-JP" altLang="en-US" sz="1100" dirty="0">
                <a:cs typeface="Meiryo UI" pitchFamily="50" charset="-128"/>
              </a:rPr>
              <a:t>　医師や看護師のみならず、病棟に勤務するさまざま職員が受講し、多職種で連携をしながら、病棟や病院全体における総合的な対応力向上を目指していくことが欠かせません。</a:t>
            </a:r>
            <a:endParaRPr lang="en-US" altLang="ja-JP" sz="1100" dirty="0">
              <a:cs typeface="Meiryo UI" pitchFamily="50" charset="-128"/>
            </a:endParaRPr>
          </a:p>
        </p:txBody>
      </p:sp>
    </p:spTree>
    <p:extLst>
      <p:ext uri="{BB962C8B-B14F-4D97-AF65-F5344CB8AC3E}">
        <p14:creationId xmlns:p14="http://schemas.microsoft.com/office/powerpoint/2010/main" val="1900613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Tree>
    <p:extLst>
      <p:ext uri="{BB962C8B-B14F-4D97-AF65-F5344CB8AC3E}">
        <p14:creationId xmlns:p14="http://schemas.microsoft.com/office/powerpoint/2010/main" val="3351342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50CD7C83-2243-4216-A1FF-BE305B38E527}" type="slidenum">
              <a:rPr lang="en-US" altLang="ja-JP"/>
              <a:pPr>
                <a:defRPr/>
              </a:pPr>
              <a:t>‹#›</a:t>
            </a:fld>
            <a:endParaRPr lang="en-US" altLang="ja-JP"/>
          </a:p>
        </p:txBody>
      </p:sp>
    </p:spTree>
    <p:extLst>
      <p:ext uri="{BB962C8B-B14F-4D97-AF65-F5344CB8AC3E}">
        <p14:creationId xmlns:p14="http://schemas.microsoft.com/office/powerpoint/2010/main" val="196015607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DFD0690-3BE8-459D-9141-1EB876E57C2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02328933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76BDD78-7D16-481F-8A75-0A02351D7BF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12958247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C964DE9-FB81-4F04-BE8C-C9F4B49BB22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56440855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D1EDBC8-D5B8-48C0-8208-1FB87774D4E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58541114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0CD7C83-2243-4216-A1FF-BE305B38E52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63936200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40F330D-3BE1-4D29-916E-D9A92064110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03202126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chart" preserve="1">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グラフ プレースホルダ 2"/>
          <p:cNvSpPr>
            <a:spLocks noGrp="1"/>
          </p:cNvSpPr>
          <p:nvPr>
            <p:ph type="chart" idx="1"/>
          </p:nvPr>
        </p:nvSpPr>
        <p:spPr>
          <a:xfrm>
            <a:off x="457200" y="1600200"/>
            <a:ext cx="8229600" cy="4525963"/>
          </a:xfrm>
        </p:spPr>
        <p:txBody>
          <a:bodyPr/>
          <a:lstStyle/>
          <a:p>
            <a:pPr lvl="0"/>
            <a:endParaRPr lang="ja-JP" alt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2917CD7-C4B8-4145-9725-02A68D535AE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49213707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ED0BEF5E-88BA-4577-965F-6AF775BDC3D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8060077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ED0BEF5E-88BA-4577-965F-6AF775BDC3D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5966725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ED0BEF5E-88BA-4577-965F-6AF775BDC3D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19926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D40F330D-3BE1-4D29-916E-D9A920641102}" type="slidenum">
              <a:rPr lang="en-US" altLang="ja-JP"/>
              <a:pPr>
                <a:defRPr/>
              </a:pPr>
              <a:t>‹#›</a:t>
            </a:fld>
            <a:endParaRPr lang="en-US" altLang="ja-JP"/>
          </a:p>
        </p:txBody>
      </p:sp>
    </p:spTree>
    <p:extLst>
      <p:ext uri="{BB962C8B-B14F-4D97-AF65-F5344CB8AC3E}">
        <p14:creationId xmlns:p14="http://schemas.microsoft.com/office/powerpoint/2010/main" val="121319602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ED0BEF5E-88BA-4577-965F-6AF775BDC3D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0241397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ED0BEF5E-88BA-4577-965F-6AF775BDC3D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5781777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ED0BEF5E-88BA-4577-965F-6AF775BDC3D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8229731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ED0BEF5E-88BA-4577-965F-6AF775BDC3D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6487557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ED0BEF5E-88BA-4577-965F-6AF775BDC3D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2377208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ED0BEF5E-88BA-4577-965F-6AF775BDC3D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9619459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ED0BEF5E-88BA-4577-965F-6AF775BDC3D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0022507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ED0BEF5E-88BA-4577-965F-6AF775BDC3D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5657733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ED0BEF5E-88BA-4577-965F-6AF775BDC3D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3397445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ED0BEF5E-88BA-4577-965F-6AF775BDC3D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052228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グラフ プレースホルダ 2"/>
          <p:cNvSpPr>
            <a:spLocks noGrp="1"/>
          </p:cNvSpPr>
          <p:nvPr>
            <p:ph type="chart" idx="1"/>
          </p:nvPr>
        </p:nvSpPr>
        <p:spPr>
          <a:xfrm>
            <a:off x="457200" y="1600200"/>
            <a:ext cx="8229600" cy="4525963"/>
          </a:xfrm>
        </p:spPr>
        <p:txBody>
          <a:bodyPr/>
          <a:lstStyle/>
          <a:p>
            <a:pPr lvl="0"/>
            <a:endParaRPr lang="ja-JP" altLang="en-US" noProof="0"/>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42917CD7-C4B8-4145-9725-02A68D535AEA}" type="slidenum">
              <a:rPr lang="en-US" altLang="ja-JP"/>
              <a:pPr>
                <a:defRPr/>
              </a:pPr>
              <a:t>‹#›</a:t>
            </a:fld>
            <a:endParaRPr lang="en-US" altLang="ja-JP"/>
          </a:p>
        </p:txBody>
      </p:sp>
    </p:spTree>
    <p:extLst>
      <p:ext uri="{BB962C8B-B14F-4D97-AF65-F5344CB8AC3E}">
        <p14:creationId xmlns:p14="http://schemas.microsoft.com/office/powerpoint/2010/main" val="162078845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ED0BEF5E-88BA-4577-965F-6AF775BDC3D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6473800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ED0BEF5E-88BA-4577-965F-6AF775BDC3D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5030681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ED0BEF5E-88BA-4577-965F-6AF775BDC3D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3096110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ED0BEF5E-88BA-4577-965F-6AF775BDC3D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1762672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ED0BEF5E-88BA-4577-965F-6AF775BDC3D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9192216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ED0BEF5E-88BA-4577-965F-6AF775BDC3D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1523178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ED0BEF5E-88BA-4577-965F-6AF775BDC3D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4663198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ED0BEF5E-88BA-4577-965F-6AF775BDC3D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1752234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ED0BEF5E-88BA-4577-965F-6AF775BDC3D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5043692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692DD8B-FE3F-49DF-A687-B22F02A7DE0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6193110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DE4691A-696D-4AA3-B921-C52E33D84B6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5133694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ED978E9-DE30-41CA-8EE8-00A5622E5BA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86165229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2AB2AB2-51DB-408A-B600-F25B7E4F6B1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50346483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F3F8703-6FC4-4414-85ED-5D21CC40681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88422236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F4953DF-4FE0-4DFA-B181-20FED7819E3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2010529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DFD0690-3BE8-459D-9141-1EB876E57C2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87626395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76BDD78-7D16-481F-8A75-0A02351D7BF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26201368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C964DE9-FB81-4F04-BE8C-C9F4B49BB22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20316840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D1EDBC8-D5B8-48C0-8208-1FB87774D4E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83390433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0CD7C83-2243-4216-A1FF-BE305B38E52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46665555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40F330D-3BE1-4D29-916E-D9A92064110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6716658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DE4691A-696D-4AA3-B921-C52E33D84B6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8376540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chart" preserve="1">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グラフ プレースホルダ 2"/>
          <p:cNvSpPr>
            <a:spLocks noGrp="1"/>
          </p:cNvSpPr>
          <p:nvPr>
            <p:ph type="chart" idx="1"/>
          </p:nvPr>
        </p:nvSpPr>
        <p:spPr>
          <a:xfrm>
            <a:off x="457200" y="1600200"/>
            <a:ext cx="8229600" cy="4525963"/>
          </a:xfrm>
        </p:spPr>
        <p:txBody>
          <a:bodyPr/>
          <a:lstStyle/>
          <a:p>
            <a:pPr lvl="0"/>
            <a:endParaRPr lang="ja-JP" alt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2917CD7-C4B8-4145-9725-02A68D535AE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0973332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DE4691A-696D-4AA3-B921-C52E33D84B6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6443246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DE4691A-696D-4AA3-B921-C52E33D84B6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4566598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DE4691A-696D-4AA3-B921-C52E33D84B6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0854761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2DE4691A-696D-4AA3-B921-C52E33D84B6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5934917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2DE4691A-696D-4AA3-B921-C52E33D84B6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4691134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2DE4691A-696D-4AA3-B921-C52E33D84B6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7142083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2DE4691A-696D-4AA3-B921-C52E33D84B6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3184560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2DE4691A-696D-4AA3-B921-C52E33D84B6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0422313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2DE4691A-696D-4AA3-B921-C52E33D84B6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737276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DE4691A-696D-4AA3-B921-C52E33D84B6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8328692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DE4691A-696D-4AA3-B921-C52E33D84B6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8962371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DE4691A-696D-4AA3-B921-C52E33D84B6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938871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2DE4691A-696D-4AA3-B921-C52E33D84B6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920992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2DE4691A-696D-4AA3-B921-C52E33D84B6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791062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2DE4691A-696D-4AA3-B921-C52E33D84B6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719809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2DE4691A-696D-4AA3-B921-C52E33D84B6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49345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0551278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2DE4691A-696D-4AA3-B921-C52E33D84B6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700061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2DE4691A-696D-4AA3-B921-C52E33D84B6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737496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DE4691A-696D-4AA3-B921-C52E33D84B6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791144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DE4691A-696D-4AA3-B921-C52E33D84B6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528939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692DD8B-FE3F-49DF-A687-B22F02A7DE0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2994678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ED978E9-DE30-41CA-8EE8-00A5622E5BA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3963906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2AB2AB2-51DB-408A-B600-F25B7E4F6B1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9036939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F3F8703-6FC4-4414-85ED-5D21CC40681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1534568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F4953DF-4FE0-4DFA-B181-20FED7819E3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5922747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DFD0690-3BE8-459D-9141-1EB876E57C2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205738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Tree>
    <p:extLst>
      <p:ext uri="{BB962C8B-B14F-4D97-AF65-F5344CB8AC3E}">
        <p14:creationId xmlns:p14="http://schemas.microsoft.com/office/powerpoint/2010/main" val="1084080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76BDD78-7D16-481F-8A75-0A02351D7BF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8371402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C964DE9-FB81-4F04-BE8C-C9F4B49BB22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5926860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D1EDBC8-D5B8-48C0-8208-1FB87774D4E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9584903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0CD7C83-2243-4216-A1FF-BE305B38E52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7767107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40F330D-3BE1-4D29-916E-D9A92064110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8459275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chart" preserve="1">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グラフ プレースホルダ 2"/>
          <p:cNvSpPr>
            <a:spLocks noGrp="1"/>
          </p:cNvSpPr>
          <p:nvPr>
            <p:ph type="chart" idx="1"/>
          </p:nvPr>
        </p:nvSpPr>
        <p:spPr>
          <a:xfrm>
            <a:off x="457200" y="1600200"/>
            <a:ext cx="8229600" cy="4525963"/>
          </a:xfrm>
        </p:spPr>
        <p:txBody>
          <a:bodyPr/>
          <a:lstStyle/>
          <a:p>
            <a:pPr lvl="0"/>
            <a:endParaRPr lang="ja-JP" alt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2917CD7-C4B8-4145-9725-02A68D535AE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4749539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132D8D3-4B0A-40BE-84A4-CC06184FA55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916096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132D8D3-4B0A-40BE-84A4-CC06184FA55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184064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132D8D3-4B0A-40BE-84A4-CC06184FA55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840411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132D8D3-4B0A-40BE-84A4-CC06184FA55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13052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4232919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132D8D3-4B0A-40BE-84A4-CC06184FA55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527407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132D8D3-4B0A-40BE-84A4-CC06184FA55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542298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132D8D3-4B0A-40BE-84A4-CC06184FA55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254969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132D8D3-4B0A-40BE-84A4-CC06184FA55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898188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132D8D3-4B0A-40BE-84A4-CC06184FA55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050959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132D8D3-4B0A-40BE-84A4-CC06184FA55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487023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132D8D3-4B0A-40BE-84A4-CC06184FA55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267301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A132D8D3-4B0A-40BE-84A4-CC06184FA55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067248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ED0BEF5E-88BA-4577-965F-6AF775BDC3D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568336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ED0BEF5E-88BA-4577-965F-6AF775BDC3D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20900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r>
              <a:rPr lang="en-US" altLang="zh-TW"/>
              <a:t>25</a:t>
            </a:r>
            <a:r>
              <a:rPr lang="zh-TW" altLang="en-US"/>
              <a:t>年度 報告書版</a:t>
            </a:r>
            <a:endParaRPr lang="en-US" altLang="ja-JP"/>
          </a:p>
        </p:txBody>
      </p:sp>
      <p:sp>
        <p:nvSpPr>
          <p:cNvPr id="9"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9F4953DF-4FE0-4DFA-B181-20FED7819E3C}" type="slidenum">
              <a:rPr lang="en-US" altLang="ja-JP"/>
              <a:pPr>
                <a:defRPr/>
              </a:pPr>
              <a:t>‹#›</a:t>
            </a:fld>
            <a:endParaRPr lang="en-US" altLang="ja-JP"/>
          </a:p>
        </p:txBody>
      </p:sp>
    </p:spTree>
    <p:extLst>
      <p:ext uri="{BB962C8B-B14F-4D97-AF65-F5344CB8AC3E}">
        <p14:creationId xmlns:p14="http://schemas.microsoft.com/office/powerpoint/2010/main" val="7691347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ED0BEF5E-88BA-4577-965F-6AF775BDC3D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191499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ED0BEF5E-88BA-4577-965F-6AF775BDC3D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43898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ED0BEF5E-88BA-4577-965F-6AF775BDC3D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984850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ED0BEF5E-88BA-4577-965F-6AF775BDC3D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078498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ED0BEF5E-88BA-4577-965F-6AF775BDC3D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0611182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ED0BEF5E-88BA-4577-965F-6AF775BDC3D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992388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ED0BEF5E-88BA-4577-965F-6AF775BDC3D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564366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ED0BEF5E-88BA-4577-965F-6AF775BDC3D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010053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ED0BEF5E-88BA-4577-965F-6AF775BDC3D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930165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409EF8C-B101-418A-AAB4-EFBA18DC2C8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574504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r>
              <a:rPr lang="en-US" altLang="zh-TW"/>
              <a:t>25</a:t>
            </a:r>
            <a:r>
              <a:rPr lang="zh-TW" altLang="en-US"/>
              <a:t>年度 報告書版</a:t>
            </a:r>
            <a:endParaRPr lang="en-US" altLang="ja-JP"/>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4DFD0690-3BE8-459D-9141-1EB876E57C24}" type="slidenum">
              <a:rPr lang="en-US" altLang="ja-JP"/>
              <a:pPr>
                <a:defRPr/>
              </a:pPr>
              <a:t>‹#›</a:t>
            </a:fld>
            <a:endParaRPr lang="en-US" altLang="ja-JP"/>
          </a:p>
        </p:txBody>
      </p:sp>
    </p:spTree>
    <p:extLst>
      <p:ext uri="{BB962C8B-B14F-4D97-AF65-F5344CB8AC3E}">
        <p14:creationId xmlns:p14="http://schemas.microsoft.com/office/powerpoint/2010/main" val="344347921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8025982-A84A-47E8-B82E-20EF513CBE3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0778473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10646CF-B145-4770-A217-C6F5B22F36A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3707365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852C839-6536-459D-95A1-D23D4D44167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85895074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721F1C0-2DFB-4156-97DB-2F117501EF1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17850029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511C1BE-BF5E-48CA-BDAD-747D83FE96C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14509552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A848742-1534-4CCA-8751-1A911F1C89B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72909978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4ABC80F-0295-46DB-95BD-96372415AA4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9623817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71BC236-9DCA-4112-888D-7546C00497A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38261926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43FF48B-DEDE-4FA6-94C5-B8EFBE57FC0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83005250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2A29330-2FC2-4318-90C2-24A78E0DF0F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265474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r>
              <a:rPr lang="en-US" altLang="zh-TW"/>
              <a:t>25</a:t>
            </a:r>
            <a:r>
              <a:rPr lang="zh-TW" altLang="en-US"/>
              <a:t>年度 報告書版</a:t>
            </a:r>
            <a:endParaRPr lang="en-US" altLang="ja-JP"/>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D76BDD78-7D16-481F-8A75-0A02351D7BF2}" type="slidenum">
              <a:rPr lang="en-US" altLang="ja-JP"/>
              <a:pPr>
                <a:defRPr/>
              </a:pPr>
              <a:t>‹#›</a:t>
            </a:fld>
            <a:endParaRPr lang="en-US" altLang="ja-JP"/>
          </a:p>
        </p:txBody>
      </p:sp>
    </p:spTree>
    <p:extLst>
      <p:ext uri="{BB962C8B-B14F-4D97-AF65-F5344CB8AC3E}">
        <p14:creationId xmlns:p14="http://schemas.microsoft.com/office/powerpoint/2010/main" val="15059319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chart" preserve="1">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グラフ プレースホルダ 2"/>
          <p:cNvSpPr>
            <a:spLocks noGrp="1"/>
          </p:cNvSpPr>
          <p:nvPr>
            <p:ph type="chart" idx="1"/>
          </p:nvPr>
        </p:nvSpPr>
        <p:spPr>
          <a:xfrm>
            <a:off x="457200" y="1600200"/>
            <a:ext cx="8229600" cy="4525963"/>
          </a:xfrm>
        </p:spPr>
        <p:txBody>
          <a:bodyPr/>
          <a:lstStyle/>
          <a:p>
            <a:pPr lvl="0"/>
            <a:endParaRPr lang="ja-JP" alt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5D7259-8A15-4754-AF95-AEC9E7F329E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3253913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F3DCAD7-CB54-46D9-B6DD-520FCE471463}"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87258297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50F4071-3B2E-4B42-A050-994D07C3ABC9}"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16287363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E677CF0-593D-4FA7-AB35-C254FA9D6187}"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77516777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12892F44-E8D4-422A-B4D9-52C1B19F82BD}"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48257163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8D859658-4F5B-41A3-981A-EC9454BF7FB5}"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409305876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79C4A80E-D1AB-4A12-8FB8-51198E11043C}"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63382439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E5D9835A-5A3E-411D-877F-4F1960C6CD0C}"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37974913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C09812FD-4724-421B-A8F2-5E3D688A9873}"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79870905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1EBAB8B-2938-4523-AD8F-2198A4FED9D5}"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748183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r>
              <a:rPr lang="en-US" altLang="zh-TW"/>
              <a:t>25</a:t>
            </a:r>
            <a:r>
              <a:rPr lang="zh-TW" altLang="en-US"/>
              <a:t>年度 報告書版</a:t>
            </a:r>
            <a:endParaRPr lang="en-US" altLang="ja-JP"/>
          </a:p>
        </p:txBody>
      </p:sp>
      <p:sp>
        <p:nvSpPr>
          <p:cNvPr id="7"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BC964DE9-FB81-4F04-BE8C-C9F4B49BB229}" type="slidenum">
              <a:rPr lang="en-US" altLang="ja-JP"/>
              <a:pPr>
                <a:defRPr/>
              </a:pPr>
              <a:t>‹#›</a:t>
            </a:fld>
            <a:endParaRPr lang="en-US" altLang="ja-JP"/>
          </a:p>
        </p:txBody>
      </p:sp>
    </p:spTree>
    <p:extLst>
      <p:ext uri="{BB962C8B-B14F-4D97-AF65-F5344CB8AC3E}">
        <p14:creationId xmlns:p14="http://schemas.microsoft.com/office/powerpoint/2010/main" val="381490200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F358850-31D7-40C9-BAE8-F3A9A682B9F0}"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09639667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E1D9CFA-E6D1-48F0-82B6-500BB37F4047}"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406143463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chart" preserve="1">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グラフ プレースホルダ 2"/>
          <p:cNvSpPr>
            <a:spLocks noGrp="1"/>
          </p:cNvSpPr>
          <p:nvPr>
            <p:ph type="chart" idx="1"/>
          </p:nvPr>
        </p:nvSpPr>
        <p:spPr>
          <a:xfrm>
            <a:off x="457200" y="1600200"/>
            <a:ext cx="8229600" cy="4525963"/>
          </a:xfrm>
        </p:spPr>
        <p:txBody>
          <a:bodyPr/>
          <a:lstStyle/>
          <a:p>
            <a:pPr lvl="0"/>
            <a:endParaRPr lang="ja-JP" alt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5D4A40C-EF40-47FA-8FC8-BB94740A675A}"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52294540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692DD8B-FE3F-49DF-A687-B22F02A7DE0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77708235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ED978E9-DE30-41CA-8EE8-00A5622E5BA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382627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2AB2AB2-51DB-408A-B600-F25B7E4F6B1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60408890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F3F8703-6FC4-4414-85ED-5D21CC40681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8963759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F4953DF-4FE0-4DFA-B181-20FED7819E3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95246133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DFD0690-3BE8-459D-9141-1EB876E57C2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65594245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76BDD78-7D16-481F-8A75-0A02351D7BF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600311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r>
              <a:rPr lang="en-US" altLang="zh-TW"/>
              <a:t>25</a:t>
            </a:r>
            <a:r>
              <a:rPr lang="zh-TW" altLang="en-US"/>
              <a:t>年度 報告書版</a:t>
            </a:r>
            <a:endParaRPr lang="en-US" altLang="ja-JP"/>
          </a:p>
        </p:txBody>
      </p:sp>
      <p:sp>
        <p:nvSpPr>
          <p:cNvPr id="7"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CD1EDBC8-D5B8-48C0-8208-1FB87774D4E7}" type="slidenum">
              <a:rPr lang="en-US" altLang="ja-JP"/>
              <a:pPr>
                <a:defRPr/>
              </a:pPr>
              <a:t>‹#›</a:t>
            </a:fld>
            <a:endParaRPr lang="en-US" altLang="ja-JP"/>
          </a:p>
        </p:txBody>
      </p:sp>
    </p:spTree>
    <p:extLst>
      <p:ext uri="{BB962C8B-B14F-4D97-AF65-F5344CB8AC3E}">
        <p14:creationId xmlns:p14="http://schemas.microsoft.com/office/powerpoint/2010/main" val="79510918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C964DE9-FB81-4F04-BE8C-C9F4B49BB22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69415241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D1EDBC8-D5B8-48C0-8208-1FB87774D4E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50732697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0CD7C83-2243-4216-A1FF-BE305B38E52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18477467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40F330D-3BE1-4D29-916E-D9A92064110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94750162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chart" preserve="1">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グラフ プレースホルダ 2"/>
          <p:cNvSpPr>
            <a:spLocks noGrp="1"/>
          </p:cNvSpPr>
          <p:nvPr>
            <p:ph type="chart" idx="1"/>
          </p:nvPr>
        </p:nvSpPr>
        <p:spPr>
          <a:xfrm>
            <a:off x="457200" y="1600200"/>
            <a:ext cx="8229600" cy="4525963"/>
          </a:xfrm>
        </p:spPr>
        <p:txBody>
          <a:bodyPr/>
          <a:lstStyle/>
          <a:p>
            <a:pPr lvl="0"/>
            <a:endParaRPr lang="ja-JP" alt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2917CD7-C4B8-4145-9725-02A68D535AE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28967336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692DD8B-FE3F-49DF-A687-B22F02A7DE0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76867580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ED978E9-DE30-41CA-8EE8-00A5622E5BA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66136837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2AB2AB2-51DB-408A-B600-F25B7E4F6B1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22085593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F3F8703-6FC4-4414-85ED-5D21CC40681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60052835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F4953DF-4FE0-4DFA-B181-20FED7819E3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048099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4.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0.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1.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theme" Target="../theme/theme12.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slideLayout" Target="../slideLayouts/slideLayout140.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8.xml"/><Relationship Id="rId3" Type="http://schemas.openxmlformats.org/officeDocument/2006/relationships/slideLayout" Target="../slideLayouts/slideLayout143.xml"/><Relationship Id="rId7" Type="http://schemas.openxmlformats.org/officeDocument/2006/relationships/slideLayout" Target="../slideLayouts/slideLayout147.xml"/><Relationship Id="rId12" Type="http://schemas.openxmlformats.org/officeDocument/2006/relationships/theme" Target="../theme/theme13.xml"/><Relationship Id="rId2" Type="http://schemas.openxmlformats.org/officeDocument/2006/relationships/slideLayout" Target="../slideLayouts/slideLayout142.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5" Type="http://schemas.openxmlformats.org/officeDocument/2006/relationships/slideLayout" Target="../slideLayouts/slideLayout145.xml"/><Relationship Id="rId10" Type="http://schemas.openxmlformats.org/officeDocument/2006/relationships/slideLayout" Target="../slideLayouts/slideLayout150.xml"/><Relationship Id="rId4" Type="http://schemas.openxmlformats.org/officeDocument/2006/relationships/slideLayout" Target="../slideLayouts/slideLayout144.xml"/><Relationship Id="rId9" Type="http://schemas.openxmlformats.org/officeDocument/2006/relationships/slideLayout" Target="../slideLayouts/slideLayout14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theme" Target="../theme/theme7.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theme" Target="../theme/theme8.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theme" Target="../theme/theme9.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r>
              <a:rPr lang="en-US" altLang="zh-TW">
                <a:solidFill>
                  <a:prstClr val="black">
                    <a:tint val="75000"/>
                  </a:prstClr>
                </a:solidFill>
                <a:latin typeface="Calibri"/>
              </a:rPr>
              <a:t>25</a:t>
            </a:r>
            <a:r>
              <a:rPr lang="zh-TW" altLang="en-US">
                <a:solidFill>
                  <a:prstClr val="black">
                    <a:tint val="75000"/>
                  </a:prstClr>
                </a:solidFill>
                <a:latin typeface="Calibri"/>
              </a:rPr>
              <a:t>年度 報告書版</a:t>
            </a:r>
            <a:endParaRPr lang="ja-JP" altLang="en-US">
              <a:solidFill>
                <a:prstClr val="black">
                  <a:tint val="75000"/>
                </a:prstClr>
              </a:solidFill>
              <a:latin typeface="Calibri"/>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ED0BEF5E-88BA-4577-965F-6AF775BDC3D1}" type="slidenum">
              <a:rPr lang="ja-JP" altLang="en-US" smtClean="0">
                <a:solidFill>
                  <a:prstClr val="black">
                    <a:tint val="75000"/>
                  </a:prstClr>
                </a:solidFill>
                <a:latin typeface="Calibri"/>
              </a:rPr>
              <a:pPr fontAlgn="auto">
                <a:spcBef>
                  <a:spcPts val="0"/>
                </a:spcBef>
                <a:spcAft>
                  <a:spcPts val="0"/>
                </a:spcAft>
              </a:pPr>
              <a:t>‹#›</a:t>
            </a:fld>
            <a:endParaRPr lang="ja-JP" altLang="en-US">
              <a:solidFill>
                <a:prstClr val="black">
                  <a:tint val="75000"/>
                </a:prstClr>
              </a:solidFill>
              <a:latin typeface="Calibri"/>
            </a:endParaRPr>
          </a:p>
        </p:txBody>
      </p:sp>
    </p:spTree>
    <p:extLst>
      <p:ext uri="{BB962C8B-B14F-4D97-AF65-F5344CB8AC3E}">
        <p14:creationId xmlns:p14="http://schemas.microsoft.com/office/powerpoint/2010/main" val="3631332036"/>
      </p:ext>
    </p:extLst>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r>
              <a:rPr lang="en-US" altLang="zh-TW">
                <a:solidFill>
                  <a:prstClr val="black">
                    <a:tint val="75000"/>
                  </a:prstClr>
                </a:solidFill>
                <a:latin typeface="Calibri"/>
              </a:rPr>
              <a:t>25</a:t>
            </a:r>
            <a:r>
              <a:rPr lang="zh-TW" altLang="en-US">
                <a:solidFill>
                  <a:prstClr val="black">
                    <a:tint val="75000"/>
                  </a:prstClr>
                </a:solidFill>
                <a:latin typeface="Calibri"/>
              </a:rPr>
              <a:t>年度 報告書版</a:t>
            </a:r>
            <a:endParaRPr lang="ja-JP" altLang="en-US">
              <a:solidFill>
                <a:prstClr val="black">
                  <a:tint val="75000"/>
                </a:prstClr>
              </a:solidFill>
              <a:latin typeface="Calibri"/>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ED0BEF5E-88BA-4577-965F-6AF775BDC3D1}" type="slidenum">
              <a:rPr lang="ja-JP" altLang="en-US" smtClean="0">
                <a:solidFill>
                  <a:prstClr val="black">
                    <a:tint val="75000"/>
                  </a:prstClr>
                </a:solidFill>
                <a:latin typeface="Calibri"/>
              </a:rPr>
              <a:pPr fontAlgn="auto">
                <a:spcBef>
                  <a:spcPts val="0"/>
                </a:spcBef>
                <a:spcAft>
                  <a:spcPts val="0"/>
                </a:spcAft>
              </a:pPr>
              <a:t>‹#›</a:t>
            </a:fld>
            <a:endParaRPr lang="ja-JP" altLang="en-US">
              <a:solidFill>
                <a:prstClr val="black">
                  <a:tint val="75000"/>
                </a:prstClr>
              </a:solidFill>
              <a:latin typeface="Calibri"/>
            </a:endParaRPr>
          </a:p>
        </p:txBody>
      </p:sp>
    </p:spTree>
    <p:extLst>
      <p:ext uri="{BB962C8B-B14F-4D97-AF65-F5344CB8AC3E}">
        <p14:creationId xmlns:p14="http://schemas.microsoft.com/office/powerpoint/2010/main" val="2821051977"/>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3025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effectLst/>
                <a:latin typeface="Arial" charset="0"/>
                <a:ea typeface="ＭＳ Ｐゴシック" pitchFamily="50" charset="-128"/>
              </a:defRPr>
            </a:lvl1pPr>
          </a:lstStyle>
          <a:p>
            <a:pPr>
              <a:defRPr/>
            </a:pPr>
            <a:endParaRPr lang="en-US" altLang="ja-JP">
              <a:solidFill>
                <a:srgbClr val="000000"/>
              </a:solidFill>
            </a:endParaRPr>
          </a:p>
        </p:txBody>
      </p:sp>
      <p:sp>
        <p:nvSpPr>
          <p:cNvPr id="13025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latin typeface="Arial" charset="0"/>
                <a:ea typeface="ＭＳ Ｐゴシック" pitchFamily="50" charset="-128"/>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13025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latin typeface="Arial" charset="0"/>
                <a:ea typeface="ＭＳ Ｐゴシック" pitchFamily="50" charset="-128"/>
              </a:defRPr>
            </a:lvl1pPr>
          </a:lstStyle>
          <a:p>
            <a:pPr>
              <a:defRPr/>
            </a:pPr>
            <a:fld id="{7F44648E-089E-4085-9CCB-3EC31AB41B2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79991577"/>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 id="2147484140" r:id="rId12"/>
  </p:sldLayoutIdLs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r>
              <a:rPr lang="en-US" altLang="zh-TW">
                <a:solidFill>
                  <a:prstClr val="black">
                    <a:tint val="75000"/>
                  </a:prstClr>
                </a:solidFill>
                <a:latin typeface="Calibri"/>
              </a:rPr>
              <a:t>25</a:t>
            </a:r>
            <a:r>
              <a:rPr lang="zh-TW" altLang="en-US">
                <a:solidFill>
                  <a:prstClr val="black">
                    <a:tint val="75000"/>
                  </a:prstClr>
                </a:solidFill>
                <a:latin typeface="Calibri"/>
              </a:rPr>
              <a:t>年度 報告書版</a:t>
            </a:r>
            <a:endParaRPr lang="ja-JP" altLang="en-US">
              <a:solidFill>
                <a:prstClr val="black">
                  <a:tint val="75000"/>
                </a:prstClr>
              </a:solidFill>
              <a:latin typeface="Calibri"/>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2DE4691A-696D-4AA3-B921-C52E33D84B61}" type="slidenum">
              <a:rPr lang="ja-JP" altLang="en-US" smtClean="0">
                <a:solidFill>
                  <a:prstClr val="black">
                    <a:tint val="75000"/>
                  </a:prstClr>
                </a:solidFill>
                <a:latin typeface="Calibri"/>
              </a:rPr>
              <a:pPr fontAlgn="auto">
                <a:spcBef>
                  <a:spcPts val="0"/>
                </a:spcBef>
                <a:spcAft>
                  <a:spcPts val="0"/>
                </a:spcAft>
              </a:pPr>
              <a:t>‹#›</a:t>
            </a:fld>
            <a:endParaRPr lang="ja-JP" altLang="en-US">
              <a:solidFill>
                <a:prstClr val="black">
                  <a:tint val="75000"/>
                </a:prstClr>
              </a:solidFill>
              <a:latin typeface="Calibri"/>
            </a:endParaRPr>
          </a:p>
        </p:txBody>
      </p:sp>
    </p:spTree>
    <p:extLst>
      <p:ext uri="{BB962C8B-B14F-4D97-AF65-F5344CB8AC3E}">
        <p14:creationId xmlns:p14="http://schemas.microsoft.com/office/powerpoint/2010/main" val="4274132889"/>
      </p:ext>
    </p:extLst>
  </p:cSld>
  <p:clrMap bg1="lt1" tx1="dk1" bg2="lt2" tx2="dk2" accent1="accent1" accent2="accent2" accent3="accent3" accent4="accent4" accent5="accent5" accent6="accent6" hlink="hlink" folHlink="folHlink"/>
  <p:sldLayoutIdLst>
    <p:sldLayoutId id="2147484142" r:id="rId1"/>
    <p:sldLayoutId id="2147484143" r:id="rId2"/>
    <p:sldLayoutId id="2147484144" r:id="rId3"/>
    <p:sldLayoutId id="2147484145" r:id="rId4"/>
    <p:sldLayoutId id="2147484146" r:id="rId5"/>
    <p:sldLayoutId id="2147484147" r:id="rId6"/>
    <p:sldLayoutId id="2147484148" r:id="rId7"/>
    <p:sldLayoutId id="2147484149" r:id="rId8"/>
    <p:sldLayoutId id="2147484150" r:id="rId9"/>
    <p:sldLayoutId id="2147484151" r:id="rId10"/>
    <p:sldLayoutId id="2147484152"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r>
              <a:rPr lang="en-US" altLang="zh-TW">
                <a:solidFill>
                  <a:prstClr val="black">
                    <a:tint val="75000"/>
                  </a:prstClr>
                </a:solidFill>
                <a:latin typeface="Calibri"/>
              </a:rPr>
              <a:t>25</a:t>
            </a:r>
            <a:r>
              <a:rPr lang="zh-TW" altLang="en-US">
                <a:solidFill>
                  <a:prstClr val="black">
                    <a:tint val="75000"/>
                  </a:prstClr>
                </a:solidFill>
                <a:latin typeface="Calibri"/>
              </a:rPr>
              <a:t>年度 報告書版</a:t>
            </a:r>
            <a:endParaRPr lang="ja-JP" altLang="en-US">
              <a:solidFill>
                <a:prstClr val="black">
                  <a:tint val="75000"/>
                </a:prstClr>
              </a:solidFill>
              <a:latin typeface="Calibri"/>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2DE4691A-696D-4AA3-B921-C52E33D84B61}" type="slidenum">
              <a:rPr lang="ja-JP" altLang="en-US" smtClean="0">
                <a:solidFill>
                  <a:prstClr val="black">
                    <a:tint val="75000"/>
                  </a:prstClr>
                </a:solidFill>
                <a:latin typeface="Calibri"/>
              </a:rPr>
              <a:pPr fontAlgn="auto">
                <a:spcBef>
                  <a:spcPts val="0"/>
                </a:spcBef>
                <a:spcAft>
                  <a:spcPts val="0"/>
                </a:spcAft>
              </a:pPr>
              <a:t>‹#›</a:t>
            </a:fld>
            <a:endParaRPr lang="ja-JP" altLang="en-US">
              <a:solidFill>
                <a:prstClr val="black">
                  <a:tint val="75000"/>
                </a:prstClr>
              </a:solidFill>
              <a:latin typeface="Calibri"/>
            </a:endParaRPr>
          </a:p>
        </p:txBody>
      </p:sp>
    </p:spTree>
    <p:extLst>
      <p:ext uri="{BB962C8B-B14F-4D97-AF65-F5344CB8AC3E}">
        <p14:creationId xmlns:p14="http://schemas.microsoft.com/office/powerpoint/2010/main" val="2153079412"/>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3025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effectLst/>
                <a:latin typeface="Arial" charset="0"/>
                <a:ea typeface="ＭＳ Ｐゴシック" pitchFamily="50" charset="-128"/>
              </a:defRPr>
            </a:lvl1pPr>
          </a:lstStyle>
          <a:p>
            <a:pPr>
              <a:defRPr/>
            </a:pPr>
            <a:endParaRPr lang="en-US" altLang="ja-JP">
              <a:solidFill>
                <a:srgbClr val="000000"/>
              </a:solidFill>
            </a:endParaRPr>
          </a:p>
        </p:txBody>
      </p:sp>
      <p:sp>
        <p:nvSpPr>
          <p:cNvPr id="13025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latin typeface="Arial" charset="0"/>
                <a:ea typeface="ＭＳ Ｐゴシック" pitchFamily="50" charset="-128"/>
              </a:defRPr>
            </a:lvl1pPr>
          </a:lstStyle>
          <a:p>
            <a:pPr>
              <a:defRPr/>
            </a:pPr>
            <a:fld id="{7F44648E-089E-4085-9CCB-3EC31AB41B2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0063922"/>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Ls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r>
              <a:rPr lang="en-US" altLang="zh-TW">
                <a:solidFill>
                  <a:prstClr val="black">
                    <a:tint val="75000"/>
                  </a:prstClr>
                </a:solidFill>
                <a:latin typeface="Calibri" panose="020F0502020204030204"/>
              </a:rPr>
              <a:t>25</a:t>
            </a:r>
            <a:r>
              <a:rPr lang="zh-TW" altLang="en-US">
                <a:solidFill>
                  <a:prstClr val="black">
                    <a:tint val="75000"/>
                  </a:prstClr>
                </a:solidFill>
                <a:latin typeface="Calibri" panose="020F0502020204030204"/>
              </a:rPr>
              <a:t>年度 報告書版</a:t>
            </a:r>
            <a:endParaRPr lang="ja-JP" altLang="en-US">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132D8D3-4B0A-40BE-84A4-CC06184FA550}" type="slidenum">
              <a:rPr lang="ja-JP" altLang="en-US" smtClean="0">
                <a:solidFill>
                  <a:prstClr val="black">
                    <a:tint val="75000"/>
                  </a:prstClr>
                </a:solidFill>
                <a:latin typeface="Calibri" panose="020F0502020204030204"/>
              </a:rPr>
              <a:pPr fontAlgn="auto">
                <a:spcBef>
                  <a:spcPts val="0"/>
                </a:spcBef>
                <a:spcAft>
                  <a:spcPts val="0"/>
                </a:spcAft>
              </a:pPr>
              <a:t>‹#›</a:t>
            </a:fld>
            <a:endParaRPr lang="ja-JP" alt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2015856832"/>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 id="2147483940" r:id="rId12"/>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r>
              <a:rPr lang="en-US" altLang="zh-TW">
                <a:solidFill>
                  <a:prstClr val="black">
                    <a:tint val="75000"/>
                  </a:prstClr>
                </a:solidFill>
                <a:latin typeface="Calibri"/>
              </a:rPr>
              <a:t>25</a:t>
            </a:r>
            <a:r>
              <a:rPr lang="zh-TW" altLang="en-US">
                <a:solidFill>
                  <a:prstClr val="black">
                    <a:tint val="75000"/>
                  </a:prstClr>
                </a:solidFill>
                <a:latin typeface="Calibri"/>
              </a:rPr>
              <a:t>年度 報告書版</a:t>
            </a:r>
            <a:endParaRPr lang="ja-JP" altLang="en-US">
              <a:solidFill>
                <a:prstClr val="black">
                  <a:tint val="75000"/>
                </a:prstClr>
              </a:solidFill>
              <a:latin typeface="Calibri"/>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ED0BEF5E-88BA-4577-965F-6AF775BDC3D1}" type="slidenum">
              <a:rPr lang="ja-JP" altLang="en-US" smtClean="0">
                <a:solidFill>
                  <a:prstClr val="black">
                    <a:tint val="75000"/>
                  </a:prstClr>
                </a:solidFill>
                <a:latin typeface="Calibri"/>
              </a:rPr>
              <a:pPr fontAlgn="auto">
                <a:spcBef>
                  <a:spcPts val="0"/>
                </a:spcBef>
                <a:spcAft>
                  <a:spcPts val="0"/>
                </a:spcAft>
              </a:pPr>
              <a:t>‹#›</a:t>
            </a:fld>
            <a:endParaRPr lang="ja-JP" altLang="en-US">
              <a:solidFill>
                <a:prstClr val="black">
                  <a:tint val="75000"/>
                </a:prstClr>
              </a:solidFill>
              <a:latin typeface="Calibri"/>
            </a:endParaRPr>
          </a:p>
        </p:txBody>
      </p:sp>
    </p:spTree>
    <p:extLst>
      <p:ext uri="{BB962C8B-B14F-4D97-AF65-F5344CB8AC3E}">
        <p14:creationId xmlns:p14="http://schemas.microsoft.com/office/powerpoint/2010/main" val="1953325988"/>
      </p:ext>
    </p:extLst>
  </p:cSld>
  <p:clrMap bg1="lt1" tx1="dk1" bg2="lt2" tx2="dk2" accent1="accent1" accent2="accent2" accent3="accent3" accent4="accent4" accent5="accent5" accent6="accent6" hlink="hlink" folHlink="folHlink"/>
  <p:sldLayoutIdLst>
    <p:sldLayoutId id="2147484015" r:id="rId1"/>
    <p:sldLayoutId id="2147484016" r:id="rId2"/>
    <p:sldLayoutId id="2147484017" r:id="rId3"/>
    <p:sldLayoutId id="2147484018" r:id="rId4"/>
    <p:sldLayoutId id="2147484019" r:id="rId5"/>
    <p:sldLayoutId id="2147484020" r:id="rId6"/>
    <p:sldLayoutId id="2147484021" r:id="rId7"/>
    <p:sldLayoutId id="2147484022" r:id="rId8"/>
    <p:sldLayoutId id="2147484023" r:id="rId9"/>
    <p:sldLayoutId id="2147484024" r:id="rId10"/>
    <p:sldLayoutId id="2147484025"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3025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effectLst/>
                <a:latin typeface="Arial" charset="0"/>
              </a:defRPr>
            </a:lvl1pPr>
          </a:lstStyle>
          <a:p>
            <a:pPr>
              <a:defRPr/>
            </a:pPr>
            <a:endParaRPr lang="en-US" altLang="ja-JP">
              <a:solidFill>
                <a:srgbClr val="000000"/>
              </a:solidFill>
            </a:endParaRPr>
          </a:p>
        </p:txBody>
      </p:sp>
      <p:sp>
        <p:nvSpPr>
          <p:cNvPr id="13025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latin typeface="Arial" charset="0"/>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13025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latin typeface="Arial" charset="0"/>
              </a:defRPr>
            </a:lvl1pPr>
          </a:lstStyle>
          <a:p>
            <a:pPr>
              <a:defRPr/>
            </a:pPr>
            <a:fld id="{091D08D1-0B38-40CF-94D1-E3B9BBE7C0D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28407363"/>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 id="2147484037" r:id="rId11"/>
    <p:sldLayoutId id="2147484038" r:id="rId12"/>
  </p:sldLayoutIdLs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2048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3025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effectLst/>
                <a:latin typeface="Arial" charset="0"/>
              </a:defRPr>
            </a:lvl1pPr>
          </a:lstStyle>
          <a:p>
            <a:pPr>
              <a:defRPr/>
            </a:pPr>
            <a:endParaRPr lang="en-US" altLang="ja-JP">
              <a:solidFill>
                <a:srgbClr val="000000"/>
              </a:solidFill>
            </a:endParaRPr>
          </a:p>
        </p:txBody>
      </p:sp>
      <p:sp>
        <p:nvSpPr>
          <p:cNvPr id="13025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latin typeface="Arial" charset="0"/>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13025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A7BF7E7-9BB1-445D-BF85-0D52787474D6}"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507418876"/>
      </p:ext>
    </p:extLst>
  </p:cSld>
  <p:clrMap bg1="lt1" tx1="dk1" bg2="lt2" tx2="dk2" accent1="accent1" accent2="accent2" accent3="accent3" accent4="accent4" accent5="accent5" accent6="accent6" hlink="hlink" folHlink="folHlink"/>
  <p:sldLayoutIdLst>
    <p:sldLayoutId id="2147484040" r:id="rId1"/>
    <p:sldLayoutId id="2147484041" r:id="rId2"/>
    <p:sldLayoutId id="2147484042" r:id="rId3"/>
    <p:sldLayoutId id="2147484043" r:id="rId4"/>
    <p:sldLayoutId id="2147484044" r:id="rId5"/>
    <p:sldLayoutId id="2147484045" r:id="rId6"/>
    <p:sldLayoutId id="2147484046" r:id="rId7"/>
    <p:sldLayoutId id="2147484047" r:id="rId8"/>
    <p:sldLayoutId id="2147484048" r:id="rId9"/>
    <p:sldLayoutId id="2147484049" r:id="rId10"/>
    <p:sldLayoutId id="2147484050" r:id="rId11"/>
    <p:sldLayoutId id="2147484051" r:id="rId12"/>
  </p:sldLayoutIdLs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3025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effectLst/>
                <a:latin typeface="Arial" charset="0"/>
                <a:ea typeface="ＭＳ Ｐゴシック" pitchFamily="50" charset="-128"/>
              </a:defRPr>
            </a:lvl1pPr>
          </a:lstStyle>
          <a:p>
            <a:pPr>
              <a:defRPr/>
            </a:pPr>
            <a:endParaRPr lang="en-US" altLang="ja-JP">
              <a:solidFill>
                <a:srgbClr val="000000"/>
              </a:solidFill>
            </a:endParaRPr>
          </a:p>
        </p:txBody>
      </p:sp>
      <p:sp>
        <p:nvSpPr>
          <p:cNvPr id="13025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latin typeface="Arial" charset="0"/>
                <a:ea typeface="ＭＳ Ｐゴシック" pitchFamily="50" charset="-128"/>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13025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latin typeface="Arial" charset="0"/>
                <a:ea typeface="ＭＳ Ｐゴシック" pitchFamily="50" charset="-128"/>
              </a:defRPr>
            </a:lvl1pPr>
          </a:lstStyle>
          <a:p>
            <a:pPr>
              <a:defRPr/>
            </a:pPr>
            <a:fld id="{7F44648E-089E-4085-9CCB-3EC31AB41B2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610857051"/>
      </p:ext>
    </p:extLst>
  </p:cSld>
  <p:clrMap bg1="lt1" tx1="dk1" bg2="lt2" tx2="dk2" accent1="accent1" accent2="accent2" accent3="accent3" accent4="accent4" accent5="accent5" accent6="accent6" hlink="hlink" folHlink="folHlink"/>
  <p:sldLayoutIdLst>
    <p:sldLayoutId id="2147484053" r:id="rId1"/>
    <p:sldLayoutId id="2147484054" r:id="rId2"/>
    <p:sldLayoutId id="2147484055" r:id="rId3"/>
    <p:sldLayoutId id="2147484056" r:id="rId4"/>
    <p:sldLayoutId id="2147484057" r:id="rId5"/>
    <p:sldLayoutId id="2147484058" r:id="rId6"/>
    <p:sldLayoutId id="2147484059" r:id="rId7"/>
    <p:sldLayoutId id="2147484060" r:id="rId8"/>
    <p:sldLayoutId id="2147484061" r:id="rId9"/>
    <p:sldLayoutId id="2147484062" r:id="rId10"/>
    <p:sldLayoutId id="2147484063" r:id="rId11"/>
    <p:sldLayoutId id="2147484064" r:id="rId12"/>
  </p:sldLayoutIdLs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3025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effectLst/>
                <a:latin typeface="Arial" charset="0"/>
                <a:ea typeface="ＭＳ Ｐゴシック" pitchFamily="50" charset="-128"/>
              </a:defRPr>
            </a:lvl1pPr>
          </a:lstStyle>
          <a:p>
            <a:pPr>
              <a:defRPr/>
            </a:pPr>
            <a:endParaRPr lang="en-US" altLang="ja-JP">
              <a:solidFill>
                <a:srgbClr val="000000"/>
              </a:solidFill>
            </a:endParaRPr>
          </a:p>
        </p:txBody>
      </p:sp>
      <p:sp>
        <p:nvSpPr>
          <p:cNvPr id="13025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latin typeface="Arial" charset="0"/>
                <a:ea typeface="ＭＳ Ｐゴシック" pitchFamily="50" charset="-128"/>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13025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latin typeface="Arial" charset="0"/>
                <a:ea typeface="ＭＳ Ｐゴシック" pitchFamily="50" charset="-128"/>
              </a:defRPr>
            </a:lvl1pPr>
          </a:lstStyle>
          <a:p>
            <a:pPr>
              <a:defRPr/>
            </a:pPr>
            <a:fld id="{7F44648E-089E-4085-9CCB-3EC31AB41B2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600493350"/>
      </p:ext>
    </p:extLst>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 id="2147484077" r:id="rId12"/>
  </p:sldLayoutIdLs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0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6.emf"/></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13.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4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putiya.com/4hataraku_byouin01k.html"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wmf"/><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2.xml"/><Relationship Id="rId1" Type="http://schemas.openxmlformats.org/officeDocument/2006/relationships/slideLayout" Target="../slideLayouts/slideLayout135.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4.xml"/><Relationship Id="rId1" Type="http://schemas.openxmlformats.org/officeDocument/2006/relationships/slideLayout" Target="../slideLayouts/slideLayout124.xml"/></Relationships>
</file>

<file path=ppt/slides/_rels/slide4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9.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7.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0.xml"/><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5.png"/><Relationship Id="rId26" Type="http://schemas.openxmlformats.org/officeDocument/2006/relationships/image" Target="../media/image43.png"/><Relationship Id="rId3" Type="http://schemas.openxmlformats.org/officeDocument/2006/relationships/image" Target="../media/image20.png"/><Relationship Id="rId21" Type="http://schemas.openxmlformats.org/officeDocument/2006/relationships/image" Target="../media/image38.png"/><Relationship Id="rId34" Type="http://schemas.openxmlformats.org/officeDocument/2006/relationships/image" Target="../media/image51.jpe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5" Type="http://schemas.openxmlformats.org/officeDocument/2006/relationships/image" Target="../media/image42.png"/><Relationship Id="rId33" Type="http://schemas.openxmlformats.org/officeDocument/2006/relationships/image" Target="../media/image50.jpeg"/><Relationship Id="rId2" Type="http://schemas.openxmlformats.org/officeDocument/2006/relationships/notesSlide" Target="../notesSlides/notesSlide52.xml"/><Relationship Id="rId16" Type="http://schemas.openxmlformats.org/officeDocument/2006/relationships/image" Target="../media/image33.jpeg"/><Relationship Id="rId20" Type="http://schemas.openxmlformats.org/officeDocument/2006/relationships/image" Target="../media/image37.png"/><Relationship Id="rId29"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23.jpeg"/><Relationship Id="rId11" Type="http://schemas.openxmlformats.org/officeDocument/2006/relationships/image" Target="../media/image28.png"/><Relationship Id="rId24" Type="http://schemas.openxmlformats.org/officeDocument/2006/relationships/image" Target="../media/image41.png"/><Relationship Id="rId32" Type="http://schemas.openxmlformats.org/officeDocument/2006/relationships/image" Target="../media/image49.png"/><Relationship Id="rId5" Type="http://schemas.openxmlformats.org/officeDocument/2006/relationships/image" Target="../media/image22.png"/><Relationship Id="rId15" Type="http://schemas.openxmlformats.org/officeDocument/2006/relationships/image" Target="../media/image32.png"/><Relationship Id="rId23" Type="http://schemas.openxmlformats.org/officeDocument/2006/relationships/image" Target="../media/image40.png"/><Relationship Id="rId28" Type="http://schemas.openxmlformats.org/officeDocument/2006/relationships/image" Target="../media/image45.png"/><Relationship Id="rId10" Type="http://schemas.openxmlformats.org/officeDocument/2006/relationships/image" Target="../media/image27.png"/><Relationship Id="rId19" Type="http://schemas.openxmlformats.org/officeDocument/2006/relationships/image" Target="../media/image36.png"/><Relationship Id="rId31" Type="http://schemas.openxmlformats.org/officeDocument/2006/relationships/image" Target="../media/image48.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 Id="rId22" Type="http://schemas.openxmlformats.org/officeDocument/2006/relationships/image" Target="../media/image39.png"/><Relationship Id="rId27" Type="http://schemas.openxmlformats.org/officeDocument/2006/relationships/image" Target="../media/image44.png"/><Relationship Id="rId30" Type="http://schemas.openxmlformats.org/officeDocument/2006/relationships/image" Target="../media/image47.png"/><Relationship Id="rId35" Type="http://schemas.openxmlformats.org/officeDocument/2006/relationships/image" Target="../media/image52.png"/></Relationships>
</file>

<file path=ppt/slides/_rels/slide53.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pn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png"/><Relationship Id="rId2" Type="http://schemas.openxmlformats.org/officeDocument/2006/relationships/notesSlide" Target="../notesSlides/notesSlide53.xml"/><Relationship Id="rId1" Type="http://schemas.openxmlformats.org/officeDocument/2006/relationships/slideLayout" Target="../slideLayouts/slideLayout41.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png"/></Relationships>
</file>

<file path=ppt/slides/_rels/slide5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4.xml"/><Relationship Id="rId1" Type="http://schemas.openxmlformats.org/officeDocument/2006/relationships/slideLayout" Target="../slideLayouts/slideLayout42.xml"/></Relationships>
</file>

<file path=ppt/slides/_rels/slide5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5.xml"/><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3" Type="http://schemas.openxmlformats.org/officeDocument/2006/relationships/image" Target="../media/image66.gif"/><Relationship Id="rId2" Type="http://schemas.openxmlformats.org/officeDocument/2006/relationships/notesSlide" Target="../notesSlides/notesSlide56.xml"/><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7.xml"/><Relationship Id="rId1" Type="http://schemas.openxmlformats.org/officeDocument/2006/relationships/slideLayout" Target="../slideLayouts/slideLayout42.xml"/></Relationships>
</file>

<file path=ppt/slides/_rels/slide5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8.xml"/><Relationship Id="rId1" Type="http://schemas.openxmlformats.org/officeDocument/2006/relationships/slideLayout" Target="../slideLayouts/slideLayout4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89.xml"/><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0.xml"/><Relationship Id="rId1" Type="http://schemas.openxmlformats.org/officeDocument/2006/relationships/slideLayout" Target="../slideLayouts/slideLayout42.xml"/></Relationships>
</file>

<file path=ppt/slides/_rels/slide6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1.xml"/><Relationship Id="rId1" Type="http://schemas.openxmlformats.org/officeDocument/2006/relationships/slideLayout" Target="../slideLayouts/slideLayout4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2.xml"/></Relationships>
</file>

<file path=ppt/slides/_rels/slide6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63.xml"/><Relationship Id="rId1" Type="http://schemas.openxmlformats.org/officeDocument/2006/relationships/slideLayout" Target="../slideLayouts/slideLayout3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2.xml"/></Relationships>
</file>

<file path=ppt/slides/_rels/slide6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66.xml"/><Relationship Id="rId1" Type="http://schemas.openxmlformats.org/officeDocument/2006/relationships/slideLayout" Target="../slideLayouts/slideLayout37.xml"/></Relationships>
</file>

<file path=ppt/slides/_rels/slide6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67.xml"/><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89.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8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0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1837341" y="948853"/>
            <a:ext cx="5496711" cy="1206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hangingPunct="1">
              <a:lnSpc>
                <a:spcPct val="130000"/>
              </a:lnSpc>
              <a:spcBef>
                <a:spcPct val="50000"/>
              </a:spcBef>
            </a:pPr>
            <a:r>
              <a:rPr lang="ja-JP" altLang="en-US" sz="2800" b="1" i="1" dirty="0">
                <a:solidFill>
                  <a:srgbClr val="EA8B00"/>
                </a:solidFill>
                <a:latin typeface="Meiryo UI" pitchFamily="50" charset="-128"/>
                <a:ea typeface="Meiryo UI" pitchFamily="50" charset="-128"/>
                <a:cs typeface="Meiryo UI" pitchFamily="50" charset="-128"/>
              </a:rPr>
              <a:t>病院勤務の医療従事者</a:t>
            </a:r>
            <a:r>
              <a:rPr lang="ja-JP" altLang="en-US" sz="2800" b="1" i="1" dirty="0">
                <a:latin typeface="Meiryo UI" pitchFamily="50" charset="-128"/>
                <a:ea typeface="Meiryo UI" pitchFamily="50" charset="-128"/>
                <a:cs typeface="Meiryo UI" pitchFamily="50" charset="-128"/>
              </a:rPr>
              <a:t>向け</a:t>
            </a:r>
          </a:p>
          <a:p>
            <a:pPr algn="ctr" eaLnBrk="1" hangingPunct="1"/>
            <a:r>
              <a:rPr lang="ja-JP" altLang="en-US" b="1" i="1" dirty="0">
                <a:latin typeface="Meiryo UI" pitchFamily="50" charset="-128"/>
                <a:ea typeface="Meiryo UI" pitchFamily="50" charset="-128"/>
                <a:cs typeface="Meiryo UI" pitchFamily="50" charset="-128"/>
              </a:rPr>
              <a:t>認知症対応力向上研修</a:t>
            </a:r>
          </a:p>
        </p:txBody>
      </p:sp>
      <p:sp>
        <p:nvSpPr>
          <p:cNvPr id="2051" name="Text Box 3"/>
          <p:cNvSpPr txBox="1">
            <a:spLocks noChangeArrowheads="1"/>
          </p:cNvSpPr>
          <p:nvPr/>
        </p:nvSpPr>
        <p:spPr bwMode="auto">
          <a:xfrm>
            <a:off x="2068763" y="5453899"/>
            <a:ext cx="5019675" cy="27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eaLnBrk="1" hangingPunct="1">
              <a:lnSpc>
                <a:spcPct val="130000"/>
              </a:lnSpc>
              <a:spcBef>
                <a:spcPct val="50000"/>
              </a:spcBef>
            </a:pPr>
            <a:r>
              <a:rPr lang="ja-JP" altLang="en-US" sz="1000" b="1" dirty="0">
                <a:solidFill>
                  <a:schemeClr val="bg2">
                    <a:lumMod val="75000"/>
                  </a:schemeClr>
                </a:solidFill>
                <a:latin typeface="Segoe UI" panose="020B0502040204020203" pitchFamily="34" charset="0"/>
                <a:ea typeface="Meiryo UI" pitchFamily="50" charset="-128"/>
                <a:cs typeface="Segoe UI" panose="020B0502040204020203" pitchFamily="34" charset="0"/>
              </a:rPr>
              <a:t>平成</a:t>
            </a:r>
            <a:r>
              <a:rPr lang="en-US" altLang="ja-JP" sz="1000" b="1" dirty="0">
                <a:solidFill>
                  <a:schemeClr val="bg2">
                    <a:lumMod val="75000"/>
                  </a:schemeClr>
                </a:solidFill>
                <a:latin typeface="Segoe UI" panose="020B0502040204020203" pitchFamily="34" charset="0"/>
                <a:ea typeface="Meiryo UI" pitchFamily="50" charset="-128"/>
                <a:cs typeface="Segoe UI" panose="020B0502040204020203" pitchFamily="34" charset="0"/>
              </a:rPr>
              <a:t>29</a:t>
            </a:r>
            <a:r>
              <a:rPr lang="ja-JP" altLang="en-US" sz="1000" b="1" dirty="0">
                <a:solidFill>
                  <a:schemeClr val="bg2">
                    <a:lumMod val="75000"/>
                  </a:schemeClr>
                </a:solidFill>
                <a:latin typeface="Segoe UI" panose="020B0502040204020203" pitchFamily="34" charset="0"/>
                <a:ea typeface="Meiryo UI" pitchFamily="50" charset="-128"/>
                <a:cs typeface="Segoe UI" panose="020B0502040204020203" pitchFamily="34" charset="0"/>
              </a:rPr>
              <a:t>年度 厚生労働省老人保健事業推進費等補助金（老人保健健康増進等事業分）</a:t>
            </a:r>
          </a:p>
        </p:txBody>
      </p:sp>
      <p:sp>
        <p:nvSpPr>
          <p:cNvPr id="2052" name="Text Box 4"/>
          <p:cNvSpPr txBox="1">
            <a:spLocks noChangeArrowheads="1"/>
          </p:cNvSpPr>
          <p:nvPr/>
        </p:nvSpPr>
        <p:spPr bwMode="auto">
          <a:xfrm>
            <a:off x="1559909" y="5703538"/>
            <a:ext cx="6009818" cy="372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hangingPunct="1">
              <a:lnSpc>
                <a:spcPct val="130000"/>
              </a:lnSpc>
              <a:spcBef>
                <a:spcPct val="50000"/>
              </a:spcBef>
            </a:pPr>
            <a:r>
              <a:rPr lang="ja-JP" altLang="en-US" sz="1400" b="1" dirty="0">
                <a:latin typeface="Meiryo UI" pitchFamily="50" charset="-128"/>
                <a:ea typeface="Meiryo UI" pitchFamily="50" charset="-128"/>
                <a:cs typeface="Meiryo UI" pitchFamily="50" charset="-128"/>
              </a:rPr>
              <a:t>医療従事者の認知症に関する研修の教材開発に関する調査研究事業  編</a:t>
            </a:r>
          </a:p>
        </p:txBody>
      </p:sp>
      <p:sp>
        <p:nvSpPr>
          <p:cNvPr id="7" name="Text Box 2"/>
          <p:cNvSpPr txBox="1">
            <a:spLocks noChangeArrowheads="1"/>
          </p:cNvSpPr>
          <p:nvPr/>
        </p:nvSpPr>
        <p:spPr bwMode="auto">
          <a:xfrm>
            <a:off x="3009475" y="2617005"/>
            <a:ext cx="3965066" cy="2264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36" tIns="41468" rIns="82936" bIns="41468" anchor="t" anchorCtr="0">
            <a:noAutofit/>
          </a:bodyPr>
          <a:lstStyle>
            <a:lvl1pPr defTabSz="908050" eaLnBrk="0" hangingPunct="0">
              <a:defRPr kumimoji="1" sz="3600">
                <a:solidFill>
                  <a:schemeClr val="tx1"/>
                </a:solidFill>
                <a:latin typeface="Arial" pitchFamily="34" charset="0"/>
                <a:ea typeface="ＭＳ Ｐゴシック" pitchFamily="50" charset="-128"/>
              </a:defRPr>
            </a:lvl1pPr>
            <a:lvl2pPr marL="742950" indent="-285750" defTabSz="908050" eaLnBrk="0" hangingPunct="0">
              <a:defRPr kumimoji="1" sz="3600">
                <a:solidFill>
                  <a:schemeClr val="tx1"/>
                </a:solidFill>
                <a:latin typeface="Arial" pitchFamily="34" charset="0"/>
                <a:ea typeface="ＭＳ Ｐゴシック" pitchFamily="50" charset="-128"/>
              </a:defRPr>
            </a:lvl2pPr>
            <a:lvl3pPr marL="1143000" indent="-228600" defTabSz="908050" eaLnBrk="0" hangingPunct="0">
              <a:defRPr kumimoji="1" sz="3600">
                <a:solidFill>
                  <a:schemeClr val="tx1"/>
                </a:solidFill>
                <a:latin typeface="Arial" pitchFamily="34" charset="0"/>
                <a:ea typeface="ＭＳ Ｐゴシック" pitchFamily="50" charset="-128"/>
              </a:defRPr>
            </a:lvl3pPr>
            <a:lvl4pPr marL="1600200" indent="-228600" defTabSz="908050" eaLnBrk="0" hangingPunct="0">
              <a:defRPr kumimoji="1" sz="3600">
                <a:solidFill>
                  <a:schemeClr val="tx1"/>
                </a:solidFill>
                <a:latin typeface="Arial" pitchFamily="34" charset="0"/>
                <a:ea typeface="ＭＳ Ｐゴシック" pitchFamily="50" charset="-128"/>
              </a:defRPr>
            </a:lvl4pPr>
            <a:lvl5pPr marL="2057400" indent="-228600" defTabSz="908050" eaLnBrk="0" hangingPunct="0">
              <a:defRPr kumimoji="1" sz="3600">
                <a:solidFill>
                  <a:schemeClr val="tx1"/>
                </a:solidFill>
                <a:latin typeface="Arial" pitchFamily="34" charset="0"/>
                <a:ea typeface="ＭＳ Ｐゴシック" pitchFamily="50" charset="-128"/>
              </a:defRPr>
            </a:lvl5pPr>
            <a:lvl6pPr marL="2514600" indent="-228600" defTabSz="90805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90805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90805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90805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eaLnBrk="1" hangingPunct="1">
              <a:spcBef>
                <a:spcPts val="1200"/>
              </a:spcBef>
            </a:pPr>
            <a:r>
              <a:rPr lang="en-US" altLang="ja-JP" sz="2800" b="1" dirty="0">
                <a:solidFill>
                  <a:schemeClr val="tx1">
                    <a:lumMod val="50000"/>
                    <a:lumOff val="50000"/>
                  </a:schemeClr>
                </a:solidFill>
                <a:latin typeface="Segoe UI" panose="020B0502040204020203" pitchFamily="34" charset="0"/>
                <a:ea typeface="Meiryo UI" pitchFamily="50" charset="-128"/>
                <a:cs typeface="Segoe UI" panose="020B0502040204020203" pitchFamily="34" charset="0"/>
              </a:rPr>
              <a:t>1.</a:t>
            </a:r>
            <a:r>
              <a:rPr lang="ja-JP" altLang="en-US" sz="2800" b="1" dirty="0">
                <a:solidFill>
                  <a:schemeClr val="tx1">
                    <a:lumMod val="50000"/>
                    <a:lumOff val="50000"/>
                  </a:schemeClr>
                </a:solidFill>
                <a:latin typeface="Segoe UI" panose="020B0502040204020203" pitchFamily="34" charset="0"/>
                <a:ea typeface="Meiryo UI" pitchFamily="50" charset="-128"/>
                <a:cs typeface="Segoe UI" panose="020B0502040204020203" pitchFamily="34" charset="0"/>
              </a:rPr>
              <a:t> </a:t>
            </a:r>
            <a:r>
              <a:rPr lang="ja-JP" altLang="en-US" sz="2800" b="1" i="1" dirty="0">
                <a:solidFill>
                  <a:schemeClr val="tx1">
                    <a:lumMod val="50000"/>
                    <a:lumOff val="50000"/>
                  </a:schemeClr>
                </a:solidFill>
                <a:latin typeface="Segoe UI" panose="020B0502040204020203" pitchFamily="34" charset="0"/>
                <a:ea typeface="Meiryo UI" pitchFamily="50" charset="-128"/>
                <a:cs typeface="Segoe UI" panose="020B0502040204020203" pitchFamily="34" charset="0"/>
              </a:rPr>
              <a:t>目的 編</a:t>
            </a:r>
            <a:endParaRPr lang="ja-JP" altLang="en-US" sz="2800" b="1" dirty="0">
              <a:solidFill>
                <a:schemeClr val="tx1">
                  <a:lumMod val="50000"/>
                  <a:lumOff val="50000"/>
                </a:schemeClr>
              </a:solidFill>
              <a:latin typeface="Segoe UI" panose="020B0502040204020203" pitchFamily="34" charset="0"/>
              <a:ea typeface="Meiryo UI" pitchFamily="50" charset="-128"/>
              <a:cs typeface="Segoe UI" panose="020B0502040204020203" pitchFamily="34" charset="0"/>
            </a:endParaRPr>
          </a:p>
          <a:p>
            <a:pPr eaLnBrk="1" hangingPunct="1">
              <a:spcBef>
                <a:spcPts val="1200"/>
              </a:spcBef>
            </a:pPr>
            <a:r>
              <a:rPr lang="en-US" altLang="ja-JP" sz="2800" b="1" dirty="0">
                <a:solidFill>
                  <a:schemeClr val="tx1">
                    <a:lumMod val="50000"/>
                    <a:lumOff val="50000"/>
                  </a:schemeClr>
                </a:solidFill>
                <a:latin typeface="Segoe UI" panose="020B0502040204020203" pitchFamily="34" charset="0"/>
                <a:ea typeface="Meiryo UI" pitchFamily="50" charset="-128"/>
                <a:cs typeface="Segoe UI" panose="020B0502040204020203" pitchFamily="34" charset="0"/>
              </a:rPr>
              <a:t>2-1.</a:t>
            </a:r>
            <a:r>
              <a:rPr lang="ja-JP" altLang="en-US" sz="2800" b="1" dirty="0">
                <a:solidFill>
                  <a:schemeClr val="tx1">
                    <a:lumMod val="50000"/>
                    <a:lumOff val="50000"/>
                  </a:schemeClr>
                </a:solidFill>
                <a:latin typeface="Segoe UI" panose="020B0502040204020203" pitchFamily="34" charset="0"/>
                <a:ea typeface="Meiryo UI" pitchFamily="50" charset="-128"/>
                <a:cs typeface="Segoe UI" panose="020B0502040204020203" pitchFamily="34" charset="0"/>
              </a:rPr>
              <a:t> 対応力</a:t>
            </a:r>
            <a:r>
              <a:rPr lang="en-US" altLang="ja-JP" sz="2800" b="1" dirty="0">
                <a:solidFill>
                  <a:schemeClr val="tx1">
                    <a:lumMod val="50000"/>
                    <a:lumOff val="50000"/>
                  </a:schemeClr>
                </a:solidFill>
                <a:latin typeface="Meiryo UI" panose="020B0604030504040204" pitchFamily="50" charset="-128"/>
                <a:ea typeface="Meiryo UI" panose="020B0604030504040204" pitchFamily="50" charset="-128"/>
                <a:cs typeface="Segoe UI" panose="020B0502040204020203" pitchFamily="34" charset="0"/>
              </a:rPr>
              <a:t>(</a:t>
            </a:r>
            <a:r>
              <a:rPr lang="ja-JP" altLang="en-US" sz="2800" b="1" dirty="0">
                <a:solidFill>
                  <a:schemeClr val="tx1">
                    <a:lumMod val="50000"/>
                    <a:lumOff val="50000"/>
                  </a:schemeClr>
                </a:solidFill>
                <a:latin typeface="Meiryo UI" panose="020B0604030504040204" pitchFamily="50" charset="-128"/>
                <a:ea typeface="Meiryo UI" panose="020B0604030504040204" pitchFamily="50" charset="-128"/>
                <a:cs typeface="Segoe UI" panose="020B0502040204020203" pitchFamily="34" charset="0"/>
              </a:rPr>
              <a:t>知識</a:t>
            </a:r>
            <a:r>
              <a:rPr lang="en-US" altLang="ja-JP" sz="2800" b="1" dirty="0">
                <a:solidFill>
                  <a:schemeClr val="tx1">
                    <a:lumMod val="50000"/>
                    <a:lumOff val="50000"/>
                  </a:schemeClr>
                </a:solidFill>
                <a:latin typeface="Meiryo UI" panose="020B0604030504040204" pitchFamily="50" charset="-128"/>
                <a:ea typeface="Meiryo UI" panose="020B0604030504040204" pitchFamily="50" charset="-128"/>
                <a:cs typeface="Segoe UI" panose="020B0502040204020203" pitchFamily="34" charset="0"/>
              </a:rPr>
              <a:t>)</a:t>
            </a:r>
            <a:r>
              <a:rPr lang="ja-JP" altLang="en-US" sz="2800" b="1" dirty="0">
                <a:solidFill>
                  <a:schemeClr val="tx1">
                    <a:lumMod val="50000"/>
                    <a:lumOff val="50000"/>
                  </a:schemeClr>
                </a:solidFill>
                <a:latin typeface="Meiryo UI" panose="020B0604030504040204" pitchFamily="50" charset="-128"/>
                <a:ea typeface="Meiryo UI" panose="020B0604030504040204" pitchFamily="50" charset="-128"/>
                <a:cs typeface="Segoe UI" panose="020B0502040204020203" pitchFamily="34" charset="0"/>
              </a:rPr>
              <a:t> </a:t>
            </a:r>
            <a:r>
              <a:rPr lang="ja-JP" altLang="en-US" sz="2800" b="1" dirty="0">
                <a:solidFill>
                  <a:schemeClr val="tx1">
                    <a:lumMod val="50000"/>
                    <a:lumOff val="50000"/>
                  </a:schemeClr>
                </a:solidFill>
                <a:latin typeface="Segoe UI" panose="020B0502040204020203" pitchFamily="34" charset="0"/>
                <a:ea typeface="Meiryo UI" pitchFamily="50" charset="-128"/>
                <a:cs typeface="Segoe UI" panose="020B0502040204020203" pitchFamily="34" charset="0"/>
              </a:rPr>
              <a:t>編</a:t>
            </a:r>
            <a:endParaRPr lang="en-US" altLang="ja-JP" sz="2800" b="1" dirty="0">
              <a:solidFill>
                <a:schemeClr val="tx1">
                  <a:lumMod val="50000"/>
                  <a:lumOff val="50000"/>
                </a:schemeClr>
              </a:solidFill>
              <a:latin typeface="Segoe UI" panose="020B0502040204020203" pitchFamily="34" charset="0"/>
              <a:ea typeface="Meiryo UI" pitchFamily="50" charset="-128"/>
              <a:cs typeface="Segoe UI" panose="020B0502040204020203" pitchFamily="34" charset="0"/>
            </a:endParaRPr>
          </a:p>
          <a:p>
            <a:pPr eaLnBrk="1" hangingPunct="1">
              <a:spcBef>
                <a:spcPts val="1200"/>
              </a:spcBef>
            </a:pPr>
            <a:r>
              <a:rPr lang="en-US" altLang="ja-JP" sz="2800" b="1" dirty="0">
                <a:solidFill>
                  <a:schemeClr val="tx1">
                    <a:lumMod val="50000"/>
                    <a:lumOff val="50000"/>
                  </a:schemeClr>
                </a:solidFill>
                <a:latin typeface="Segoe UI" panose="020B0502040204020203" pitchFamily="34" charset="0"/>
                <a:ea typeface="Meiryo UI" pitchFamily="50" charset="-128"/>
                <a:cs typeface="Segoe UI" panose="020B0502040204020203" pitchFamily="34" charset="0"/>
              </a:rPr>
              <a:t>2-2.</a:t>
            </a:r>
            <a:r>
              <a:rPr lang="ja-JP" altLang="en-US" sz="2800" b="1" dirty="0">
                <a:solidFill>
                  <a:schemeClr val="tx1">
                    <a:lumMod val="50000"/>
                    <a:lumOff val="50000"/>
                  </a:schemeClr>
                </a:solidFill>
                <a:latin typeface="Segoe UI" panose="020B0502040204020203" pitchFamily="34" charset="0"/>
                <a:ea typeface="Meiryo UI" pitchFamily="50" charset="-128"/>
                <a:cs typeface="Segoe UI" panose="020B0502040204020203" pitchFamily="34" charset="0"/>
              </a:rPr>
              <a:t> </a:t>
            </a:r>
            <a:r>
              <a:rPr lang="ja-JP" altLang="en-US" sz="2800" b="1" i="1" dirty="0">
                <a:solidFill>
                  <a:schemeClr val="tx1">
                    <a:lumMod val="50000"/>
                    <a:lumOff val="50000"/>
                  </a:schemeClr>
                </a:solidFill>
                <a:latin typeface="Segoe UI" panose="020B0502040204020203" pitchFamily="34" charset="0"/>
                <a:ea typeface="Meiryo UI" pitchFamily="50" charset="-128"/>
                <a:cs typeface="Segoe UI" panose="020B0502040204020203" pitchFamily="34" charset="0"/>
              </a:rPr>
              <a:t>対応力</a:t>
            </a:r>
            <a:r>
              <a:rPr lang="en-US" altLang="ja-JP" sz="2800" b="1" dirty="0">
                <a:solidFill>
                  <a:schemeClr val="tx1">
                    <a:lumMod val="50000"/>
                    <a:lumOff val="50000"/>
                  </a:schemeClr>
                </a:solidFill>
                <a:latin typeface="Meiryo UI" panose="020B0604030504040204" pitchFamily="50" charset="-128"/>
                <a:ea typeface="Meiryo UI" panose="020B0604030504040204" pitchFamily="50" charset="-128"/>
                <a:cs typeface="Segoe UI" panose="020B0502040204020203" pitchFamily="34" charset="0"/>
              </a:rPr>
              <a:t>(</a:t>
            </a:r>
            <a:r>
              <a:rPr lang="ja-JP" altLang="en-US" sz="2800" b="1" dirty="0">
                <a:solidFill>
                  <a:schemeClr val="tx1">
                    <a:lumMod val="50000"/>
                    <a:lumOff val="50000"/>
                  </a:schemeClr>
                </a:solidFill>
                <a:latin typeface="Meiryo UI" panose="020B0604030504040204" pitchFamily="50" charset="-128"/>
                <a:ea typeface="Meiryo UI" panose="020B0604030504040204" pitchFamily="50" charset="-128"/>
                <a:cs typeface="Segoe UI" panose="020B0502040204020203" pitchFamily="34" charset="0"/>
              </a:rPr>
              <a:t>実践</a:t>
            </a:r>
            <a:r>
              <a:rPr lang="en-US" altLang="ja-JP" sz="2800" b="1" dirty="0">
                <a:solidFill>
                  <a:schemeClr val="tx1">
                    <a:lumMod val="50000"/>
                    <a:lumOff val="50000"/>
                  </a:schemeClr>
                </a:solidFill>
                <a:latin typeface="Meiryo UI" panose="020B0604030504040204" pitchFamily="50" charset="-128"/>
                <a:ea typeface="Meiryo UI" panose="020B0604030504040204" pitchFamily="50" charset="-128"/>
                <a:cs typeface="Segoe UI" panose="020B0502040204020203" pitchFamily="34" charset="0"/>
              </a:rPr>
              <a:t>)</a:t>
            </a:r>
            <a:r>
              <a:rPr lang="ja-JP" altLang="en-US" sz="2800" b="1" dirty="0">
                <a:solidFill>
                  <a:schemeClr val="tx1">
                    <a:lumMod val="50000"/>
                    <a:lumOff val="50000"/>
                  </a:schemeClr>
                </a:solidFill>
                <a:latin typeface="Meiryo UI" panose="020B0604030504040204" pitchFamily="50" charset="-128"/>
                <a:ea typeface="Meiryo UI" panose="020B0604030504040204" pitchFamily="50" charset="-128"/>
                <a:cs typeface="Segoe UI" panose="020B0502040204020203" pitchFamily="34" charset="0"/>
              </a:rPr>
              <a:t> </a:t>
            </a:r>
            <a:r>
              <a:rPr lang="ja-JP" altLang="en-US" sz="2800" b="1" dirty="0">
                <a:solidFill>
                  <a:schemeClr val="tx1">
                    <a:lumMod val="50000"/>
                    <a:lumOff val="50000"/>
                  </a:schemeClr>
                </a:solidFill>
                <a:latin typeface="Segoe UI" panose="020B0502040204020203" pitchFamily="34" charset="0"/>
                <a:ea typeface="Meiryo UI" pitchFamily="50" charset="-128"/>
                <a:cs typeface="Segoe UI" panose="020B0502040204020203" pitchFamily="34" charset="0"/>
              </a:rPr>
              <a:t>編</a:t>
            </a:r>
          </a:p>
          <a:p>
            <a:pPr eaLnBrk="1" hangingPunct="1">
              <a:spcBef>
                <a:spcPts val="1200"/>
              </a:spcBef>
            </a:pPr>
            <a:r>
              <a:rPr lang="en-US" altLang="ja-JP" sz="2800" b="1" dirty="0">
                <a:solidFill>
                  <a:schemeClr val="tx1">
                    <a:lumMod val="50000"/>
                    <a:lumOff val="50000"/>
                  </a:schemeClr>
                </a:solidFill>
                <a:latin typeface="Segoe UI" panose="020B0502040204020203" pitchFamily="34" charset="0"/>
                <a:ea typeface="Meiryo UI" pitchFamily="50" charset="-128"/>
                <a:cs typeface="Segoe UI" panose="020B0502040204020203" pitchFamily="34" charset="0"/>
              </a:rPr>
              <a:t>3.</a:t>
            </a:r>
            <a:r>
              <a:rPr lang="ja-JP" altLang="en-US" sz="2800" b="1" dirty="0">
                <a:solidFill>
                  <a:schemeClr val="tx1">
                    <a:lumMod val="50000"/>
                    <a:lumOff val="50000"/>
                  </a:schemeClr>
                </a:solidFill>
                <a:latin typeface="Segoe UI" panose="020B0502040204020203" pitchFamily="34" charset="0"/>
                <a:ea typeface="Meiryo UI" pitchFamily="50" charset="-128"/>
                <a:cs typeface="Segoe UI" panose="020B0502040204020203" pitchFamily="34" charset="0"/>
              </a:rPr>
              <a:t> </a:t>
            </a:r>
            <a:r>
              <a:rPr lang="ja-JP" altLang="ja-JP" sz="2800" b="1" dirty="0">
                <a:solidFill>
                  <a:schemeClr val="tx1">
                    <a:lumMod val="50000"/>
                    <a:lumOff val="50000"/>
                  </a:schemeClr>
                </a:solidFill>
                <a:latin typeface="Segoe UI" panose="020B0502040204020203" pitchFamily="34" charset="0"/>
                <a:ea typeface="Meiryo UI" pitchFamily="50" charset="-128"/>
                <a:cs typeface="Segoe UI" panose="020B0502040204020203" pitchFamily="34" charset="0"/>
              </a:rPr>
              <a:t>連携</a:t>
            </a:r>
            <a:r>
              <a:rPr lang="ja-JP" altLang="en-US" sz="2800" b="1" dirty="0">
                <a:solidFill>
                  <a:schemeClr val="tx1">
                    <a:lumMod val="50000"/>
                    <a:lumOff val="50000"/>
                  </a:schemeClr>
                </a:solidFill>
                <a:latin typeface="Segoe UI" panose="020B0502040204020203" pitchFamily="34" charset="0"/>
                <a:ea typeface="Meiryo UI" pitchFamily="50" charset="-128"/>
                <a:cs typeface="Segoe UI" panose="020B0502040204020203" pitchFamily="34" charset="0"/>
              </a:rPr>
              <a:t> </a:t>
            </a:r>
            <a:r>
              <a:rPr lang="ja-JP" altLang="en-US" sz="2800" b="1" i="1" dirty="0">
                <a:solidFill>
                  <a:schemeClr val="tx1">
                    <a:lumMod val="50000"/>
                    <a:lumOff val="50000"/>
                  </a:schemeClr>
                </a:solidFill>
                <a:latin typeface="Segoe UI" panose="020B0502040204020203" pitchFamily="34" charset="0"/>
                <a:ea typeface="Meiryo UI" pitchFamily="50" charset="-128"/>
                <a:cs typeface="Segoe UI" panose="020B0502040204020203" pitchFamily="34" charset="0"/>
              </a:rPr>
              <a:t>編</a:t>
            </a:r>
            <a:endParaRPr lang="ja-JP" altLang="en-US" sz="2800" b="1" dirty="0">
              <a:solidFill>
                <a:schemeClr val="tx1">
                  <a:lumMod val="50000"/>
                  <a:lumOff val="50000"/>
                </a:schemeClr>
              </a:solidFill>
              <a:latin typeface="Segoe UI" panose="020B0502040204020203" pitchFamily="34" charset="0"/>
              <a:ea typeface="Meiryo UI" pitchFamily="50" charset="-128"/>
              <a:cs typeface="Segoe UI" panose="020B0502040204020203" pitchFamily="34" charset="0"/>
            </a:endParaRPr>
          </a:p>
        </p:txBody>
      </p:sp>
      <p:sp>
        <p:nvSpPr>
          <p:cNvPr id="2" name="テキスト ボックス 1"/>
          <p:cNvSpPr txBox="1"/>
          <p:nvPr/>
        </p:nvSpPr>
        <p:spPr>
          <a:xfrm>
            <a:off x="8498541" y="8964"/>
            <a:ext cx="636494" cy="461665"/>
          </a:xfrm>
          <a:prstGeom prst="rect">
            <a:avLst/>
          </a:prstGeom>
          <a:noFill/>
        </p:spPr>
        <p:txBody>
          <a:bodyPr wrap="square" rtlCol="0">
            <a:spAutoFit/>
          </a:bodyPr>
          <a:lstStyle/>
          <a:p>
            <a:pPr algn="r"/>
            <a:r>
              <a:rPr lang="en-US" altLang="ja-JP" sz="2400" dirty="0">
                <a:latin typeface="Meiryo UI" panose="020B0604030504040204" pitchFamily="50" charset="-128"/>
                <a:ea typeface="Meiryo UI" panose="020B0604030504040204" pitchFamily="50" charset="-128"/>
              </a:rPr>
              <a:t>1</a:t>
            </a:r>
            <a:endParaRPr kumimoji="1" lang="ja-JP" altLang="en-US"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372151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2">
            <a:extLst>
              <a:ext uri="{FF2B5EF4-FFF2-40B4-BE49-F238E27FC236}">
                <a16:creationId xmlns:a16="http://schemas.microsoft.com/office/drawing/2014/main" xmlns="" id="{6F6E1421-FC8A-4E89-944D-396950EF8759}"/>
              </a:ext>
            </a:extLst>
          </p:cNvPr>
          <p:cNvSpPr txBox="1">
            <a:spLocks/>
          </p:cNvSpPr>
          <p:nvPr/>
        </p:nvSpPr>
        <p:spPr bwMode="auto">
          <a:xfrm>
            <a:off x="695610" y="1594733"/>
            <a:ext cx="7691177" cy="5126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447675" indent="-447675" eaLnBrk="1" hangingPunct="1">
              <a:spcBef>
                <a:spcPts val="1800"/>
              </a:spcBef>
              <a:buFontTx/>
              <a:buNone/>
            </a:pPr>
            <a:r>
              <a:rPr lang="en-US" altLang="ja-JP" sz="2700" b="1" kern="0" dirty="0">
                <a:solidFill>
                  <a:srgbClr val="EA8B00"/>
                </a:solidFill>
                <a:latin typeface="Meiryo UI" pitchFamily="50" charset="-128"/>
                <a:ea typeface="Meiryo UI" pitchFamily="50" charset="-128"/>
                <a:cs typeface="Meiryo UI" pitchFamily="50" charset="-128"/>
              </a:rPr>
              <a:t>● </a:t>
            </a:r>
            <a:r>
              <a:rPr lang="ja-JP" altLang="en-US" sz="2700" b="1" kern="0" dirty="0">
                <a:solidFill>
                  <a:srgbClr val="000000"/>
                </a:solidFill>
                <a:latin typeface="Meiryo UI" pitchFamily="50" charset="-128"/>
                <a:ea typeface="Meiryo UI" pitchFamily="50" charset="-128"/>
                <a:cs typeface="Meiryo UI" pitchFamily="50" charset="-128"/>
              </a:rPr>
              <a:t>職員の</a:t>
            </a:r>
            <a:r>
              <a:rPr lang="ja-JP" altLang="en-US" sz="2700" b="1" kern="0" dirty="0">
                <a:solidFill>
                  <a:srgbClr val="EA8B00"/>
                </a:solidFill>
                <a:latin typeface="Meiryo UI" pitchFamily="50" charset="-128"/>
                <a:ea typeface="Meiryo UI" pitchFamily="50" charset="-128"/>
                <a:cs typeface="Meiryo UI" pitchFamily="50" charset="-128"/>
              </a:rPr>
              <a:t>教育と人材育成</a:t>
            </a:r>
            <a:r>
              <a:rPr lang="ja-JP" altLang="en-US" sz="2700" b="1" kern="0" dirty="0">
                <a:solidFill>
                  <a:srgbClr val="000000"/>
                </a:solidFill>
                <a:latin typeface="Meiryo UI" pitchFamily="50" charset="-128"/>
                <a:ea typeface="Meiryo UI" pitchFamily="50" charset="-128"/>
                <a:cs typeface="Meiryo UI" pitchFamily="50" charset="-128"/>
              </a:rPr>
              <a:t>を行う</a:t>
            </a:r>
            <a:endParaRPr lang="en-US" altLang="ja-JP" sz="2700" b="1" kern="0" dirty="0">
              <a:solidFill>
                <a:srgbClr val="000000"/>
              </a:solidFill>
              <a:latin typeface="Meiryo UI" pitchFamily="50" charset="-128"/>
              <a:ea typeface="Meiryo UI" pitchFamily="50" charset="-128"/>
              <a:cs typeface="Meiryo UI" pitchFamily="50" charset="-128"/>
            </a:endParaRPr>
          </a:p>
          <a:p>
            <a:pPr marL="447675" indent="-447675" eaLnBrk="1" hangingPunct="1">
              <a:spcBef>
                <a:spcPts val="1600"/>
              </a:spcBef>
              <a:buFontTx/>
              <a:buNone/>
            </a:pPr>
            <a:r>
              <a:rPr lang="en-US" altLang="ja-JP" sz="2700" b="1" kern="0" dirty="0">
                <a:solidFill>
                  <a:srgbClr val="EA8B00"/>
                </a:solidFill>
                <a:latin typeface="Meiryo UI" pitchFamily="50" charset="-128"/>
                <a:ea typeface="Meiryo UI" pitchFamily="50" charset="-128"/>
                <a:cs typeface="Meiryo UI" pitchFamily="50" charset="-128"/>
              </a:rPr>
              <a:t>●</a:t>
            </a:r>
            <a:r>
              <a:rPr lang="ja-JP" altLang="en-US" sz="2700" b="1" kern="0" dirty="0">
                <a:solidFill>
                  <a:srgbClr val="EA8B00"/>
                </a:solidFill>
                <a:latin typeface="Meiryo UI" pitchFamily="50" charset="-128"/>
                <a:ea typeface="Meiryo UI" pitchFamily="50" charset="-128"/>
                <a:cs typeface="Meiryo UI" pitchFamily="50" charset="-128"/>
              </a:rPr>
              <a:t> </a:t>
            </a:r>
            <a:r>
              <a:rPr lang="ja-JP" altLang="en-US" sz="2700" b="1" kern="0" dirty="0">
                <a:solidFill>
                  <a:srgbClr val="000000"/>
                </a:solidFill>
                <a:latin typeface="Meiryo UI" pitchFamily="50" charset="-128"/>
                <a:ea typeface="Meiryo UI" pitchFamily="50" charset="-128"/>
                <a:cs typeface="Meiryo UI" pitchFamily="50" charset="-128"/>
              </a:rPr>
              <a:t>認知症を理由にした</a:t>
            </a:r>
            <a:r>
              <a:rPr lang="ja-JP" altLang="en-US" sz="2700" b="1" kern="0" dirty="0">
                <a:solidFill>
                  <a:srgbClr val="EA8B00"/>
                </a:solidFill>
                <a:latin typeface="Meiryo UI" pitchFamily="50" charset="-128"/>
                <a:ea typeface="Meiryo UI" pitchFamily="50" charset="-128"/>
                <a:cs typeface="Meiryo UI" pitchFamily="50" charset="-128"/>
              </a:rPr>
              <a:t>入院の拒否や治療の消極化</a:t>
            </a:r>
            <a:r>
              <a:rPr lang="ja-JP" altLang="en-US" sz="2700" b="1" kern="0" dirty="0" smtClean="0">
                <a:solidFill>
                  <a:srgbClr val="EA8B00"/>
                </a:solidFill>
                <a:latin typeface="Meiryo UI" pitchFamily="50" charset="-128"/>
                <a:ea typeface="Meiryo UI" pitchFamily="50" charset="-128"/>
                <a:cs typeface="Meiryo UI" pitchFamily="50" charset="-128"/>
              </a:rPr>
              <a:t>をしない</a:t>
            </a:r>
            <a:r>
              <a:rPr lang="ja-JP" altLang="en-US" sz="2700" b="1" kern="0" dirty="0">
                <a:solidFill>
                  <a:srgbClr val="EA8B00"/>
                </a:solidFill>
                <a:latin typeface="Meiryo UI" pitchFamily="50" charset="-128"/>
                <a:ea typeface="Meiryo UI" pitchFamily="50" charset="-128"/>
                <a:cs typeface="Meiryo UI" pitchFamily="50" charset="-128"/>
              </a:rPr>
              <a:t>という理念</a:t>
            </a:r>
            <a:r>
              <a:rPr lang="ja-JP" altLang="en-US" sz="2700" b="1" kern="0" dirty="0">
                <a:latin typeface="Meiryo UI" pitchFamily="50" charset="-128"/>
                <a:ea typeface="Meiryo UI" pitchFamily="50" charset="-128"/>
                <a:cs typeface="Meiryo UI" pitchFamily="50" charset="-128"/>
              </a:rPr>
              <a:t>を確認</a:t>
            </a:r>
            <a:r>
              <a:rPr lang="ja-JP" altLang="en-US" sz="2700" b="1" kern="0" dirty="0">
                <a:solidFill>
                  <a:srgbClr val="000000"/>
                </a:solidFill>
                <a:latin typeface="Meiryo UI" pitchFamily="50" charset="-128"/>
                <a:ea typeface="Meiryo UI" pitchFamily="50" charset="-128"/>
                <a:cs typeface="Meiryo UI" pitchFamily="50" charset="-128"/>
              </a:rPr>
              <a:t>し、院内の多職種連携・協働をすすめる</a:t>
            </a:r>
            <a:endParaRPr lang="en-US" altLang="ja-JP" sz="2700" b="1" kern="0" dirty="0">
              <a:solidFill>
                <a:srgbClr val="000000"/>
              </a:solidFill>
              <a:latin typeface="Meiryo UI" pitchFamily="50" charset="-128"/>
              <a:ea typeface="Meiryo UI" pitchFamily="50" charset="-128"/>
              <a:cs typeface="Meiryo UI" pitchFamily="50" charset="-128"/>
            </a:endParaRPr>
          </a:p>
          <a:p>
            <a:pPr marL="447675" indent="-447675" eaLnBrk="1" hangingPunct="1">
              <a:spcBef>
                <a:spcPts val="1600"/>
              </a:spcBef>
              <a:buFontTx/>
              <a:buNone/>
            </a:pPr>
            <a:r>
              <a:rPr lang="ja-JP" altLang="en-US" sz="2700" b="1" kern="0" dirty="0">
                <a:solidFill>
                  <a:srgbClr val="EA8B00"/>
                </a:solidFill>
                <a:latin typeface="Meiryo UI" pitchFamily="50" charset="-128"/>
                <a:ea typeface="Meiryo UI" pitchFamily="50" charset="-128"/>
                <a:cs typeface="Meiryo UI" pitchFamily="50" charset="-128"/>
              </a:rPr>
              <a:t>●</a:t>
            </a:r>
            <a:r>
              <a:rPr lang="en-US" altLang="ja-JP" sz="2700" b="1" kern="0" dirty="0">
                <a:solidFill>
                  <a:srgbClr val="EA8B00"/>
                </a:solidFill>
                <a:latin typeface="Meiryo UI" pitchFamily="50" charset="-128"/>
                <a:ea typeface="Meiryo UI" pitchFamily="50" charset="-128"/>
                <a:cs typeface="Meiryo UI" pitchFamily="50" charset="-128"/>
              </a:rPr>
              <a:t>	</a:t>
            </a:r>
            <a:r>
              <a:rPr lang="ja-JP" altLang="en-US" sz="2700" b="1" kern="0" dirty="0">
                <a:solidFill>
                  <a:srgbClr val="EA8B00"/>
                </a:solidFill>
                <a:latin typeface="Meiryo UI" pitchFamily="50" charset="-128"/>
                <a:ea typeface="Meiryo UI" pitchFamily="50" charset="-128"/>
                <a:cs typeface="Meiryo UI" pitchFamily="50" charset="-128"/>
              </a:rPr>
              <a:t>入院時の情報収集（日頃の暮らし方）</a:t>
            </a:r>
            <a:r>
              <a:rPr lang="ja-JP" altLang="en-US" sz="2700" b="1" kern="0" dirty="0">
                <a:solidFill>
                  <a:srgbClr val="000000"/>
                </a:solidFill>
                <a:latin typeface="Meiryo UI" pitchFamily="50" charset="-128"/>
                <a:ea typeface="Meiryo UI" pitchFamily="50" charset="-128"/>
                <a:cs typeface="Meiryo UI" pitchFamily="50" charset="-128"/>
              </a:rPr>
              <a:t>を積極的に行い、関係者間で共有し、関わりに活かす</a:t>
            </a:r>
            <a:endParaRPr lang="en-US" altLang="ja-JP" sz="2700" b="1" kern="0" dirty="0">
              <a:solidFill>
                <a:srgbClr val="000000"/>
              </a:solidFill>
              <a:latin typeface="Meiryo UI" pitchFamily="50" charset="-128"/>
              <a:ea typeface="Meiryo UI" pitchFamily="50" charset="-128"/>
              <a:cs typeface="Meiryo UI" pitchFamily="50" charset="-128"/>
            </a:endParaRPr>
          </a:p>
          <a:p>
            <a:pPr marL="447675" indent="-447675" eaLnBrk="1" hangingPunct="1">
              <a:spcBef>
                <a:spcPts val="1600"/>
              </a:spcBef>
              <a:buFontTx/>
              <a:buNone/>
            </a:pPr>
            <a:r>
              <a:rPr lang="en-US" altLang="ja-JP" sz="2700" b="1" kern="0" dirty="0">
                <a:solidFill>
                  <a:srgbClr val="EA8B00"/>
                </a:solidFill>
                <a:latin typeface="Meiryo UI" pitchFamily="50" charset="-128"/>
                <a:ea typeface="Meiryo UI" pitchFamily="50" charset="-128"/>
                <a:cs typeface="Meiryo UI" pitchFamily="50" charset="-128"/>
              </a:rPr>
              <a:t>●</a:t>
            </a:r>
            <a:r>
              <a:rPr lang="ja-JP" altLang="en-US" sz="2700" b="1" kern="0" dirty="0">
                <a:solidFill>
                  <a:srgbClr val="EA8B00"/>
                </a:solidFill>
                <a:latin typeface="Meiryo UI" pitchFamily="50" charset="-128"/>
                <a:ea typeface="Meiryo UI" pitchFamily="50" charset="-128"/>
                <a:cs typeface="Meiryo UI" pitchFamily="50" charset="-128"/>
              </a:rPr>
              <a:t> 認知症を専門にするチームや人材の配置・支援</a:t>
            </a:r>
            <a:r>
              <a:rPr lang="ja-JP" altLang="en-US" sz="2700" b="1" kern="0" dirty="0">
                <a:solidFill>
                  <a:srgbClr val="000000"/>
                </a:solidFill>
                <a:latin typeface="Meiryo UI" pitchFamily="50" charset="-128"/>
                <a:ea typeface="Meiryo UI" pitchFamily="50" charset="-128"/>
                <a:cs typeface="Meiryo UI" pitchFamily="50" charset="-128"/>
              </a:rPr>
              <a:t>を図る</a:t>
            </a:r>
            <a:endParaRPr lang="en-US" altLang="ja-JP" sz="2700" b="1" kern="0" dirty="0">
              <a:solidFill>
                <a:srgbClr val="000000"/>
              </a:solidFill>
              <a:latin typeface="Meiryo UI" pitchFamily="50" charset="-128"/>
              <a:ea typeface="Meiryo UI" pitchFamily="50" charset="-128"/>
              <a:cs typeface="Meiryo UI" pitchFamily="50" charset="-128"/>
            </a:endParaRPr>
          </a:p>
          <a:p>
            <a:pPr marL="447675" indent="-447675" eaLnBrk="1" hangingPunct="1">
              <a:spcBef>
                <a:spcPts val="1600"/>
              </a:spcBef>
              <a:buFontTx/>
              <a:buNone/>
            </a:pPr>
            <a:r>
              <a:rPr lang="en-US" altLang="ja-JP" sz="2700" b="1" kern="0" dirty="0">
                <a:solidFill>
                  <a:srgbClr val="EA8B00"/>
                </a:solidFill>
                <a:latin typeface="Meiryo UI" pitchFamily="50" charset="-128"/>
                <a:ea typeface="Meiryo UI" pitchFamily="50" charset="-128"/>
                <a:cs typeface="Meiryo UI" pitchFamily="50" charset="-128"/>
              </a:rPr>
              <a:t>● </a:t>
            </a:r>
            <a:r>
              <a:rPr lang="ja-JP" altLang="en-US" sz="2700" b="1" kern="0" dirty="0">
                <a:solidFill>
                  <a:srgbClr val="000000"/>
                </a:solidFill>
                <a:latin typeface="Meiryo UI" pitchFamily="50" charset="-128"/>
                <a:ea typeface="Meiryo UI" pitchFamily="50" charset="-128"/>
                <a:cs typeface="Meiryo UI" pitchFamily="50" charset="-128"/>
              </a:rPr>
              <a:t>地域包括ケアシステムを理解し、地域の情報を取り入れ、関係機関との</a:t>
            </a:r>
            <a:r>
              <a:rPr lang="ja-JP" altLang="en-US" sz="2700" b="1" kern="0" dirty="0">
                <a:solidFill>
                  <a:srgbClr val="EA8B00"/>
                </a:solidFill>
                <a:latin typeface="Meiryo UI" pitchFamily="50" charset="-128"/>
                <a:ea typeface="Meiryo UI" pitchFamily="50" charset="-128"/>
                <a:cs typeface="Meiryo UI" pitchFamily="50" charset="-128"/>
              </a:rPr>
              <a:t>連携・協働体制をつくる</a:t>
            </a:r>
            <a:endParaRPr lang="en-US" altLang="ja-JP" sz="2700" b="1" kern="0" dirty="0">
              <a:solidFill>
                <a:srgbClr val="EA8B00"/>
              </a:solidFill>
              <a:latin typeface="Meiryo UI" pitchFamily="50" charset="-128"/>
              <a:ea typeface="Meiryo UI" pitchFamily="50" charset="-128"/>
              <a:cs typeface="Meiryo UI" pitchFamily="50" charset="-128"/>
            </a:endParaRPr>
          </a:p>
        </p:txBody>
      </p:sp>
      <p:sp>
        <p:nvSpPr>
          <p:cNvPr id="7" name="Text Box 2"/>
          <p:cNvSpPr txBox="1">
            <a:spLocks noChangeArrowheads="1"/>
          </p:cNvSpPr>
          <p:nvPr/>
        </p:nvSpPr>
        <p:spPr bwMode="auto">
          <a:xfrm>
            <a:off x="799088" y="98859"/>
            <a:ext cx="7556971" cy="100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04" tIns="41452" rIns="82904" bIns="41452"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fontAlgn="auto" hangingPunct="1">
              <a:spcBef>
                <a:spcPts val="0"/>
              </a:spcBef>
              <a:spcAft>
                <a:spcPts val="0"/>
              </a:spcAft>
            </a:pPr>
            <a:r>
              <a:rPr lang="ja-JP" altLang="en-US" sz="3000" b="1" dirty="0">
                <a:solidFill>
                  <a:prstClr val="black"/>
                </a:solidFill>
                <a:latin typeface="Meiryo UI" pitchFamily="50" charset="-128"/>
                <a:ea typeface="Meiryo UI" pitchFamily="50" charset="-128"/>
                <a:cs typeface="Meiryo UI" pitchFamily="50" charset="-128"/>
              </a:rPr>
              <a:t>一般病院での認知症対応のための</a:t>
            </a:r>
            <a:endParaRPr lang="en-US" altLang="ja-JP" sz="3000" b="1" dirty="0">
              <a:solidFill>
                <a:prstClr val="black"/>
              </a:solidFill>
              <a:latin typeface="Meiryo UI" pitchFamily="50" charset="-128"/>
              <a:ea typeface="Meiryo UI" pitchFamily="50" charset="-128"/>
              <a:cs typeface="Meiryo UI" pitchFamily="50" charset="-128"/>
            </a:endParaRPr>
          </a:p>
          <a:p>
            <a:pPr algn="ctr" eaLnBrk="1" fontAlgn="auto" hangingPunct="1">
              <a:spcBef>
                <a:spcPts val="0"/>
              </a:spcBef>
              <a:spcAft>
                <a:spcPts val="0"/>
              </a:spcAft>
            </a:pPr>
            <a:r>
              <a:rPr lang="ja-JP" altLang="en-US" sz="3000" b="1" dirty="0">
                <a:solidFill>
                  <a:prstClr val="black"/>
                </a:solidFill>
                <a:latin typeface="Meiryo UI" pitchFamily="50" charset="-128"/>
                <a:ea typeface="Meiryo UI" pitchFamily="50" charset="-128"/>
                <a:cs typeface="Meiryo UI" pitchFamily="50" charset="-128"/>
              </a:rPr>
              <a:t>体制整備の要点</a:t>
            </a:r>
          </a:p>
        </p:txBody>
      </p:sp>
      <p:pic>
        <p:nvPicPr>
          <p:cNvPr id="8" name="図 7">
            <a:extLst>
              <a:ext uri="{FF2B5EF4-FFF2-40B4-BE49-F238E27FC236}">
                <a16:creationId xmlns:a16="http://schemas.microsoft.com/office/drawing/2014/main" xmlns="" id="{CD7F7E32-3AB4-4661-829F-947086C90615}"/>
              </a:ext>
            </a:extLst>
          </p:cNvPr>
          <p:cNvPicPr>
            <a:picLocks noChangeAspect="1"/>
          </p:cNvPicPr>
          <p:nvPr/>
        </p:nvPicPr>
        <p:blipFill>
          <a:blip r:embed="rId3" cstate="print"/>
          <a:stretch>
            <a:fillRect/>
          </a:stretch>
        </p:blipFill>
        <p:spPr>
          <a:xfrm>
            <a:off x="329469" y="1026412"/>
            <a:ext cx="8510754" cy="128027"/>
          </a:xfrm>
          <a:prstGeom prst="rect">
            <a:avLst/>
          </a:prstGeom>
        </p:spPr>
      </p:pic>
      <p:sp>
        <p:nvSpPr>
          <p:cNvPr id="12" name="テキスト ボックス 11"/>
          <p:cNvSpPr txBox="1"/>
          <p:nvPr/>
        </p:nvSpPr>
        <p:spPr>
          <a:xfrm>
            <a:off x="8377360" y="8964"/>
            <a:ext cx="757675" cy="461665"/>
          </a:xfrm>
          <a:prstGeom prst="rect">
            <a:avLst/>
          </a:prstGeom>
          <a:noFill/>
        </p:spPr>
        <p:txBody>
          <a:bodyPr wrap="square" rtlCol="0">
            <a:spAutoFit/>
          </a:bodyPr>
          <a:lstStyle/>
          <a:p>
            <a:pPr algn="r"/>
            <a:r>
              <a:rPr lang="en-US" altLang="ja-JP" sz="2400" dirty="0" smtClean="0">
                <a:latin typeface="Meiryo UI" panose="020B0604030504040204" pitchFamily="50" charset="-128"/>
                <a:ea typeface="Meiryo UI" panose="020B0604030504040204" pitchFamily="50" charset="-128"/>
              </a:rPr>
              <a:t>10</a:t>
            </a:r>
            <a:endParaRPr kumimoji="1" lang="ja-JP" altLang="en-US"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01670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2">
            <a:extLst>
              <a:ext uri="{FF2B5EF4-FFF2-40B4-BE49-F238E27FC236}">
                <a16:creationId xmlns:a16="http://schemas.microsoft.com/office/drawing/2014/main" xmlns="" id="{34E2D726-F5D0-42B4-92EF-9694A0D1B32A}"/>
              </a:ext>
            </a:extLst>
          </p:cNvPr>
          <p:cNvSpPr>
            <a:spLocks/>
          </p:cNvSpPr>
          <p:nvPr/>
        </p:nvSpPr>
        <p:spPr bwMode="auto">
          <a:xfrm>
            <a:off x="700132" y="1551068"/>
            <a:ext cx="7722807" cy="3750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47675" indent="-447675">
              <a:lnSpc>
                <a:spcPct val="135000"/>
              </a:lnSpc>
            </a:pPr>
            <a:r>
              <a:rPr lang="ja-JP" altLang="en-US" sz="2800" b="1" dirty="0">
                <a:solidFill>
                  <a:srgbClr val="EA8B00"/>
                </a:solidFill>
                <a:latin typeface="Meiryo UI" pitchFamily="50" charset="-128"/>
                <a:ea typeface="Meiryo UI" pitchFamily="50" charset="-128"/>
                <a:cs typeface="Meiryo UI" pitchFamily="50" charset="-128"/>
              </a:rPr>
              <a:t>●</a:t>
            </a:r>
            <a:r>
              <a:rPr lang="en-US" altLang="ja-JP" sz="2800" b="1" dirty="0">
                <a:latin typeface="Meiryo UI" pitchFamily="50" charset="-128"/>
                <a:ea typeface="Meiryo UI" pitchFamily="50" charset="-128"/>
                <a:cs typeface="Meiryo UI" pitchFamily="50" charset="-128"/>
              </a:rPr>
              <a:t>	</a:t>
            </a:r>
            <a:r>
              <a:rPr lang="ja-JP" altLang="en-US" sz="2800" b="1" dirty="0">
                <a:latin typeface="Meiryo UI" pitchFamily="50" charset="-128"/>
                <a:ea typeface="Meiryo UI" pitchFamily="50" charset="-128"/>
                <a:cs typeface="Meiryo UI" pitchFamily="50" charset="-128"/>
              </a:rPr>
              <a:t>認知症に対する固定観念の払拭</a:t>
            </a:r>
            <a:endParaRPr lang="en-US" altLang="ja-JP" sz="2800" b="1" dirty="0">
              <a:latin typeface="Meiryo UI" pitchFamily="50" charset="-128"/>
              <a:ea typeface="Meiryo UI" pitchFamily="50" charset="-128"/>
              <a:cs typeface="Meiryo UI" pitchFamily="50" charset="-128"/>
            </a:endParaRPr>
          </a:p>
          <a:p>
            <a:pPr marL="447675" indent="-447675">
              <a:lnSpc>
                <a:spcPct val="135000"/>
              </a:lnSpc>
              <a:spcBef>
                <a:spcPts val="1800"/>
              </a:spcBef>
            </a:pPr>
            <a:r>
              <a:rPr lang="ja-JP" altLang="en-US" sz="2800" b="1" dirty="0">
                <a:solidFill>
                  <a:srgbClr val="EA8B00"/>
                </a:solidFill>
                <a:latin typeface="Meiryo UI" pitchFamily="50" charset="-128"/>
                <a:ea typeface="Meiryo UI" pitchFamily="50" charset="-128"/>
                <a:cs typeface="Meiryo UI" pitchFamily="50" charset="-128"/>
              </a:rPr>
              <a:t>●</a:t>
            </a:r>
            <a:r>
              <a:rPr lang="en-US" altLang="ja-JP" sz="2800" b="1" dirty="0">
                <a:latin typeface="Meiryo UI" pitchFamily="50" charset="-128"/>
                <a:ea typeface="Meiryo UI" pitchFamily="50" charset="-128"/>
                <a:cs typeface="Meiryo UI" pitchFamily="50" charset="-128"/>
              </a:rPr>
              <a:t>	</a:t>
            </a:r>
            <a:r>
              <a:rPr lang="ja-JP" altLang="en-US" sz="2800" b="1" dirty="0">
                <a:latin typeface="Meiryo UI" pitchFamily="50" charset="-128"/>
                <a:ea typeface="Meiryo UI" pitchFamily="50" charset="-128"/>
                <a:cs typeface="Meiryo UI" pitchFamily="50" charset="-128"/>
              </a:rPr>
              <a:t>認知症の入院患者・家族に対する理解と対応</a:t>
            </a:r>
            <a:endParaRPr lang="en-US" altLang="ja-JP" sz="2800" b="1" dirty="0">
              <a:latin typeface="Meiryo UI" pitchFamily="50" charset="-128"/>
              <a:ea typeface="Meiryo UI" pitchFamily="50" charset="-128"/>
              <a:cs typeface="Meiryo UI" pitchFamily="50" charset="-128"/>
            </a:endParaRPr>
          </a:p>
          <a:p>
            <a:pPr marL="447675" indent="-447675">
              <a:lnSpc>
                <a:spcPct val="135000"/>
              </a:lnSpc>
              <a:spcBef>
                <a:spcPts val="1800"/>
              </a:spcBef>
            </a:pPr>
            <a:r>
              <a:rPr lang="ja-JP" altLang="en-US" sz="2800" b="1" dirty="0">
                <a:solidFill>
                  <a:srgbClr val="EA8B00"/>
                </a:solidFill>
                <a:latin typeface="Meiryo UI" pitchFamily="50" charset="-128"/>
                <a:ea typeface="Meiryo UI" pitchFamily="50" charset="-128"/>
                <a:cs typeface="Meiryo UI" pitchFamily="50" charset="-128"/>
              </a:rPr>
              <a:t>●</a:t>
            </a:r>
            <a:r>
              <a:rPr lang="en-US" altLang="ja-JP" sz="2800" b="1" dirty="0">
                <a:latin typeface="Meiryo UI" pitchFamily="50" charset="-128"/>
                <a:ea typeface="Meiryo UI" pitchFamily="50" charset="-128"/>
                <a:cs typeface="Meiryo UI" pitchFamily="50" charset="-128"/>
              </a:rPr>
              <a:t>	</a:t>
            </a:r>
            <a:r>
              <a:rPr lang="ja-JP" altLang="en-US" sz="2800" b="1" dirty="0">
                <a:latin typeface="Meiryo UI" pitchFamily="50" charset="-128"/>
                <a:ea typeface="Meiryo UI" pitchFamily="50" charset="-128"/>
                <a:cs typeface="Meiryo UI" pitchFamily="50" charset="-128"/>
              </a:rPr>
              <a:t>チーム対応・院内連携への参加</a:t>
            </a:r>
            <a:endParaRPr lang="en-US" altLang="ja-JP" sz="2800" b="1" dirty="0">
              <a:latin typeface="Meiryo UI" pitchFamily="50" charset="-128"/>
              <a:ea typeface="Meiryo UI" pitchFamily="50" charset="-128"/>
              <a:cs typeface="Meiryo UI" pitchFamily="50" charset="-128"/>
            </a:endParaRPr>
          </a:p>
          <a:p>
            <a:pPr marL="447675" indent="-447675">
              <a:lnSpc>
                <a:spcPct val="135000"/>
              </a:lnSpc>
              <a:spcBef>
                <a:spcPts val="1800"/>
              </a:spcBef>
            </a:pPr>
            <a:r>
              <a:rPr lang="ja-JP" altLang="en-US" sz="2800" b="1" dirty="0">
                <a:solidFill>
                  <a:srgbClr val="EA8B00"/>
                </a:solidFill>
                <a:latin typeface="Meiryo UI" pitchFamily="50" charset="-128"/>
                <a:ea typeface="Meiryo UI" pitchFamily="50" charset="-128"/>
                <a:cs typeface="Meiryo UI" pitchFamily="50" charset="-128"/>
              </a:rPr>
              <a:t>●</a:t>
            </a:r>
            <a:r>
              <a:rPr lang="en-US" altLang="ja-JP" sz="2800" b="1" dirty="0">
                <a:latin typeface="Meiryo UI" pitchFamily="50" charset="-128"/>
                <a:ea typeface="Meiryo UI" pitchFamily="50" charset="-128"/>
                <a:cs typeface="Meiryo UI" pitchFamily="50" charset="-128"/>
              </a:rPr>
              <a:t>	</a:t>
            </a:r>
            <a:r>
              <a:rPr lang="ja-JP" altLang="en-US" sz="2800" b="1" dirty="0">
                <a:latin typeface="Meiryo UI" pitchFamily="50" charset="-128"/>
                <a:ea typeface="Meiryo UI" pitchFamily="50" charset="-128"/>
                <a:cs typeface="Meiryo UI" pitchFamily="50" charset="-128"/>
              </a:rPr>
              <a:t>院外の多職種・社会資源の把握と連携の実践</a:t>
            </a:r>
            <a:endParaRPr lang="en-US" altLang="ja-JP" sz="2800" b="1" dirty="0">
              <a:latin typeface="Meiryo UI" pitchFamily="50" charset="-128"/>
              <a:ea typeface="Meiryo UI" pitchFamily="50" charset="-128"/>
              <a:cs typeface="Meiryo UI" pitchFamily="50" charset="-128"/>
            </a:endParaRPr>
          </a:p>
        </p:txBody>
      </p:sp>
      <p:sp>
        <p:nvSpPr>
          <p:cNvPr id="7" name="Text Box 2"/>
          <p:cNvSpPr txBox="1">
            <a:spLocks noChangeArrowheads="1"/>
          </p:cNvSpPr>
          <p:nvPr/>
        </p:nvSpPr>
        <p:spPr bwMode="auto">
          <a:xfrm>
            <a:off x="1581512" y="353676"/>
            <a:ext cx="5884516" cy="54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04" tIns="41452" rIns="82904" bIns="41452"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fontAlgn="auto" hangingPunct="1">
              <a:spcBef>
                <a:spcPts val="0"/>
              </a:spcBef>
              <a:spcAft>
                <a:spcPts val="0"/>
              </a:spcAft>
            </a:pPr>
            <a:r>
              <a:rPr lang="ja-JP" altLang="en-US" sz="3000" b="1" dirty="0">
                <a:solidFill>
                  <a:prstClr val="black"/>
                </a:solidFill>
                <a:latin typeface="Meiryo UI" pitchFamily="50" charset="-128"/>
                <a:ea typeface="Meiryo UI" pitchFamily="50" charset="-128"/>
                <a:cs typeface="Meiryo UI" pitchFamily="50" charset="-128"/>
              </a:rPr>
              <a:t>修了者に期待すること</a:t>
            </a:r>
          </a:p>
        </p:txBody>
      </p:sp>
      <p:pic>
        <p:nvPicPr>
          <p:cNvPr id="10" name="図 9">
            <a:extLst>
              <a:ext uri="{FF2B5EF4-FFF2-40B4-BE49-F238E27FC236}">
                <a16:creationId xmlns:a16="http://schemas.microsoft.com/office/drawing/2014/main" xmlns="" id="{CD7F7E32-3AB4-4661-829F-947086C90615}"/>
              </a:ext>
            </a:extLst>
          </p:cNvPr>
          <p:cNvPicPr>
            <a:picLocks noChangeAspect="1"/>
          </p:cNvPicPr>
          <p:nvPr/>
        </p:nvPicPr>
        <p:blipFill>
          <a:blip r:embed="rId3" cstate="print"/>
          <a:stretch>
            <a:fillRect/>
          </a:stretch>
        </p:blipFill>
        <p:spPr>
          <a:xfrm>
            <a:off x="329469" y="1026412"/>
            <a:ext cx="8510754" cy="128027"/>
          </a:xfrm>
          <a:prstGeom prst="rect">
            <a:avLst/>
          </a:prstGeom>
        </p:spPr>
      </p:pic>
      <p:pic>
        <p:nvPicPr>
          <p:cNvPr id="1026" name="Picture 2" descr="http://4.bp.blogspot.com/-XuqXO9PeMRM/U32Ncy0LCTI/AAAAAAAAgvY/Ofjcsb58VJ4/s800/study_nurs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10527" y="5110571"/>
            <a:ext cx="1961546" cy="1451544"/>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p:cNvSpPr txBox="1"/>
          <p:nvPr/>
        </p:nvSpPr>
        <p:spPr>
          <a:xfrm>
            <a:off x="8377360" y="8964"/>
            <a:ext cx="757675" cy="461665"/>
          </a:xfrm>
          <a:prstGeom prst="rect">
            <a:avLst/>
          </a:prstGeom>
          <a:noFill/>
        </p:spPr>
        <p:txBody>
          <a:bodyPr wrap="square" rtlCol="0">
            <a:spAutoFit/>
          </a:bodyPr>
          <a:lstStyle/>
          <a:p>
            <a:pPr algn="r"/>
            <a:r>
              <a:rPr lang="en-US" altLang="ja-JP" sz="2400" dirty="0" smtClean="0">
                <a:latin typeface="Meiryo UI" panose="020B0604030504040204" pitchFamily="50" charset="-128"/>
                <a:ea typeface="Meiryo UI" panose="020B0604030504040204" pitchFamily="50" charset="-128"/>
              </a:rPr>
              <a:t>11</a:t>
            </a:r>
            <a:endParaRPr kumimoji="1" lang="ja-JP" altLang="en-US"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77525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1219200" y="1596640"/>
            <a:ext cx="7147514" cy="2878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36" tIns="41468" rIns="82936" bIns="41468" anchor="b">
            <a:spAutoFit/>
          </a:bodyPr>
          <a:lstStyle>
            <a:lvl1pPr defTabSz="908050" eaLnBrk="0" hangingPunct="0">
              <a:defRPr kumimoji="1" sz="3600">
                <a:solidFill>
                  <a:schemeClr val="tx1"/>
                </a:solidFill>
                <a:latin typeface="Arial" pitchFamily="34" charset="0"/>
                <a:ea typeface="ＭＳ Ｐゴシック" pitchFamily="50" charset="-128"/>
              </a:defRPr>
            </a:lvl1pPr>
            <a:lvl2pPr marL="742950" indent="-285750" defTabSz="908050" eaLnBrk="0" hangingPunct="0">
              <a:defRPr kumimoji="1" sz="3600">
                <a:solidFill>
                  <a:schemeClr val="tx1"/>
                </a:solidFill>
                <a:latin typeface="Arial" pitchFamily="34" charset="0"/>
                <a:ea typeface="ＭＳ Ｐゴシック" pitchFamily="50" charset="-128"/>
              </a:defRPr>
            </a:lvl2pPr>
            <a:lvl3pPr marL="1143000" indent="-228600" defTabSz="908050" eaLnBrk="0" hangingPunct="0">
              <a:defRPr kumimoji="1" sz="3600">
                <a:solidFill>
                  <a:schemeClr val="tx1"/>
                </a:solidFill>
                <a:latin typeface="Arial" pitchFamily="34" charset="0"/>
                <a:ea typeface="ＭＳ Ｐゴシック" pitchFamily="50" charset="-128"/>
              </a:defRPr>
            </a:lvl3pPr>
            <a:lvl4pPr marL="1600200" indent="-228600" defTabSz="908050" eaLnBrk="0" hangingPunct="0">
              <a:defRPr kumimoji="1" sz="3600">
                <a:solidFill>
                  <a:schemeClr val="tx1"/>
                </a:solidFill>
                <a:latin typeface="Arial" pitchFamily="34" charset="0"/>
                <a:ea typeface="ＭＳ Ｐゴシック" pitchFamily="50" charset="-128"/>
              </a:defRPr>
            </a:lvl4pPr>
            <a:lvl5pPr marL="2057400" indent="-228600" defTabSz="908050" eaLnBrk="0" hangingPunct="0">
              <a:defRPr kumimoji="1" sz="3600">
                <a:solidFill>
                  <a:schemeClr val="tx1"/>
                </a:solidFill>
                <a:latin typeface="Arial" pitchFamily="34" charset="0"/>
                <a:ea typeface="ＭＳ Ｐゴシック" pitchFamily="50" charset="-128"/>
              </a:defRPr>
            </a:lvl5pPr>
            <a:lvl6pPr marL="2514600" indent="-228600" defTabSz="90805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90805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90805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90805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eaLnBrk="1" hangingPunct="1">
              <a:spcBef>
                <a:spcPts val="3000"/>
              </a:spcBef>
            </a:pPr>
            <a:r>
              <a:rPr lang="ja-JP" altLang="en-US" sz="2400" b="1" dirty="0">
                <a:solidFill>
                  <a:schemeClr val="bg2">
                    <a:lumMod val="75000"/>
                  </a:schemeClr>
                </a:solidFill>
                <a:latin typeface="Meiryo UI" panose="020B0604030504040204" pitchFamily="50" charset="-128"/>
                <a:ea typeface="Meiryo UI" panose="020B0604030504040204" pitchFamily="50" charset="-128"/>
                <a:cs typeface="Segoe UI" panose="020B0502040204020203" pitchFamily="34" charset="0"/>
              </a:rPr>
              <a:t> </a:t>
            </a:r>
            <a:r>
              <a:rPr lang="en-US" altLang="ja-JP" sz="2400" b="1" dirty="0">
                <a:solidFill>
                  <a:schemeClr val="bg2">
                    <a:lumMod val="75000"/>
                  </a:schemeClr>
                </a:solidFill>
                <a:latin typeface="Meiryo UI" panose="020B0604030504040204" pitchFamily="50" charset="-128"/>
                <a:ea typeface="Meiryo UI" panose="020B0604030504040204" pitchFamily="50" charset="-128"/>
                <a:cs typeface="Segoe UI" panose="020B0502040204020203" pitchFamily="34" charset="0"/>
              </a:rPr>
              <a:t>1.</a:t>
            </a:r>
            <a:r>
              <a:rPr lang="ja-JP" altLang="en-US" sz="2400" b="1" dirty="0">
                <a:solidFill>
                  <a:schemeClr val="bg2">
                    <a:lumMod val="75000"/>
                  </a:schemeClr>
                </a:solidFill>
                <a:latin typeface="Meiryo UI" panose="020B0604030504040204" pitchFamily="50" charset="-128"/>
                <a:ea typeface="Meiryo UI" panose="020B0604030504040204" pitchFamily="50" charset="-128"/>
                <a:cs typeface="Segoe UI" panose="020B0502040204020203" pitchFamily="34" charset="0"/>
              </a:rPr>
              <a:t>  </a:t>
            </a:r>
            <a:r>
              <a:rPr lang="ja-JP" altLang="ja-JP" sz="2400" b="1" i="1" dirty="0">
                <a:solidFill>
                  <a:schemeClr val="bg2">
                    <a:lumMod val="75000"/>
                  </a:schemeClr>
                </a:solidFill>
                <a:latin typeface="Meiryo UI" panose="020B0604030504040204" pitchFamily="50" charset="-128"/>
                <a:ea typeface="Meiryo UI" panose="020B0604030504040204" pitchFamily="50" charset="-128"/>
                <a:cs typeface="Segoe UI" panose="020B0502040204020203" pitchFamily="34" charset="0"/>
              </a:rPr>
              <a:t>「</a:t>
            </a:r>
            <a:r>
              <a:rPr lang="ja-JP" altLang="en-US" sz="2400" b="1" i="1" dirty="0">
                <a:solidFill>
                  <a:schemeClr val="bg2">
                    <a:lumMod val="75000"/>
                  </a:schemeClr>
                </a:solidFill>
                <a:latin typeface="Meiryo UI" panose="020B0604030504040204" pitchFamily="50" charset="-128"/>
                <a:ea typeface="Meiryo UI" panose="020B0604030504040204" pitchFamily="50" charset="-128"/>
                <a:cs typeface="Segoe UI" panose="020B0502040204020203" pitchFamily="34" charset="0"/>
              </a:rPr>
              <a:t>目的</a:t>
            </a:r>
            <a:r>
              <a:rPr lang="ja-JP" altLang="ja-JP" sz="2400" b="1" i="1" dirty="0">
                <a:solidFill>
                  <a:schemeClr val="bg2">
                    <a:lumMod val="75000"/>
                  </a:schemeClr>
                </a:solidFill>
                <a:latin typeface="Meiryo UI" panose="020B0604030504040204" pitchFamily="50" charset="-128"/>
                <a:ea typeface="Meiryo UI" panose="020B0604030504040204" pitchFamily="50" charset="-128"/>
                <a:cs typeface="Segoe UI" panose="020B0502040204020203" pitchFamily="34" charset="0"/>
              </a:rPr>
              <a:t>」</a:t>
            </a:r>
            <a:r>
              <a:rPr lang="ja-JP" altLang="en-US" sz="2400" b="1" i="1" dirty="0">
                <a:solidFill>
                  <a:schemeClr val="bg2">
                    <a:lumMod val="75000"/>
                  </a:schemeClr>
                </a:solidFill>
                <a:latin typeface="Meiryo UI" panose="020B0604030504040204" pitchFamily="50" charset="-128"/>
                <a:ea typeface="Meiryo UI" panose="020B0604030504040204" pitchFamily="50" charset="-128"/>
                <a:cs typeface="Segoe UI" panose="020B0502040204020203" pitchFamily="34" charset="0"/>
              </a:rPr>
              <a:t>編</a:t>
            </a:r>
            <a:r>
              <a:rPr lang="ja-JP" altLang="en-US" sz="2400" b="1" dirty="0">
                <a:solidFill>
                  <a:schemeClr val="bg2">
                    <a:lumMod val="75000"/>
                  </a:schemeClr>
                </a:solidFill>
                <a:latin typeface="Meiryo UI" panose="020B0604030504040204" pitchFamily="50" charset="-128"/>
                <a:ea typeface="Meiryo UI" panose="020B0604030504040204" pitchFamily="50" charset="-128"/>
                <a:cs typeface="Segoe UI" panose="020B0502040204020203" pitchFamily="34" charset="0"/>
              </a:rPr>
              <a:t>（</a:t>
            </a:r>
            <a:r>
              <a:rPr lang="en-US" altLang="ja-JP" sz="2400" b="1" dirty="0">
                <a:solidFill>
                  <a:schemeClr val="bg2">
                    <a:lumMod val="75000"/>
                  </a:schemeClr>
                </a:solidFill>
                <a:latin typeface="Meiryo UI" panose="020B0604030504040204" pitchFamily="50" charset="-128"/>
                <a:ea typeface="Meiryo UI" panose="020B0604030504040204" pitchFamily="50" charset="-128"/>
                <a:cs typeface="Segoe UI" panose="020B0502040204020203" pitchFamily="34" charset="0"/>
              </a:rPr>
              <a:t>15</a:t>
            </a:r>
            <a:r>
              <a:rPr lang="ja-JP" altLang="en-US" sz="2400" b="1" dirty="0">
                <a:solidFill>
                  <a:schemeClr val="bg2">
                    <a:lumMod val="75000"/>
                  </a:schemeClr>
                </a:solidFill>
                <a:latin typeface="Meiryo UI" panose="020B0604030504040204" pitchFamily="50" charset="-128"/>
                <a:ea typeface="Meiryo UI" panose="020B0604030504040204" pitchFamily="50" charset="-128"/>
                <a:cs typeface="Segoe UI" panose="020B0502040204020203" pitchFamily="34" charset="0"/>
              </a:rPr>
              <a:t>分）</a:t>
            </a:r>
          </a:p>
          <a:p>
            <a:pPr eaLnBrk="1" hangingPunct="1">
              <a:lnSpc>
                <a:spcPct val="140000"/>
              </a:lnSpc>
              <a:spcBef>
                <a:spcPts val="2400"/>
              </a:spcBef>
            </a:pPr>
            <a:r>
              <a:rPr lang="en-US" altLang="ja-JP" b="1" dirty="0">
                <a:solidFill>
                  <a:srgbClr val="EA8B00"/>
                </a:solidFill>
                <a:latin typeface="Meiryo UI" panose="020B0604030504040204" pitchFamily="50" charset="-128"/>
                <a:ea typeface="Meiryo UI" panose="020B0604030504040204" pitchFamily="50" charset="-128"/>
                <a:cs typeface="Segoe UI" panose="020B0502040204020203" pitchFamily="34" charset="0"/>
              </a:rPr>
              <a:t>2-1.</a:t>
            </a:r>
            <a:r>
              <a:rPr lang="ja-JP" altLang="en-US" b="1" dirty="0">
                <a:solidFill>
                  <a:srgbClr val="EA8B00"/>
                </a:solidFill>
                <a:latin typeface="Meiryo UI" panose="020B0604030504040204" pitchFamily="50" charset="-128"/>
                <a:ea typeface="Meiryo UI" panose="020B0604030504040204" pitchFamily="50" charset="-128"/>
                <a:cs typeface="Segoe UI" panose="020B0502040204020203" pitchFamily="34" charset="0"/>
              </a:rPr>
              <a:t>  「対応力</a:t>
            </a:r>
            <a:r>
              <a:rPr lang="en-US" altLang="ja-JP" b="1" dirty="0">
                <a:solidFill>
                  <a:srgbClr val="EA8B00"/>
                </a:solidFill>
                <a:latin typeface="Meiryo UI" panose="020B0604030504040204" pitchFamily="50" charset="-128"/>
                <a:ea typeface="Meiryo UI" panose="020B0604030504040204" pitchFamily="50" charset="-128"/>
                <a:cs typeface="Segoe UI" panose="020B0502040204020203" pitchFamily="34" charset="0"/>
              </a:rPr>
              <a:t>(</a:t>
            </a:r>
            <a:r>
              <a:rPr lang="ja-JP" altLang="en-US" b="1" dirty="0">
                <a:solidFill>
                  <a:srgbClr val="EA8B00"/>
                </a:solidFill>
                <a:latin typeface="Meiryo UI" panose="020B0604030504040204" pitchFamily="50" charset="-128"/>
                <a:ea typeface="Meiryo UI" panose="020B0604030504040204" pitchFamily="50" charset="-128"/>
                <a:cs typeface="Segoe UI" panose="020B0502040204020203" pitchFamily="34" charset="0"/>
              </a:rPr>
              <a:t>知識</a:t>
            </a:r>
            <a:r>
              <a:rPr lang="en-US" altLang="ja-JP" b="1" dirty="0">
                <a:solidFill>
                  <a:srgbClr val="EA8B00"/>
                </a:solidFill>
                <a:latin typeface="Meiryo UI" panose="020B0604030504040204" pitchFamily="50" charset="-128"/>
                <a:ea typeface="Meiryo UI" panose="020B0604030504040204" pitchFamily="50" charset="-128"/>
                <a:cs typeface="Segoe UI" panose="020B0502040204020203" pitchFamily="34" charset="0"/>
              </a:rPr>
              <a:t>)</a:t>
            </a:r>
            <a:r>
              <a:rPr lang="ja-JP" altLang="en-US" b="1" dirty="0">
                <a:solidFill>
                  <a:srgbClr val="EA8B00"/>
                </a:solidFill>
                <a:latin typeface="Meiryo UI" panose="020B0604030504040204" pitchFamily="50" charset="-128"/>
                <a:ea typeface="Meiryo UI" panose="020B0604030504040204" pitchFamily="50" charset="-128"/>
                <a:cs typeface="Segoe UI" panose="020B0502040204020203" pitchFamily="34" charset="0"/>
              </a:rPr>
              <a:t>」編</a:t>
            </a:r>
            <a:r>
              <a:rPr lang="ja-JP" altLang="en-US" sz="2800" b="1" dirty="0">
                <a:solidFill>
                  <a:srgbClr val="EA8B00"/>
                </a:solidFill>
                <a:latin typeface="Meiryo UI" panose="020B0604030504040204" pitchFamily="50" charset="-128"/>
                <a:ea typeface="Meiryo UI" panose="020B0604030504040204" pitchFamily="50" charset="-128"/>
                <a:cs typeface="Segoe UI" panose="020B0502040204020203" pitchFamily="34" charset="0"/>
              </a:rPr>
              <a:t>（</a:t>
            </a:r>
            <a:r>
              <a:rPr lang="en-US" altLang="ja-JP" sz="2800" b="1" dirty="0">
                <a:solidFill>
                  <a:srgbClr val="EA8B00"/>
                </a:solidFill>
                <a:latin typeface="Meiryo UI" panose="020B0604030504040204" pitchFamily="50" charset="-128"/>
                <a:ea typeface="Meiryo UI" panose="020B0604030504040204" pitchFamily="50" charset="-128"/>
                <a:cs typeface="Segoe UI" panose="020B0502040204020203" pitchFamily="34" charset="0"/>
              </a:rPr>
              <a:t>15</a:t>
            </a:r>
            <a:r>
              <a:rPr lang="ja-JP" altLang="en-US" sz="2800" b="1" dirty="0">
                <a:solidFill>
                  <a:srgbClr val="EA8B00"/>
                </a:solidFill>
                <a:latin typeface="Meiryo UI" panose="020B0604030504040204" pitchFamily="50" charset="-128"/>
                <a:ea typeface="Meiryo UI" panose="020B0604030504040204" pitchFamily="50" charset="-128"/>
                <a:cs typeface="Segoe UI" panose="020B0502040204020203" pitchFamily="34" charset="0"/>
              </a:rPr>
              <a:t>分）</a:t>
            </a:r>
            <a:endParaRPr lang="en-US" altLang="ja-JP" sz="2800" b="1" dirty="0">
              <a:solidFill>
                <a:srgbClr val="EA8B00"/>
              </a:solidFill>
              <a:latin typeface="Meiryo UI" panose="020B0604030504040204" pitchFamily="50" charset="-128"/>
              <a:ea typeface="Meiryo UI" panose="020B0604030504040204" pitchFamily="50" charset="-128"/>
              <a:cs typeface="Segoe UI" panose="020B0502040204020203" pitchFamily="34" charset="0"/>
            </a:endParaRPr>
          </a:p>
          <a:p>
            <a:pPr eaLnBrk="1" hangingPunct="1">
              <a:lnSpc>
                <a:spcPct val="140000"/>
              </a:lnSpc>
              <a:spcBef>
                <a:spcPts val="0"/>
              </a:spcBef>
            </a:pPr>
            <a:r>
              <a:rPr lang="ja-JP" altLang="en-US" sz="2400" b="1" dirty="0">
                <a:solidFill>
                  <a:schemeClr val="bg2">
                    <a:lumMod val="75000"/>
                  </a:schemeClr>
                </a:solidFill>
                <a:latin typeface="Meiryo UI" panose="020B0604030504040204" pitchFamily="50" charset="-128"/>
                <a:ea typeface="Meiryo UI" panose="020B0604030504040204" pitchFamily="50" charset="-128"/>
                <a:cs typeface="Segoe UI" panose="020B0502040204020203" pitchFamily="34" charset="0"/>
              </a:rPr>
              <a:t> </a:t>
            </a:r>
            <a:r>
              <a:rPr lang="en-US" altLang="ja-JP" sz="2400" b="1" dirty="0">
                <a:solidFill>
                  <a:schemeClr val="bg2">
                    <a:lumMod val="75000"/>
                  </a:schemeClr>
                </a:solidFill>
                <a:latin typeface="Meiryo UI" panose="020B0604030504040204" pitchFamily="50" charset="-128"/>
                <a:ea typeface="Meiryo UI" panose="020B0604030504040204" pitchFamily="50" charset="-128"/>
                <a:cs typeface="Segoe UI" panose="020B0502040204020203" pitchFamily="34" charset="0"/>
              </a:rPr>
              <a:t>2‐2.</a:t>
            </a:r>
            <a:r>
              <a:rPr lang="ja-JP" altLang="en-US" sz="2400" b="1" dirty="0">
                <a:solidFill>
                  <a:schemeClr val="bg2">
                    <a:lumMod val="75000"/>
                  </a:schemeClr>
                </a:solidFill>
                <a:latin typeface="Meiryo UI" panose="020B0604030504040204" pitchFamily="50" charset="-128"/>
                <a:ea typeface="Meiryo UI" panose="020B0604030504040204" pitchFamily="50" charset="-128"/>
                <a:cs typeface="Segoe UI" panose="020B0502040204020203" pitchFamily="34" charset="0"/>
              </a:rPr>
              <a:t>  </a:t>
            </a:r>
            <a:r>
              <a:rPr lang="ja-JP" altLang="ja-JP" sz="2400" b="1" dirty="0">
                <a:solidFill>
                  <a:schemeClr val="bg2">
                    <a:lumMod val="75000"/>
                  </a:schemeClr>
                </a:solidFill>
                <a:latin typeface="Meiryo UI" panose="020B0604030504040204" pitchFamily="50" charset="-128"/>
                <a:ea typeface="Meiryo UI" panose="020B0604030504040204" pitchFamily="50" charset="-128"/>
                <a:cs typeface="Segoe UI" panose="020B0502040204020203" pitchFamily="34" charset="0"/>
              </a:rPr>
              <a:t>「</a:t>
            </a:r>
            <a:r>
              <a:rPr lang="ja-JP" altLang="en-US" sz="2400" b="1" dirty="0">
                <a:solidFill>
                  <a:schemeClr val="bg2">
                    <a:lumMod val="75000"/>
                  </a:schemeClr>
                </a:solidFill>
                <a:latin typeface="Meiryo UI" panose="020B0604030504040204" pitchFamily="50" charset="-128"/>
                <a:ea typeface="Meiryo UI" panose="020B0604030504040204" pitchFamily="50" charset="-128"/>
                <a:cs typeface="Segoe UI" panose="020B0502040204020203" pitchFamily="34" charset="0"/>
              </a:rPr>
              <a:t>対応力</a:t>
            </a:r>
            <a:r>
              <a:rPr lang="en-US" altLang="ja-JP" sz="2400" b="1" dirty="0">
                <a:solidFill>
                  <a:schemeClr val="bg2">
                    <a:lumMod val="75000"/>
                  </a:schemeClr>
                </a:solidFill>
                <a:latin typeface="Meiryo UI" panose="020B0604030504040204" pitchFamily="50" charset="-128"/>
                <a:ea typeface="Meiryo UI" panose="020B0604030504040204" pitchFamily="50" charset="-128"/>
                <a:cs typeface="Segoe UI" panose="020B0502040204020203" pitchFamily="34" charset="0"/>
              </a:rPr>
              <a:t>(</a:t>
            </a:r>
            <a:r>
              <a:rPr lang="ja-JP" altLang="en-US" sz="2400" b="1" dirty="0">
                <a:solidFill>
                  <a:schemeClr val="bg2">
                    <a:lumMod val="75000"/>
                  </a:schemeClr>
                </a:solidFill>
                <a:latin typeface="Meiryo UI" panose="020B0604030504040204" pitchFamily="50" charset="-128"/>
                <a:ea typeface="Meiryo UI" panose="020B0604030504040204" pitchFamily="50" charset="-128"/>
                <a:cs typeface="Segoe UI" panose="020B0502040204020203" pitchFamily="34" charset="0"/>
              </a:rPr>
              <a:t>実践</a:t>
            </a:r>
            <a:r>
              <a:rPr lang="en-US" altLang="ja-JP" sz="2400" b="1" dirty="0">
                <a:solidFill>
                  <a:schemeClr val="bg2">
                    <a:lumMod val="75000"/>
                  </a:schemeClr>
                </a:solidFill>
                <a:latin typeface="Meiryo UI" panose="020B0604030504040204" pitchFamily="50" charset="-128"/>
                <a:ea typeface="Meiryo UI" panose="020B0604030504040204" pitchFamily="50" charset="-128"/>
                <a:cs typeface="Segoe UI" panose="020B0502040204020203" pitchFamily="34" charset="0"/>
              </a:rPr>
              <a:t>)</a:t>
            </a:r>
            <a:r>
              <a:rPr lang="ja-JP" altLang="ja-JP" sz="2400" b="1" dirty="0">
                <a:solidFill>
                  <a:schemeClr val="bg2">
                    <a:lumMod val="75000"/>
                  </a:schemeClr>
                </a:solidFill>
                <a:latin typeface="Meiryo UI" panose="020B0604030504040204" pitchFamily="50" charset="-128"/>
                <a:ea typeface="Meiryo UI" panose="020B0604030504040204" pitchFamily="50" charset="-128"/>
                <a:cs typeface="Segoe UI" panose="020B0502040204020203" pitchFamily="34" charset="0"/>
              </a:rPr>
              <a:t>」</a:t>
            </a:r>
            <a:r>
              <a:rPr lang="ja-JP" altLang="en-US" sz="2400" b="1" i="1" dirty="0">
                <a:solidFill>
                  <a:schemeClr val="bg2">
                    <a:lumMod val="75000"/>
                  </a:schemeClr>
                </a:solidFill>
                <a:latin typeface="Meiryo UI" panose="020B0604030504040204" pitchFamily="50" charset="-128"/>
                <a:ea typeface="Meiryo UI" panose="020B0604030504040204" pitchFamily="50" charset="-128"/>
                <a:cs typeface="Segoe UI" panose="020B0502040204020203" pitchFamily="34" charset="0"/>
              </a:rPr>
              <a:t>編（</a:t>
            </a:r>
            <a:r>
              <a:rPr lang="en-US" altLang="ja-JP" sz="2400" b="1" dirty="0">
                <a:solidFill>
                  <a:schemeClr val="bg2">
                    <a:lumMod val="75000"/>
                  </a:schemeClr>
                </a:solidFill>
                <a:latin typeface="Meiryo UI" panose="020B0604030504040204" pitchFamily="50" charset="-128"/>
                <a:ea typeface="Meiryo UI" panose="020B0604030504040204" pitchFamily="50" charset="-128"/>
                <a:cs typeface="Segoe UI" panose="020B0502040204020203" pitchFamily="34" charset="0"/>
              </a:rPr>
              <a:t>45</a:t>
            </a:r>
            <a:r>
              <a:rPr lang="ja-JP" altLang="en-US" sz="2400" b="1" dirty="0">
                <a:solidFill>
                  <a:schemeClr val="bg2">
                    <a:lumMod val="75000"/>
                  </a:schemeClr>
                </a:solidFill>
                <a:latin typeface="Meiryo UI" panose="020B0604030504040204" pitchFamily="50" charset="-128"/>
                <a:ea typeface="Meiryo UI" panose="020B0604030504040204" pitchFamily="50" charset="-128"/>
                <a:cs typeface="Segoe UI" panose="020B0502040204020203" pitchFamily="34" charset="0"/>
              </a:rPr>
              <a:t>分）</a:t>
            </a:r>
          </a:p>
          <a:p>
            <a:pPr eaLnBrk="1" hangingPunct="1">
              <a:lnSpc>
                <a:spcPct val="140000"/>
              </a:lnSpc>
              <a:spcBef>
                <a:spcPts val="2400"/>
              </a:spcBef>
            </a:pPr>
            <a:r>
              <a:rPr lang="ja-JP" altLang="en-US" sz="2400" b="1" dirty="0">
                <a:solidFill>
                  <a:schemeClr val="bg2">
                    <a:lumMod val="75000"/>
                  </a:schemeClr>
                </a:solidFill>
                <a:latin typeface="Meiryo UI" panose="020B0604030504040204" pitchFamily="50" charset="-128"/>
                <a:ea typeface="Meiryo UI" panose="020B0604030504040204" pitchFamily="50" charset="-128"/>
                <a:cs typeface="Segoe UI" panose="020B0502040204020203" pitchFamily="34" charset="0"/>
              </a:rPr>
              <a:t> </a:t>
            </a:r>
            <a:r>
              <a:rPr lang="en-US" altLang="ja-JP" sz="2400" b="1" dirty="0">
                <a:solidFill>
                  <a:schemeClr val="bg2">
                    <a:lumMod val="75000"/>
                  </a:schemeClr>
                </a:solidFill>
                <a:latin typeface="Meiryo UI" panose="020B0604030504040204" pitchFamily="50" charset="-128"/>
                <a:ea typeface="Meiryo UI" panose="020B0604030504040204" pitchFamily="50" charset="-128"/>
                <a:cs typeface="Segoe UI" panose="020B0502040204020203" pitchFamily="34" charset="0"/>
              </a:rPr>
              <a:t>3.</a:t>
            </a:r>
            <a:r>
              <a:rPr lang="ja-JP" altLang="en-US" sz="2400" b="1" dirty="0">
                <a:solidFill>
                  <a:schemeClr val="bg2">
                    <a:lumMod val="75000"/>
                  </a:schemeClr>
                </a:solidFill>
                <a:latin typeface="Meiryo UI" panose="020B0604030504040204" pitchFamily="50" charset="-128"/>
                <a:ea typeface="Meiryo UI" panose="020B0604030504040204" pitchFamily="50" charset="-128"/>
                <a:cs typeface="Segoe UI" panose="020B0502040204020203" pitchFamily="34" charset="0"/>
              </a:rPr>
              <a:t>  </a:t>
            </a:r>
            <a:r>
              <a:rPr lang="ja-JP" altLang="ja-JP" sz="2400" b="1" dirty="0">
                <a:solidFill>
                  <a:schemeClr val="bg2">
                    <a:lumMod val="75000"/>
                  </a:schemeClr>
                </a:solidFill>
                <a:latin typeface="Meiryo UI" panose="020B0604030504040204" pitchFamily="50" charset="-128"/>
                <a:ea typeface="Meiryo UI" panose="020B0604030504040204" pitchFamily="50" charset="-128"/>
                <a:cs typeface="Segoe UI" panose="020B0502040204020203" pitchFamily="34" charset="0"/>
              </a:rPr>
              <a:t>「連携」</a:t>
            </a:r>
            <a:r>
              <a:rPr lang="ja-JP" altLang="en-US" sz="2400" b="1" i="1" dirty="0">
                <a:solidFill>
                  <a:schemeClr val="bg2">
                    <a:lumMod val="75000"/>
                  </a:schemeClr>
                </a:solidFill>
                <a:latin typeface="Meiryo UI" panose="020B0604030504040204" pitchFamily="50" charset="-128"/>
                <a:ea typeface="Meiryo UI" panose="020B0604030504040204" pitchFamily="50" charset="-128"/>
                <a:cs typeface="Segoe UI" panose="020B0502040204020203" pitchFamily="34" charset="0"/>
              </a:rPr>
              <a:t>編（</a:t>
            </a:r>
            <a:r>
              <a:rPr lang="en-US" altLang="ja-JP" sz="2400" b="1" dirty="0">
                <a:solidFill>
                  <a:schemeClr val="bg2">
                    <a:lumMod val="75000"/>
                  </a:schemeClr>
                </a:solidFill>
                <a:latin typeface="Meiryo UI" panose="020B0604030504040204" pitchFamily="50" charset="-128"/>
                <a:ea typeface="Meiryo UI" panose="020B0604030504040204" pitchFamily="50" charset="-128"/>
                <a:cs typeface="Segoe UI" panose="020B0502040204020203" pitchFamily="34" charset="0"/>
              </a:rPr>
              <a:t>15</a:t>
            </a:r>
            <a:r>
              <a:rPr lang="ja-JP" altLang="en-US" sz="2400" b="1" dirty="0">
                <a:solidFill>
                  <a:schemeClr val="bg2">
                    <a:lumMod val="75000"/>
                  </a:schemeClr>
                </a:solidFill>
                <a:latin typeface="Meiryo UI" panose="020B0604030504040204" pitchFamily="50" charset="-128"/>
                <a:ea typeface="Meiryo UI" panose="020B0604030504040204" pitchFamily="50" charset="-128"/>
                <a:cs typeface="Segoe UI" panose="020B0502040204020203" pitchFamily="34" charset="0"/>
              </a:rPr>
              <a:t>分）</a:t>
            </a:r>
          </a:p>
        </p:txBody>
      </p:sp>
      <p:sp>
        <p:nvSpPr>
          <p:cNvPr id="4" name="テキスト ボックス 3"/>
          <p:cNvSpPr txBox="1"/>
          <p:nvPr/>
        </p:nvSpPr>
        <p:spPr>
          <a:xfrm>
            <a:off x="8377360" y="8964"/>
            <a:ext cx="757675" cy="461665"/>
          </a:xfrm>
          <a:prstGeom prst="rect">
            <a:avLst/>
          </a:prstGeom>
          <a:noFill/>
        </p:spPr>
        <p:txBody>
          <a:bodyPr wrap="square" rtlCol="0">
            <a:spAutoFit/>
          </a:bodyPr>
          <a:lstStyle/>
          <a:p>
            <a:pPr algn="r"/>
            <a:r>
              <a:rPr lang="en-US" altLang="ja-JP" sz="2400" dirty="0" smtClean="0">
                <a:latin typeface="Meiryo UI" panose="020B0604030504040204" pitchFamily="50" charset="-128"/>
                <a:ea typeface="Meiryo UI" panose="020B0604030504040204" pitchFamily="50" charset="-128"/>
              </a:rPr>
              <a:t>12</a:t>
            </a:r>
            <a:endParaRPr kumimoji="1" lang="ja-JP" altLang="en-US"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88843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a:extLst>
              <a:ext uri="{FF2B5EF4-FFF2-40B4-BE49-F238E27FC236}">
                <a16:creationId xmlns:a16="http://schemas.microsoft.com/office/drawing/2014/main" xmlns="" id="{378454F1-DB26-4994-9FE3-6F9CBD4D4A34}"/>
              </a:ext>
            </a:extLst>
          </p:cNvPr>
          <p:cNvSpPr txBox="1">
            <a:spLocks noChangeArrowheads="1"/>
          </p:cNvSpPr>
          <p:nvPr/>
        </p:nvSpPr>
        <p:spPr bwMode="auto">
          <a:xfrm>
            <a:off x="808703" y="1573022"/>
            <a:ext cx="7514116" cy="3638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83" tIns="41441" rIns="82883" bIns="41441" anchor="b">
            <a:spAutoFit/>
          </a:bodyPr>
          <a:lstStyle>
            <a:lvl1pPr defTabSz="909638">
              <a:defRPr kumimoji="1" sz="3200">
                <a:solidFill>
                  <a:schemeClr val="tx1"/>
                </a:solidFill>
                <a:latin typeface="Arial" pitchFamily="34" charset="0"/>
                <a:ea typeface="ＭＳ Ｐゴシック" pitchFamily="50" charset="-128"/>
              </a:defRPr>
            </a:lvl1pPr>
            <a:lvl2pPr defTabSz="909638">
              <a:defRPr kumimoji="1" sz="2800">
                <a:solidFill>
                  <a:schemeClr val="tx1"/>
                </a:solidFill>
                <a:latin typeface="Arial" pitchFamily="34" charset="0"/>
                <a:ea typeface="ＭＳ Ｐゴシック" pitchFamily="50" charset="-128"/>
              </a:defRPr>
            </a:lvl2pPr>
            <a:lvl3pPr defTabSz="909638">
              <a:defRPr kumimoji="1" sz="2400">
                <a:solidFill>
                  <a:schemeClr val="tx1"/>
                </a:solidFill>
                <a:latin typeface="Arial" pitchFamily="34" charset="0"/>
                <a:ea typeface="ＭＳ Ｐゴシック" pitchFamily="50" charset="-128"/>
              </a:defRPr>
            </a:lvl3pPr>
            <a:lvl4pPr defTabSz="909638">
              <a:defRPr kumimoji="1" sz="2000">
                <a:solidFill>
                  <a:schemeClr val="tx1"/>
                </a:solidFill>
                <a:latin typeface="Arial" pitchFamily="34" charset="0"/>
                <a:ea typeface="ＭＳ Ｐゴシック" pitchFamily="50" charset="-128"/>
              </a:defRPr>
            </a:lvl4pPr>
            <a:lvl5pPr defTabSz="909638">
              <a:defRPr kumimoji="1" sz="2000">
                <a:solidFill>
                  <a:schemeClr val="tx1"/>
                </a:solidFill>
                <a:latin typeface="Arial" pitchFamily="34" charset="0"/>
                <a:ea typeface="ＭＳ Ｐゴシック" pitchFamily="50" charset="-128"/>
              </a:defRPr>
            </a:lvl5pPr>
            <a:lvl6pPr defTabSz="909638" eaLnBrk="0" hangingPunct="0">
              <a:defRPr kumimoji="1" sz="2000">
                <a:solidFill>
                  <a:schemeClr val="tx1"/>
                </a:solidFill>
                <a:latin typeface="Arial" pitchFamily="34" charset="0"/>
                <a:ea typeface="ＭＳ Ｐゴシック" pitchFamily="50" charset="-128"/>
              </a:defRPr>
            </a:lvl6pPr>
            <a:lvl7pPr defTabSz="909638" eaLnBrk="0" hangingPunct="0">
              <a:defRPr kumimoji="1" sz="2000">
                <a:solidFill>
                  <a:schemeClr val="tx1"/>
                </a:solidFill>
                <a:latin typeface="Arial" pitchFamily="34" charset="0"/>
                <a:ea typeface="ＭＳ Ｐゴシック" pitchFamily="50" charset="-128"/>
              </a:defRPr>
            </a:lvl7pPr>
            <a:lvl8pPr defTabSz="909638" eaLnBrk="0" hangingPunct="0">
              <a:defRPr kumimoji="1" sz="2000">
                <a:solidFill>
                  <a:schemeClr val="tx1"/>
                </a:solidFill>
                <a:latin typeface="Arial" pitchFamily="34" charset="0"/>
                <a:ea typeface="ＭＳ Ｐゴシック" pitchFamily="50" charset="-128"/>
              </a:defRPr>
            </a:lvl8pPr>
            <a:lvl9pPr defTabSz="909638" eaLnBrk="0" hangingPunct="0">
              <a:defRPr kumimoji="1" sz="2000">
                <a:solidFill>
                  <a:schemeClr val="tx1"/>
                </a:solidFill>
                <a:latin typeface="Arial" pitchFamily="34" charset="0"/>
                <a:ea typeface="ＭＳ Ｐゴシック" pitchFamily="50" charset="-128"/>
              </a:defRPr>
            </a:lvl9pPr>
          </a:lstStyle>
          <a:p>
            <a:pPr eaLnBrk="1" hangingPunct="1">
              <a:spcBef>
                <a:spcPct val="40000"/>
              </a:spcBef>
              <a:buClr>
                <a:schemeClr val="hlink"/>
              </a:buClr>
              <a:buSzPct val="85000"/>
              <a:buFont typeface="Wingdings" pitchFamily="2" charset="2"/>
              <a:buNone/>
            </a:pPr>
            <a:r>
              <a:rPr lang="ja-JP" altLang="en-US" sz="2800" b="1" dirty="0">
                <a:solidFill>
                  <a:srgbClr val="669900"/>
                </a:solidFill>
                <a:latin typeface="Meiryo UI" panose="020B0604030504040204" pitchFamily="50" charset="-128"/>
                <a:ea typeface="Meiryo UI" panose="020B0604030504040204" pitchFamily="50" charset="-128"/>
                <a:cs typeface="Meiryo UI" pitchFamily="50" charset="-128"/>
              </a:rPr>
              <a:t>● </a:t>
            </a:r>
            <a:r>
              <a:rPr lang="ja-JP" altLang="en-US" sz="2800" b="1" dirty="0">
                <a:latin typeface="Meiryo UI" panose="020B0604030504040204" pitchFamily="50" charset="-128"/>
                <a:ea typeface="Meiryo UI" panose="020B0604030504040204" pitchFamily="50" charset="-128"/>
                <a:cs typeface="Meiryo UI" pitchFamily="50" charset="-128"/>
              </a:rPr>
              <a:t>下記のうち、</a:t>
            </a:r>
            <a:r>
              <a:rPr lang="en-US" altLang="ja-JP" sz="3000" b="1" dirty="0">
                <a:solidFill>
                  <a:srgbClr val="EA8B00"/>
                </a:solidFill>
                <a:latin typeface="Meiryo UI" panose="020B0604030504040204" pitchFamily="50" charset="-128"/>
                <a:ea typeface="Meiryo UI" panose="020B0604030504040204" pitchFamily="50" charset="-128"/>
                <a:cs typeface="Segoe UI" panose="020B0502040204020203" pitchFamily="34" charset="0"/>
              </a:rPr>
              <a:t>1</a:t>
            </a:r>
            <a:r>
              <a:rPr lang="ja-JP" altLang="en-US" sz="2800" b="1" dirty="0">
                <a:solidFill>
                  <a:srgbClr val="EA8B00"/>
                </a:solidFill>
                <a:latin typeface="Meiryo UI" panose="020B0604030504040204" pitchFamily="50" charset="-128"/>
                <a:ea typeface="Meiryo UI" panose="020B0604030504040204" pitchFamily="50" charset="-128"/>
                <a:cs typeface="Meiryo UI" pitchFamily="50" charset="-128"/>
              </a:rPr>
              <a:t>つ以上</a:t>
            </a:r>
            <a:r>
              <a:rPr lang="ja-JP" altLang="en-US" sz="2800" b="1" dirty="0">
                <a:latin typeface="Meiryo UI" panose="020B0604030504040204" pitchFamily="50" charset="-128"/>
                <a:ea typeface="Meiryo UI" panose="020B0604030504040204" pitchFamily="50" charset="-128"/>
                <a:cs typeface="Meiryo UI" pitchFamily="50" charset="-128"/>
              </a:rPr>
              <a:t>の</a:t>
            </a:r>
            <a:r>
              <a:rPr lang="ja-JP" altLang="en-US" sz="1000" b="1" dirty="0">
                <a:latin typeface="Meiryo UI" panose="020B0604030504040204" pitchFamily="50" charset="-128"/>
                <a:ea typeface="Meiryo UI" panose="020B0604030504040204" pitchFamily="50" charset="-128"/>
                <a:cs typeface="Meiryo UI" pitchFamily="50" charset="-128"/>
              </a:rPr>
              <a:t> </a:t>
            </a:r>
            <a:r>
              <a:rPr lang="ja-JP" altLang="en-US" sz="2800" b="1" dirty="0">
                <a:solidFill>
                  <a:srgbClr val="EA8B00"/>
                </a:solidFill>
                <a:latin typeface="Meiryo UI" panose="020B0604030504040204" pitchFamily="50" charset="-128"/>
                <a:ea typeface="Meiryo UI" panose="020B0604030504040204" pitchFamily="50" charset="-128"/>
                <a:cs typeface="Meiryo UI" pitchFamily="50" charset="-128"/>
              </a:rPr>
              <a:t>認知領域が低下</a:t>
            </a:r>
            <a:endParaRPr lang="en-US" altLang="ja-JP" sz="2800" b="1" dirty="0">
              <a:solidFill>
                <a:srgbClr val="EA8B00"/>
              </a:solidFill>
              <a:latin typeface="Meiryo UI" panose="020B0604030504040204" pitchFamily="50" charset="-128"/>
              <a:ea typeface="Meiryo UI" panose="020B0604030504040204" pitchFamily="50" charset="-128"/>
              <a:cs typeface="Meiryo UI" pitchFamily="50" charset="-128"/>
            </a:endParaRPr>
          </a:p>
          <a:p>
            <a:pPr marL="538163" indent="-538163" eaLnBrk="1" hangingPunct="1">
              <a:spcBef>
                <a:spcPts val="600"/>
              </a:spcBef>
              <a:buClr>
                <a:schemeClr val="hlink"/>
              </a:buClr>
              <a:buSzPct val="85000"/>
              <a:buFont typeface="Wingdings" pitchFamily="2" charset="2"/>
              <a:buNone/>
            </a:pPr>
            <a:r>
              <a:rPr lang="ja-JP" altLang="en-US" sz="2800" b="1" dirty="0">
                <a:solidFill>
                  <a:srgbClr val="669900"/>
                </a:solidFill>
                <a:latin typeface="Meiryo UI" panose="020B0604030504040204" pitchFamily="50" charset="-128"/>
                <a:ea typeface="Meiryo UI" panose="020B0604030504040204" pitchFamily="50" charset="-128"/>
                <a:cs typeface="Meiryo UI" pitchFamily="50" charset="-128"/>
              </a:rPr>
              <a:t>  </a:t>
            </a:r>
            <a:r>
              <a:rPr lang="ja-JP" altLang="en-US" sz="2400" b="1" dirty="0">
                <a:latin typeface="Meiryo UI" panose="020B0604030504040204" pitchFamily="50" charset="-128"/>
                <a:ea typeface="Meiryo UI" panose="020B0604030504040204" pitchFamily="50" charset="-128"/>
                <a:cs typeface="Meiryo UI" pitchFamily="50" charset="-128"/>
              </a:rPr>
              <a:t>（➊複雑性注意、❷実行機能、❸学習および記憶、</a:t>
            </a:r>
            <a:r>
              <a:rPr lang="en-US" altLang="ja-JP" sz="2400" b="1" dirty="0">
                <a:latin typeface="Meiryo UI" panose="020B0604030504040204" pitchFamily="50" charset="-128"/>
                <a:ea typeface="Meiryo UI" panose="020B0604030504040204" pitchFamily="50" charset="-128"/>
                <a:cs typeface="Meiryo UI" pitchFamily="50" charset="-128"/>
              </a:rPr>
              <a:t/>
            </a:r>
            <a:br>
              <a:rPr lang="en-US" altLang="ja-JP" sz="2400" b="1" dirty="0">
                <a:latin typeface="Meiryo UI" panose="020B0604030504040204" pitchFamily="50" charset="-128"/>
                <a:ea typeface="Meiryo UI" panose="020B0604030504040204" pitchFamily="50" charset="-128"/>
                <a:cs typeface="Meiryo UI" pitchFamily="50" charset="-128"/>
              </a:rPr>
            </a:br>
            <a:r>
              <a:rPr lang="ja-JP" altLang="en-US" sz="2400" b="1" dirty="0">
                <a:latin typeface="Meiryo UI" panose="020B0604030504040204" pitchFamily="50" charset="-128"/>
                <a:ea typeface="Meiryo UI" panose="020B0604030504040204" pitchFamily="50" charset="-128"/>
                <a:cs typeface="Meiryo UI" pitchFamily="50" charset="-128"/>
              </a:rPr>
              <a:t>➍言語、➎知覚</a:t>
            </a:r>
            <a:r>
              <a:rPr lang="en-US" altLang="ja-JP" sz="2400" b="1" dirty="0">
                <a:latin typeface="Meiryo UI" panose="020B0604030504040204" pitchFamily="50" charset="-128"/>
                <a:ea typeface="Meiryo UI" panose="020B0604030504040204" pitchFamily="50" charset="-128"/>
                <a:cs typeface="Meiryo UI" pitchFamily="50" charset="-128"/>
              </a:rPr>
              <a:t>-</a:t>
            </a:r>
            <a:r>
              <a:rPr lang="ja-JP" altLang="en-US" sz="2400" b="1" dirty="0">
                <a:latin typeface="Meiryo UI" panose="020B0604030504040204" pitchFamily="50" charset="-128"/>
                <a:ea typeface="Meiryo UI" panose="020B0604030504040204" pitchFamily="50" charset="-128"/>
                <a:cs typeface="Meiryo UI" pitchFamily="50" charset="-128"/>
              </a:rPr>
              <a:t>運動、❻社会的認知）    </a:t>
            </a:r>
            <a:endParaRPr lang="en-US" altLang="ja-JP" sz="2400" b="1" dirty="0">
              <a:latin typeface="Meiryo UI" panose="020B0604030504040204" pitchFamily="50" charset="-128"/>
              <a:ea typeface="Meiryo UI" panose="020B0604030504040204" pitchFamily="50" charset="-128"/>
              <a:cs typeface="Meiryo UI" pitchFamily="50" charset="-128"/>
            </a:endParaRPr>
          </a:p>
          <a:p>
            <a:pPr eaLnBrk="1" hangingPunct="1">
              <a:spcBef>
                <a:spcPts val="2400"/>
              </a:spcBef>
              <a:buClr>
                <a:schemeClr val="hlink"/>
              </a:buClr>
              <a:buSzPct val="85000"/>
              <a:buFont typeface="Wingdings" pitchFamily="2" charset="2"/>
              <a:buNone/>
            </a:pPr>
            <a:r>
              <a:rPr lang="ja-JP" altLang="en-US" sz="2800" b="1" dirty="0">
                <a:solidFill>
                  <a:srgbClr val="669900"/>
                </a:solidFill>
                <a:latin typeface="Meiryo UI" panose="020B0604030504040204" pitchFamily="50" charset="-128"/>
                <a:ea typeface="Meiryo UI" panose="020B0604030504040204" pitchFamily="50" charset="-128"/>
                <a:cs typeface="Meiryo UI" pitchFamily="50" charset="-128"/>
              </a:rPr>
              <a:t>●</a:t>
            </a:r>
            <a:r>
              <a:rPr lang="ja-JP" altLang="en-US" sz="2800" b="1" dirty="0">
                <a:solidFill>
                  <a:srgbClr val="EA8B00"/>
                </a:solidFill>
                <a:latin typeface="Meiryo UI" panose="020B0604030504040204" pitchFamily="50" charset="-128"/>
                <a:ea typeface="Meiryo UI" panose="020B0604030504040204" pitchFamily="50" charset="-128"/>
                <a:cs typeface="Meiryo UI" pitchFamily="50" charset="-128"/>
              </a:rPr>
              <a:t> 日常生活に支障</a:t>
            </a:r>
            <a:r>
              <a:rPr lang="ja-JP" altLang="en-US" sz="1000" b="1" dirty="0">
                <a:solidFill>
                  <a:srgbClr val="EA8B00"/>
                </a:solidFill>
                <a:latin typeface="Meiryo UI" panose="020B0604030504040204" pitchFamily="50" charset="-128"/>
                <a:ea typeface="Meiryo UI" panose="020B0604030504040204" pitchFamily="50" charset="-128"/>
                <a:cs typeface="Meiryo UI" pitchFamily="50" charset="-128"/>
              </a:rPr>
              <a:t> </a:t>
            </a:r>
            <a:r>
              <a:rPr lang="ja-JP" altLang="en-US" sz="2800" b="1" dirty="0">
                <a:latin typeface="Meiryo UI" panose="020B0604030504040204" pitchFamily="50" charset="-128"/>
                <a:ea typeface="Meiryo UI" panose="020B0604030504040204" pitchFamily="50" charset="-128"/>
                <a:cs typeface="Meiryo UI" pitchFamily="50" charset="-128"/>
              </a:rPr>
              <a:t>を与える</a:t>
            </a:r>
          </a:p>
          <a:p>
            <a:pPr eaLnBrk="1" hangingPunct="1">
              <a:spcBef>
                <a:spcPts val="2400"/>
              </a:spcBef>
              <a:buClr>
                <a:schemeClr val="hlink"/>
              </a:buClr>
              <a:buSzPct val="85000"/>
              <a:buFont typeface="Wingdings" pitchFamily="2" charset="2"/>
              <a:buNone/>
            </a:pPr>
            <a:r>
              <a:rPr lang="ja-JP" altLang="en-US" sz="2800" b="1" dirty="0">
                <a:solidFill>
                  <a:srgbClr val="669900"/>
                </a:solidFill>
                <a:latin typeface="Meiryo UI" panose="020B0604030504040204" pitchFamily="50" charset="-128"/>
                <a:ea typeface="Meiryo UI" panose="020B0604030504040204" pitchFamily="50" charset="-128"/>
                <a:cs typeface="Meiryo UI" pitchFamily="50" charset="-128"/>
              </a:rPr>
              <a:t>●</a:t>
            </a:r>
            <a:r>
              <a:rPr lang="ja-JP" altLang="en-US" sz="2800" b="1" dirty="0">
                <a:solidFill>
                  <a:srgbClr val="609000"/>
                </a:solidFill>
                <a:latin typeface="Meiryo UI" panose="020B0604030504040204" pitchFamily="50" charset="-128"/>
                <a:ea typeface="Meiryo UI" panose="020B0604030504040204" pitchFamily="50" charset="-128"/>
                <a:cs typeface="Meiryo UI" pitchFamily="50" charset="-128"/>
              </a:rPr>
              <a:t> </a:t>
            </a:r>
            <a:r>
              <a:rPr lang="ja-JP" altLang="en-US" sz="2800" b="1" dirty="0">
                <a:latin typeface="Meiryo UI" panose="020B0604030504040204" pitchFamily="50" charset="-128"/>
                <a:ea typeface="Meiryo UI" panose="020B0604030504040204" pitchFamily="50" charset="-128"/>
                <a:cs typeface="Meiryo UI" pitchFamily="50" charset="-128"/>
              </a:rPr>
              <a:t>せん妄の除外</a:t>
            </a:r>
            <a:endParaRPr lang="en-US" altLang="ja-JP" sz="2800" b="1" dirty="0">
              <a:latin typeface="Meiryo UI" panose="020B0604030504040204" pitchFamily="50" charset="-128"/>
              <a:ea typeface="Meiryo UI" panose="020B0604030504040204" pitchFamily="50" charset="-128"/>
              <a:cs typeface="Meiryo UI" pitchFamily="50" charset="-128"/>
            </a:endParaRPr>
          </a:p>
          <a:p>
            <a:pPr eaLnBrk="1" hangingPunct="1">
              <a:spcBef>
                <a:spcPts val="2400"/>
              </a:spcBef>
              <a:buClr>
                <a:schemeClr val="hlink"/>
              </a:buClr>
              <a:buSzPct val="85000"/>
              <a:buFont typeface="Wingdings" pitchFamily="2" charset="2"/>
              <a:buNone/>
            </a:pPr>
            <a:r>
              <a:rPr lang="ja-JP" altLang="en-US" sz="2800" b="1" dirty="0">
                <a:solidFill>
                  <a:srgbClr val="669900"/>
                </a:solidFill>
                <a:latin typeface="Meiryo UI" panose="020B0604030504040204" pitchFamily="50" charset="-128"/>
                <a:ea typeface="Meiryo UI" panose="020B0604030504040204" pitchFamily="50" charset="-128"/>
                <a:cs typeface="Meiryo UI" pitchFamily="50" charset="-128"/>
              </a:rPr>
              <a:t>●</a:t>
            </a:r>
            <a:r>
              <a:rPr lang="ja-JP" altLang="en-US" sz="2800" b="1" dirty="0">
                <a:solidFill>
                  <a:srgbClr val="7152BE"/>
                </a:solidFill>
                <a:latin typeface="Meiryo UI" panose="020B0604030504040204" pitchFamily="50" charset="-128"/>
                <a:ea typeface="Meiryo UI" panose="020B0604030504040204" pitchFamily="50" charset="-128"/>
                <a:cs typeface="Meiryo UI" pitchFamily="50" charset="-128"/>
              </a:rPr>
              <a:t> </a:t>
            </a:r>
            <a:r>
              <a:rPr lang="ja-JP" altLang="en-US" sz="2800" b="1" dirty="0">
                <a:latin typeface="Meiryo UI" panose="020B0604030504040204" pitchFamily="50" charset="-128"/>
                <a:ea typeface="Meiryo UI" panose="020B0604030504040204" pitchFamily="50" charset="-128"/>
                <a:cs typeface="Meiryo UI" pitchFamily="50" charset="-128"/>
              </a:rPr>
              <a:t>他の精神疾患</a:t>
            </a:r>
            <a:r>
              <a:rPr lang="en-US" altLang="ja-JP" sz="2800" b="1" dirty="0">
                <a:latin typeface="Meiryo UI" panose="020B0604030504040204" pitchFamily="50" charset="-128"/>
                <a:ea typeface="Meiryo UI" panose="020B0604030504040204" pitchFamily="50" charset="-128"/>
                <a:cs typeface="Meiryo UI" pitchFamily="50" charset="-128"/>
              </a:rPr>
              <a:t>(</a:t>
            </a:r>
            <a:r>
              <a:rPr lang="ja-JP" altLang="en-US" sz="2800" b="1" dirty="0">
                <a:latin typeface="Meiryo UI" panose="020B0604030504040204" pitchFamily="50" charset="-128"/>
                <a:ea typeface="Meiryo UI" panose="020B0604030504040204" pitchFamily="50" charset="-128"/>
                <a:cs typeface="Meiryo UI" pitchFamily="50" charset="-128"/>
              </a:rPr>
              <a:t>うつ病や統合失調症等</a:t>
            </a:r>
            <a:r>
              <a:rPr lang="en-US" altLang="ja-JP" sz="2800" b="1" dirty="0">
                <a:latin typeface="Meiryo UI" panose="020B0604030504040204" pitchFamily="50" charset="-128"/>
                <a:ea typeface="Meiryo UI" panose="020B0604030504040204" pitchFamily="50" charset="-128"/>
                <a:cs typeface="Meiryo UI" pitchFamily="50" charset="-128"/>
              </a:rPr>
              <a:t>)</a:t>
            </a:r>
            <a:r>
              <a:rPr lang="ja-JP" altLang="en-US" sz="2800" b="1" dirty="0" err="1">
                <a:latin typeface="Meiryo UI" panose="020B0604030504040204" pitchFamily="50" charset="-128"/>
                <a:ea typeface="Meiryo UI" panose="020B0604030504040204" pitchFamily="50" charset="-128"/>
                <a:cs typeface="Meiryo UI" pitchFamily="50" charset="-128"/>
              </a:rPr>
              <a:t>の除</a:t>
            </a:r>
            <a:r>
              <a:rPr lang="ja-JP" altLang="en-US" sz="2800" b="1" dirty="0">
                <a:latin typeface="Meiryo UI" panose="020B0604030504040204" pitchFamily="50" charset="-128"/>
                <a:ea typeface="Meiryo UI" panose="020B0604030504040204" pitchFamily="50" charset="-128"/>
                <a:cs typeface="Meiryo UI" pitchFamily="50" charset="-128"/>
              </a:rPr>
              <a:t>外</a:t>
            </a:r>
          </a:p>
        </p:txBody>
      </p:sp>
      <p:sp>
        <p:nvSpPr>
          <p:cNvPr id="9" name="Text Box 2">
            <a:extLst>
              <a:ext uri="{FF2B5EF4-FFF2-40B4-BE49-F238E27FC236}">
                <a16:creationId xmlns:a16="http://schemas.microsoft.com/office/drawing/2014/main" xmlns="" id="{21854740-A702-40BC-A35F-3B9434B917F7}"/>
              </a:ext>
            </a:extLst>
          </p:cNvPr>
          <p:cNvSpPr txBox="1">
            <a:spLocks noChangeArrowheads="1"/>
          </p:cNvSpPr>
          <p:nvPr/>
        </p:nvSpPr>
        <p:spPr bwMode="auto">
          <a:xfrm>
            <a:off x="4033519" y="5945908"/>
            <a:ext cx="4248449" cy="337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792" tIns="45395" rIns="90792" bIns="45395">
            <a:spAutoFit/>
          </a:bodyPr>
          <a:lstStyle>
            <a:lvl1pPr defTabSz="909638">
              <a:defRPr kumimoji="1" sz="3200">
                <a:solidFill>
                  <a:schemeClr val="tx1"/>
                </a:solidFill>
                <a:latin typeface="Arial" pitchFamily="34" charset="0"/>
                <a:ea typeface="ＭＳ Ｐゴシック" pitchFamily="50" charset="-128"/>
              </a:defRPr>
            </a:lvl1pPr>
            <a:lvl2pPr defTabSz="909638">
              <a:defRPr kumimoji="1" sz="2800">
                <a:solidFill>
                  <a:schemeClr val="tx1"/>
                </a:solidFill>
                <a:latin typeface="Arial" pitchFamily="34" charset="0"/>
                <a:ea typeface="ＭＳ Ｐゴシック" pitchFamily="50" charset="-128"/>
              </a:defRPr>
            </a:lvl2pPr>
            <a:lvl3pPr defTabSz="909638">
              <a:defRPr kumimoji="1" sz="2400">
                <a:solidFill>
                  <a:schemeClr val="tx1"/>
                </a:solidFill>
                <a:latin typeface="Arial" pitchFamily="34" charset="0"/>
                <a:ea typeface="ＭＳ Ｐゴシック" pitchFamily="50" charset="-128"/>
              </a:defRPr>
            </a:lvl3pPr>
            <a:lvl4pPr defTabSz="909638">
              <a:defRPr kumimoji="1" sz="2000">
                <a:solidFill>
                  <a:schemeClr val="tx1"/>
                </a:solidFill>
                <a:latin typeface="Arial" pitchFamily="34" charset="0"/>
                <a:ea typeface="ＭＳ Ｐゴシック" pitchFamily="50" charset="-128"/>
              </a:defRPr>
            </a:lvl4pPr>
            <a:lvl5pPr defTabSz="909638">
              <a:defRPr kumimoji="1" sz="2000">
                <a:solidFill>
                  <a:schemeClr val="tx1"/>
                </a:solidFill>
                <a:latin typeface="Arial" pitchFamily="34" charset="0"/>
                <a:ea typeface="ＭＳ Ｐゴシック" pitchFamily="50" charset="-128"/>
              </a:defRPr>
            </a:lvl5pPr>
            <a:lvl6pPr defTabSz="909638" eaLnBrk="0" hangingPunct="0">
              <a:defRPr kumimoji="1" sz="2000">
                <a:solidFill>
                  <a:schemeClr val="tx1"/>
                </a:solidFill>
                <a:latin typeface="Arial" pitchFamily="34" charset="0"/>
                <a:ea typeface="ＭＳ Ｐゴシック" pitchFamily="50" charset="-128"/>
              </a:defRPr>
            </a:lvl6pPr>
            <a:lvl7pPr defTabSz="909638" eaLnBrk="0" hangingPunct="0">
              <a:defRPr kumimoji="1" sz="2000">
                <a:solidFill>
                  <a:schemeClr val="tx1"/>
                </a:solidFill>
                <a:latin typeface="Arial" pitchFamily="34" charset="0"/>
                <a:ea typeface="ＭＳ Ｐゴシック" pitchFamily="50" charset="-128"/>
              </a:defRPr>
            </a:lvl7pPr>
            <a:lvl8pPr defTabSz="909638" eaLnBrk="0" hangingPunct="0">
              <a:defRPr kumimoji="1" sz="2000">
                <a:solidFill>
                  <a:schemeClr val="tx1"/>
                </a:solidFill>
                <a:latin typeface="Arial" pitchFamily="34" charset="0"/>
                <a:ea typeface="ＭＳ Ｐゴシック" pitchFamily="50" charset="-128"/>
              </a:defRPr>
            </a:lvl8pPr>
            <a:lvl9pPr defTabSz="909638" eaLnBrk="0" hangingPunct="0">
              <a:defRPr kumimoji="1" sz="2000">
                <a:solidFill>
                  <a:schemeClr val="tx1"/>
                </a:solidFill>
                <a:latin typeface="Arial" pitchFamily="34" charset="0"/>
                <a:ea typeface="ＭＳ Ｐゴシック" pitchFamily="50" charset="-128"/>
              </a:defRPr>
            </a:lvl9pPr>
          </a:lstStyle>
          <a:p>
            <a:pPr algn="r" eaLnBrk="1" hangingPunct="1">
              <a:spcBef>
                <a:spcPct val="50000"/>
              </a:spcBef>
            </a:pPr>
            <a:r>
              <a:rPr lang="ja-JP" altLang="en-US" sz="1600" dirty="0">
                <a:latin typeface="Meiryo UI" pitchFamily="50" charset="-128"/>
                <a:ea typeface="Meiryo UI" pitchFamily="50" charset="-128"/>
                <a:cs typeface="Meiryo UI" pitchFamily="50" charset="-128"/>
              </a:rPr>
              <a:t>認知症の診断基準</a:t>
            </a:r>
            <a:r>
              <a:rPr lang="en-US" altLang="ja-JP" sz="1600" dirty="0">
                <a:latin typeface="Meiryo UI" pitchFamily="50" charset="-128"/>
                <a:ea typeface="Meiryo UI" pitchFamily="50" charset="-128"/>
                <a:cs typeface="Meiryo UI" pitchFamily="50" charset="-128"/>
              </a:rPr>
              <a:t>(</a:t>
            </a:r>
            <a:r>
              <a:rPr lang="en-US" altLang="ja-JP" sz="1600" dirty="0">
                <a:latin typeface="Meiryo UI" panose="020B0604030504040204" pitchFamily="50" charset="-128"/>
                <a:ea typeface="Meiryo UI" panose="020B0604030504040204" pitchFamily="50" charset="-128"/>
                <a:cs typeface="Segoe UI" panose="020B0502040204020203" pitchFamily="34" charset="0"/>
              </a:rPr>
              <a:t>DSM-5</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)2013</a:t>
            </a:r>
            <a:r>
              <a:rPr lang="ja-JP" altLang="en-US" sz="1600" dirty="0">
                <a:latin typeface="Meiryo UI" pitchFamily="50" charset="-128"/>
                <a:ea typeface="Meiryo UI" pitchFamily="50" charset="-128"/>
                <a:cs typeface="Meiryo UI" pitchFamily="50" charset="-128"/>
              </a:rPr>
              <a:t>より</a:t>
            </a:r>
            <a:endParaRPr lang="en-US" altLang="ja-JP" sz="1600" dirty="0">
              <a:latin typeface="Meiryo UI" pitchFamily="50" charset="-128"/>
              <a:ea typeface="Meiryo UI" pitchFamily="50" charset="-128"/>
              <a:cs typeface="Meiryo UI" pitchFamily="50" charset="-128"/>
            </a:endParaRPr>
          </a:p>
        </p:txBody>
      </p:sp>
      <p:sp>
        <p:nvSpPr>
          <p:cNvPr id="12" name="Text Box 2"/>
          <p:cNvSpPr txBox="1">
            <a:spLocks noChangeArrowheads="1"/>
          </p:cNvSpPr>
          <p:nvPr/>
        </p:nvSpPr>
        <p:spPr bwMode="auto">
          <a:xfrm>
            <a:off x="2373364" y="334822"/>
            <a:ext cx="4366801" cy="54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04" tIns="41452" rIns="82904" bIns="41452"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fontAlgn="auto" hangingPunct="1">
              <a:spcBef>
                <a:spcPts val="0"/>
              </a:spcBef>
              <a:spcAft>
                <a:spcPts val="0"/>
              </a:spcAft>
            </a:pPr>
            <a:r>
              <a:rPr lang="ja-JP" altLang="en-US" sz="3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認知症とは</a:t>
            </a:r>
          </a:p>
        </p:txBody>
      </p:sp>
      <p:pic>
        <p:nvPicPr>
          <p:cNvPr id="13" name="図 12">
            <a:extLst>
              <a:ext uri="{FF2B5EF4-FFF2-40B4-BE49-F238E27FC236}">
                <a16:creationId xmlns:a16="http://schemas.microsoft.com/office/drawing/2014/main" xmlns="" id="{CD7F7E32-3AB4-4661-829F-947086C90615}"/>
              </a:ext>
            </a:extLst>
          </p:cNvPr>
          <p:cNvPicPr>
            <a:picLocks noChangeAspect="1"/>
          </p:cNvPicPr>
          <p:nvPr/>
        </p:nvPicPr>
        <p:blipFill>
          <a:blip r:embed="rId3" cstate="print"/>
          <a:stretch>
            <a:fillRect/>
          </a:stretch>
        </p:blipFill>
        <p:spPr>
          <a:xfrm>
            <a:off x="329469" y="1026412"/>
            <a:ext cx="8510754" cy="128027"/>
          </a:xfrm>
          <a:prstGeom prst="rect">
            <a:avLst/>
          </a:prstGeom>
        </p:spPr>
      </p:pic>
      <p:sp>
        <p:nvSpPr>
          <p:cNvPr id="10" name="テキスト ボックス 9"/>
          <p:cNvSpPr txBox="1"/>
          <p:nvPr/>
        </p:nvSpPr>
        <p:spPr>
          <a:xfrm>
            <a:off x="8377360" y="8964"/>
            <a:ext cx="757675" cy="461665"/>
          </a:xfrm>
          <a:prstGeom prst="rect">
            <a:avLst/>
          </a:prstGeom>
          <a:noFill/>
        </p:spPr>
        <p:txBody>
          <a:bodyPr wrap="square" rtlCol="0">
            <a:spAutoFit/>
          </a:bodyPr>
          <a:lstStyle/>
          <a:p>
            <a:pPr algn="r"/>
            <a:r>
              <a:rPr lang="en-US" altLang="ja-JP" sz="2400" dirty="0" smtClean="0">
                <a:latin typeface="Meiryo UI" panose="020B0604030504040204" pitchFamily="50" charset="-128"/>
                <a:ea typeface="Meiryo UI" panose="020B0604030504040204" pitchFamily="50" charset="-128"/>
              </a:rPr>
              <a:t>13</a:t>
            </a:r>
            <a:endParaRPr kumimoji="1" lang="ja-JP" altLang="en-US"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14773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xmlns="" id="{D8E061A9-156D-4650-8AC9-67DA0260428F}"/>
              </a:ext>
            </a:extLst>
          </p:cNvPr>
          <p:cNvSpPr/>
          <p:nvPr/>
        </p:nvSpPr>
        <p:spPr>
          <a:xfrm>
            <a:off x="1849666" y="6245915"/>
            <a:ext cx="6223379" cy="276999"/>
          </a:xfrm>
          <a:prstGeom prst="rect">
            <a:avLst/>
          </a:prstGeom>
        </p:spPr>
        <p:txBody>
          <a:bodyPr wrap="square">
            <a:spAutoFit/>
          </a:bodyPr>
          <a:lstStyle/>
          <a:p>
            <a:pPr algn="ctr"/>
            <a:r>
              <a:rPr lang="ja-JP" altLang="en-US" sz="1200" dirty="0">
                <a:solidFill>
                  <a:schemeClr val="tx1">
                    <a:lumMod val="65000"/>
                    <a:lumOff val="35000"/>
                  </a:schemeClr>
                </a:solidFill>
                <a:latin typeface="Meiryo UI" panose="020B0604030504040204" pitchFamily="50" charset="-128"/>
                <a:ea typeface="Meiryo UI" panose="020B0604030504040204" pitchFamily="50" charset="-128"/>
                <a:cs typeface="メイリオ" panose="020B0604030504040204" pitchFamily="50" charset="-128"/>
              </a:rPr>
              <a:t>「都市部における認知症有病率と認知症の生活機能障害への対応」（</a:t>
            </a:r>
            <a:r>
              <a:rPr lang="en-US" altLang="ja-JP" sz="1200" dirty="0">
                <a:solidFill>
                  <a:schemeClr val="tx1">
                    <a:lumMod val="65000"/>
                    <a:lumOff val="35000"/>
                  </a:schemeClr>
                </a:solidFill>
                <a:latin typeface="Meiryo UI" panose="020B0604030504040204" pitchFamily="50" charset="-128"/>
                <a:ea typeface="Meiryo UI" panose="020B0604030504040204" pitchFamily="50" charset="-128"/>
                <a:cs typeface="Segoe UI" panose="020B0502040204020203" pitchFamily="34" charset="0"/>
              </a:rPr>
              <a:t>H25.5</a:t>
            </a:r>
            <a:r>
              <a:rPr lang="ja-JP" altLang="en-US" sz="1200" dirty="0">
                <a:solidFill>
                  <a:schemeClr val="tx1">
                    <a:lumMod val="65000"/>
                    <a:lumOff val="35000"/>
                  </a:schemeClr>
                </a:solidFill>
                <a:latin typeface="Meiryo UI" panose="020B0604030504040204" pitchFamily="50" charset="-128"/>
                <a:ea typeface="Meiryo UI" panose="020B0604030504040204" pitchFamily="50" charset="-128"/>
                <a:cs typeface="メイリオ" panose="020B0604030504040204" pitchFamily="50" charset="-128"/>
              </a:rPr>
              <a:t>報告）を引用</a:t>
            </a:r>
          </a:p>
        </p:txBody>
      </p:sp>
      <p:sp>
        <p:nvSpPr>
          <p:cNvPr id="9" name="Text Box 2"/>
          <p:cNvSpPr txBox="1">
            <a:spLocks noChangeArrowheads="1"/>
          </p:cNvSpPr>
          <p:nvPr/>
        </p:nvSpPr>
        <p:spPr bwMode="auto">
          <a:xfrm>
            <a:off x="2647346" y="325395"/>
            <a:ext cx="3870189" cy="54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04" tIns="41452" rIns="82904" bIns="41452"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fontAlgn="auto" hangingPunct="1">
              <a:spcBef>
                <a:spcPts val="0"/>
              </a:spcBef>
              <a:spcAft>
                <a:spcPts val="0"/>
              </a:spcAft>
            </a:pPr>
            <a:r>
              <a:rPr lang="ja-JP" altLang="en-US" sz="3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認知症の病型</a:t>
            </a:r>
          </a:p>
        </p:txBody>
      </p:sp>
      <p:pic>
        <p:nvPicPr>
          <p:cNvPr id="10" name="図 9">
            <a:extLst>
              <a:ext uri="{FF2B5EF4-FFF2-40B4-BE49-F238E27FC236}">
                <a16:creationId xmlns:a16="http://schemas.microsoft.com/office/drawing/2014/main" xmlns="" id="{CD7F7E32-3AB4-4661-829F-947086C90615}"/>
              </a:ext>
            </a:extLst>
          </p:cNvPr>
          <p:cNvPicPr>
            <a:picLocks noChangeAspect="1"/>
          </p:cNvPicPr>
          <p:nvPr/>
        </p:nvPicPr>
        <p:blipFill>
          <a:blip r:embed="rId3" cstate="print"/>
          <a:stretch>
            <a:fillRect/>
          </a:stretch>
        </p:blipFill>
        <p:spPr>
          <a:xfrm>
            <a:off x="329469" y="1026412"/>
            <a:ext cx="8510754" cy="128027"/>
          </a:xfrm>
          <a:prstGeom prst="rect">
            <a:avLst/>
          </a:prstGeom>
        </p:spPr>
      </p:pic>
      <p:pic>
        <p:nvPicPr>
          <p:cNvPr id="2" name="図 1"/>
          <p:cNvPicPr>
            <a:picLocks noChangeAspect="1"/>
          </p:cNvPicPr>
          <p:nvPr/>
        </p:nvPicPr>
        <p:blipFill rotWithShape="1">
          <a:blip r:embed="rId4" cstate="print"/>
          <a:srcRect l="5077" t="8525" r="3602" b="5664"/>
          <a:stretch/>
        </p:blipFill>
        <p:spPr>
          <a:xfrm>
            <a:off x="1173770" y="1644771"/>
            <a:ext cx="6419653" cy="4383464"/>
          </a:xfrm>
          <a:prstGeom prst="rect">
            <a:avLst/>
          </a:prstGeom>
        </p:spPr>
      </p:pic>
      <p:sp>
        <p:nvSpPr>
          <p:cNvPr id="8" name="テキスト ボックス 7"/>
          <p:cNvSpPr txBox="1"/>
          <p:nvPr/>
        </p:nvSpPr>
        <p:spPr>
          <a:xfrm>
            <a:off x="8377360" y="8964"/>
            <a:ext cx="757675" cy="461665"/>
          </a:xfrm>
          <a:prstGeom prst="rect">
            <a:avLst/>
          </a:prstGeom>
          <a:noFill/>
        </p:spPr>
        <p:txBody>
          <a:bodyPr wrap="square" rtlCol="0">
            <a:spAutoFit/>
          </a:bodyPr>
          <a:lstStyle/>
          <a:p>
            <a:pPr algn="r"/>
            <a:r>
              <a:rPr lang="en-US" altLang="ja-JP" sz="2400" dirty="0" smtClean="0">
                <a:latin typeface="Meiryo UI" panose="020B0604030504040204" pitchFamily="50" charset="-128"/>
                <a:ea typeface="Meiryo UI" panose="020B0604030504040204" pitchFamily="50" charset="-128"/>
              </a:rPr>
              <a:t>14</a:t>
            </a:r>
            <a:endParaRPr kumimoji="1" lang="ja-JP" altLang="en-US"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28743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2"/>
          <p:cNvSpPr>
            <a:spLocks noChangeArrowheads="1"/>
          </p:cNvSpPr>
          <p:nvPr/>
        </p:nvSpPr>
        <p:spPr bwMode="auto">
          <a:xfrm>
            <a:off x="3843500" y="2193431"/>
            <a:ext cx="5047805" cy="4407140"/>
          </a:xfrm>
          <a:prstGeom prst="roundRect">
            <a:avLst>
              <a:gd name="adj" fmla="val 48505"/>
            </a:avLst>
          </a:prstGeom>
          <a:solidFill>
            <a:schemeClr val="accent4">
              <a:lumMod val="40000"/>
              <a:lumOff val="60000"/>
            </a:schemeClr>
          </a:solidFill>
          <a:ln>
            <a:noFill/>
          </a:ln>
          <a:extLst/>
        </p:spPr>
        <p:txBody>
          <a:bodyPr wrap="none" anchor="ctr"/>
          <a:lstStyle/>
          <a:p>
            <a:pPr algn="r" fontAlgn="auto">
              <a:spcBef>
                <a:spcPts val="0"/>
              </a:spcBef>
              <a:spcAft>
                <a:spcPts val="0"/>
              </a:spcAft>
            </a:pPr>
            <a:endParaRPr lang="ja-JP" altLang="ja-JP" sz="1800">
              <a:solidFill>
                <a:srgbClr val="000000"/>
              </a:solidFill>
              <a:latin typeface="Calibri"/>
            </a:endParaRPr>
          </a:p>
        </p:txBody>
      </p:sp>
      <p:sp>
        <p:nvSpPr>
          <p:cNvPr id="38915" name="Oval 3"/>
          <p:cNvSpPr>
            <a:spLocks noChangeArrowheads="1"/>
          </p:cNvSpPr>
          <p:nvPr/>
        </p:nvSpPr>
        <p:spPr bwMode="auto">
          <a:xfrm>
            <a:off x="342080" y="2846095"/>
            <a:ext cx="3455240" cy="3364847"/>
          </a:xfrm>
          <a:prstGeom prst="ellipse">
            <a:avLst/>
          </a:prstGeom>
          <a:solidFill>
            <a:schemeClr val="accent4">
              <a:lumMod val="75000"/>
            </a:schemeClr>
          </a:solidFill>
          <a:ln w="57150">
            <a:noFill/>
            <a:round/>
            <a:headEnd/>
            <a:tailEnd/>
          </a:ln>
          <a:extLst/>
        </p:spPr>
        <p:txBody>
          <a:bodyPr wrap="none" anchor="ctr"/>
          <a:lstStyle/>
          <a:p>
            <a:pPr algn="r" fontAlgn="auto">
              <a:spcBef>
                <a:spcPts val="0"/>
              </a:spcBef>
              <a:spcAft>
                <a:spcPts val="0"/>
              </a:spcAft>
            </a:pPr>
            <a:endParaRPr lang="ja-JP" altLang="ja-JP" sz="1800">
              <a:solidFill>
                <a:srgbClr val="000000"/>
              </a:solidFill>
              <a:latin typeface="Calibri"/>
            </a:endParaRPr>
          </a:p>
        </p:txBody>
      </p:sp>
      <p:sp>
        <p:nvSpPr>
          <p:cNvPr id="38916" name="Text Box 5"/>
          <p:cNvSpPr txBox="1">
            <a:spLocks noChangeArrowheads="1"/>
          </p:cNvSpPr>
          <p:nvPr/>
        </p:nvSpPr>
        <p:spPr bwMode="auto">
          <a:xfrm>
            <a:off x="5173460" y="3761204"/>
            <a:ext cx="3132343" cy="2581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239" tIns="43620" rIns="87239" bIns="43620">
            <a:spAutoFit/>
          </a:bodyPr>
          <a:lstStyle>
            <a:lvl1pPr defTabSz="871538">
              <a:defRPr kumimoji="1" sz="3200">
                <a:solidFill>
                  <a:schemeClr val="tx1"/>
                </a:solidFill>
                <a:latin typeface="Arial" pitchFamily="34" charset="0"/>
                <a:ea typeface="ＭＳ Ｐゴシック" pitchFamily="50" charset="-128"/>
              </a:defRPr>
            </a:lvl1pPr>
            <a:lvl2pPr defTabSz="871538">
              <a:defRPr kumimoji="1" sz="2800">
                <a:solidFill>
                  <a:schemeClr val="tx1"/>
                </a:solidFill>
                <a:latin typeface="Arial" pitchFamily="34" charset="0"/>
                <a:ea typeface="ＭＳ Ｐゴシック" pitchFamily="50" charset="-128"/>
              </a:defRPr>
            </a:lvl2pPr>
            <a:lvl3pPr defTabSz="871538">
              <a:defRPr kumimoji="1" sz="2400">
                <a:solidFill>
                  <a:schemeClr val="tx1"/>
                </a:solidFill>
                <a:latin typeface="Arial" pitchFamily="34" charset="0"/>
                <a:ea typeface="ＭＳ Ｐゴシック" pitchFamily="50" charset="-128"/>
              </a:defRPr>
            </a:lvl3pPr>
            <a:lvl4pPr defTabSz="871538">
              <a:defRPr kumimoji="1" sz="2000">
                <a:solidFill>
                  <a:schemeClr val="tx1"/>
                </a:solidFill>
                <a:latin typeface="Arial" pitchFamily="34" charset="0"/>
                <a:ea typeface="ＭＳ Ｐゴシック" pitchFamily="50" charset="-128"/>
              </a:defRPr>
            </a:lvl4pPr>
            <a:lvl5pPr defTabSz="871538">
              <a:defRPr kumimoji="1" sz="2000">
                <a:solidFill>
                  <a:schemeClr val="tx1"/>
                </a:solidFill>
                <a:latin typeface="Arial" pitchFamily="34" charset="0"/>
                <a:ea typeface="ＭＳ Ｐゴシック" pitchFamily="50" charset="-128"/>
              </a:defRPr>
            </a:lvl5pPr>
            <a:lvl6pPr defTabSz="871538" eaLnBrk="0" hangingPunct="0">
              <a:defRPr kumimoji="1" sz="2000">
                <a:solidFill>
                  <a:schemeClr val="tx1"/>
                </a:solidFill>
                <a:latin typeface="Arial" pitchFamily="34" charset="0"/>
                <a:ea typeface="ＭＳ Ｐゴシック" pitchFamily="50" charset="-128"/>
              </a:defRPr>
            </a:lvl6pPr>
            <a:lvl7pPr defTabSz="871538" eaLnBrk="0" hangingPunct="0">
              <a:defRPr kumimoji="1" sz="2000">
                <a:solidFill>
                  <a:schemeClr val="tx1"/>
                </a:solidFill>
                <a:latin typeface="Arial" pitchFamily="34" charset="0"/>
                <a:ea typeface="ＭＳ Ｐゴシック" pitchFamily="50" charset="-128"/>
              </a:defRPr>
            </a:lvl7pPr>
            <a:lvl8pPr defTabSz="871538" eaLnBrk="0" hangingPunct="0">
              <a:defRPr kumimoji="1" sz="2000">
                <a:solidFill>
                  <a:schemeClr val="tx1"/>
                </a:solidFill>
                <a:latin typeface="Arial" pitchFamily="34" charset="0"/>
                <a:ea typeface="ＭＳ Ｐゴシック" pitchFamily="50" charset="-128"/>
              </a:defRPr>
            </a:lvl8pPr>
            <a:lvl9pPr defTabSz="871538" eaLnBrk="0" hangingPunct="0">
              <a:defRPr kumimoji="1" sz="2000">
                <a:solidFill>
                  <a:schemeClr val="tx1"/>
                </a:solidFill>
                <a:latin typeface="Arial" pitchFamily="34" charset="0"/>
                <a:ea typeface="ＭＳ Ｐゴシック" pitchFamily="50" charset="-128"/>
              </a:defRPr>
            </a:lvl9pPr>
          </a:lstStyle>
          <a:p>
            <a:pPr fontAlgn="auto">
              <a:spcBef>
                <a:spcPts val="0"/>
              </a:spcBef>
              <a:spcAft>
                <a:spcPts val="0"/>
              </a:spcAft>
            </a:pPr>
            <a:r>
              <a:rPr lang="en-US" altLang="ja-JP" sz="19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9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心理症状</a:t>
            </a:r>
            <a:r>
              <a:rPr lang="en-US" altLang="ja-JP" sz="19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p>
          <a:p>
            <a:pPr fontAlgn="auto">
              <a:spcBef>
                <a:spcPts val="0"/>
              </a:spcBef>
              <a:spcAft>
                <a:spcPts val="0"/>
              </a:spcAft>
            </a:pPr>
            <a:r>
              <a:rPr lang="ja-JP" altLang="en-US" sz="19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不安、抑うつ、アパシー、</a:t>
            </a:r>
            <a:endParaRPr lang="en-US" altLang="ja-JP" sz="19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9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誤認、幻覚、妄想</a:t>
            </a:r>
          </a:p>
          <a:p>
            <a:pPr fontAlgn="auto">
              <a:spcBef>
                <a:spcPts val="1200"/>
              </a:spcBef>
              <a:spcAft>
                <a:spcPts val="0"/>
              </a:spcAft>
            </a:pPr>
            <a:r>
              <a:rPr lang="en-US" altLang="ja-JP" sz="19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9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行動症状</a:t>
            </a:r>
            <a:r>
              <a:rPr lang="en-US" altLang="ja-JP" sz="19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9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9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焦燥、不穏、徘徊、攻撃性</a:t>
            </a:r>
            <a:endParaRPr lang="en-US" altLang="ja-JP" sz="19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9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拒絶、拒食、異食、</a:t>
            </a:r>
            <a:endParaRPr lang="en-US" altLang="ja-JP" sz="19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9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睡眠覚醒リズム障害、</a:t>
            </a:r>
            <a:endParaRPr lang="en-US" altLang="ja-JP" sz="19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9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社会的に不適切な行動           　　　　　</a:t>
            </a:r>
          </a:p>
        </p:txBody>
      </p:sp>
      <p:sp>
        <p:nvSpPr>
          <p:cNvPr id="38918" name="AutoShape 7"/>
          <p:cNvSpPr>
            <a:spLocks noChangeArrowheads="1"/>
          </p:cNvSpPr>
          <p:nvPr/>
        </p:nvSpPr>
        <p:spPr bwMode="auto">
          <a:xfrm>
            <a:off x="1390728" y="3033924"/>
            <a:ext cx="1344007" cy="431800"/>
          </a:xfrm>
          <a:prstGeom prst="roundRect">
            <a:avLst>
              <a:gd name="adj" fmla="val 50000"/>
            </a:avLst>
          </a:prstGeom>
          <a:solidFill>
            <a:schemeClr val="bg1"/>
          </a:solidFill>
          <a:ln w="38100">
            <a:solidFill>
              <a:schemeClr val="bg1"/>
            </a:solidFill>
            <a:round/>
            <a:headEnd/>
            <a:tailEnd/>
          </a:ln>
        </p:spPr>
        <p:txBody>
          <a:bodyPr lIns="87239" tIns="43620" rIns="87239" bIns="43620" anchor="ctr"/>
          <a:lstStyle/>
          <a:p>
            <a:pPr algn="ctr" defTabSz="871538" fontAlgn="auto">
              <a:lnSpc>
                <a:spcPct val="150000"/>
              </a:lnSpc>
              <a:spcBef>
                <a:spcPts val="0"/>
              </a:spcBef>
              <a:spcAft>
                <a:spcPts val="0"/>
              </a:spcAft>
            </a:pPr>
            <a:r>
              <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中核症状</a:t>
            </a:r>
          </a:p>
        </p:txBody>
      </p:sp>
      <p:sp>
        <p:nvSpPr>
          <p:cNvPr id="38920" name="Text Box 9"/>
          <p:cNvSpPr txBox="1">
            <a:spLocks noChangeArrowheads="1"/>
          </p:cNvSpPr>
          <p:nvPr/>
        </p:nvSpPr>
        <p:spPr bwMode="auto">
          <a:xfrm>
            <a:off x="1165637" y="3518255"/>
            <a:ext cx="2116211" cy="2550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239" tIns="43620" rIns="87239" bIns="43620">
            <a:spAutoFit/>
          </a:bodyPr>
          <a:lstStyle>
            <a:lvl1pPr defTabSz="871538">
              <a:tabLst>
                <a:tab pos="171450" algn="l"/>
              </a:tabLst>
              <a:defRPr kumimoji="1" sz="3200">
                <a:solidFill>
                  <a:schemeClr val="tx1"/>
                </a:solidFill>
                <a:latin typeface="Arial" pitchFamily="34" charset="0"/>
                <a:ea typeface="ＭＳ Ｐゴシック" pitchFamily="50" charset="-128"/>
              </a:defRPr>
            </a:lvl1pPr>
            <a:lvl2pPr defTabSz="871538">
              <a:tabLst>
                <a:tab pos="171450" algn="l"/>
              </a:tabLst>
              <a:defRPr kumimoji="1" sz="2800">
                <a:solidFill>
                  <a:schemeClr val="tx1"/>
                </a:solidFill>
                <a:latin typeface="Arial" pitchFamily="34" charset="0"/>
                <a:ea typeface="ＭＳ Ｐゴシック" pitchFamily="50" charset="-128"/>
              </a:defRPr>
            </a:lvl2pPr>
            <a:lvl3pPr defTabSz="871538">
              <a:tabLst>
                <a:tab pos="171450" algn="l"/>
              </a:tabLst>
              <a:defRPr kumimoji="1" sz="2400">
                <a:solidFill>
                  <a:schemeClr val="tx1"/>
                </a:solidFill>
                <a:latin typeface="Arial" pitchFamily="34" charset="0"/>
                <a:ea typeface="ＭＳ Ｐゴシック" pitchFamily="50" charset="-128"/>
              </a:defRPr>
            </a:lvl3pPr>
            <a:lvl4pPr defTabSz="871538">
              <a:tabLst>
                <a:tab pos="171450" algn="l"/>
              </a:tabLst>
              <a:defRPr kumimoji="1" sz="2000">
                <a:solidFill>
                  <a:schemeClr val="tx1"/>
                </a:solidFill>
                <a:latin typeface="Arial" pitchFamily="34" charset="0"/>
                <a:ea typeface="ＭＳ Ｐゴシック" pitchFamily="50" charset="-128"/>
              </a:defRPr>
            </a:lvl4pPr>
            <a:lvl5pPr defTabSz="871538">
              <a:tabLst>
                <a:tab pos="171450" algn="l"/>
              </a:tabLst>
              <a:defRPr kumimoji="1" sz="2000">
                <a:solidFill>
                  <a:schemeClr val="tx1"/>
                </a:solidFill>
                <a:latin typeface="Arial" pitchFamily="34" charset="0"/>
                <a:ea typeface="ＭＳ Ｐゴシック" pitchFamily="50" charset="-128"/>
              </a:defRPr>
            </a:lvl5pPr>
            <a:lvl6pPr defTabSz="871538" eaLnBrk="0" hangingPunct="0">
              <a:tabLst>
                <a:tab pos="171450" algn="l"/>
              </a:tabLst>
              <a:defRPr kumimoji="1" sz="2000">
                <a:solidFill>
                  <a:schemeClr val="tx1"/>
                </a:solidFill>
                <a:latin typeface="Arial" pitchFamily="34" charset="0"/>
                <a:ea typeface="ＭＳ Ｐゴシック" pitchFamily="50" charset="-128"/>
              </a:defRPr>
            </a:lvl6pPr>
            <a:lvl7pPr defTabSz="871538" eaLnBrk="0" hangingPunct="0">
              <a:tabLst>
                <a:tab pos="171450" algn="l"/>
              </a:tabLst>
              <a:defRPr kumimoji="1" sz="2000">
                <a:solidFill>
                  <a:schemeClr val="tx1"/>
                </a:solidFill>
                <a:latin typeface="Arial" pitchFamily="34" charset="0"/>
                <a:ea typeface="ＭＳ Ｐゴシック" pitchFamily="50" charset="-128"/>
              </a:defRPr>
            </a:lvl7pPr>
            <a:lvl8pPr defTabSz="871538" eaLnBrk="0" hangingPunct="0">
              <a:tabLst>
                <a:tab pos="171450" algn="l"/>
              </a:tabLst>
              <a:defRPr kumimoji="1" sz="2000">
                <a:solidFill>
                  <a:schemeClr val="tx1"/>
                </a:solidFill>
                <a:latin typeface="Arial" pitchFamily="34" charset="0"/>
                <a:ea typeface="ＭＳ Ｐゴシック" pitchFamily="50" charset="-128"/>
              </a:defRPr>
            </a:lvl8pPr>
            <a:lvl9pPr defTabSz="871538" eaLnBrk="0" hangingPunct="0">
              <a:tabLst>
                <a:tab pos="171450" algn="l"/>
              </a:tabLst>
              <a:defRPr kumimoji="1" sz="2000">
                <a:solidFill>
                  <a:schemeClr val="tx1"/>
                </a:solidFill>
                <a:latin typeface="Arial" pitchFamily="34" charset="0"/>
                <a:ea typeface="ＭＳ Ｐゴシック" pitchFamily="50" charset="-128"/>
              </a:defRPr>
            </a:lvl9pPr>
          </a:lstStyle>
          <a:p>
            <a:pPr fontAlgn="auto">
              <a:spcBef>
                <a:spcPts val="0"/>
              </a:spcBef>
              <a:spcAft>
                <a:spcPts val="0"/>
              </a:spcAft>
            </a:pPr>
            <a:r>
              <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・記憶障害</a:t>
            </a:r>
          </a:p>
          <a:p>
            <a:pPr fontAlgn="auto">
              <a:spcBef>
                <a:spcPts val="0"/>
              </a:spcBef>
              <a:spcAft>
                <a:spcPts val="0"/>
              </a:spcAft>
            </a:pPr>
            <a:r>
              <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・見当識障害</a:t>
            </a:r>
          </a:p>
          <a:p>
            <a:pPr fontAlgn="auto">
              <a:spcBef>
                <a:spcPts val="0"/>
              </a:spcBef>
              <a:spcAft>
                <a:spcPts val="0"/>
              </a:spcAft>
            </a:pPr>
            <a:r>
              <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・実行機能障害</a:t>
            </a:r>
            <a:endParaRPr lang="en-US" altLang="ja-JP"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・注意障害</a:t>
            </a:r>
            <a:endParaRPr lang="en-US" altLang="ja-JP"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・判断力の低下</a:t>
            </a:r>
            <a:endParaRPr lang="en-US" altLang="ja-JP"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・失語</a:t>
            </a:r>
            <a:endParaRPr lang="en-US" altLang="ja-JP"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・失行</a:t>
            </a:r>
          </a:p>
          <a:p>
            <a:pPr fontAlgn="auto">
              <a:spcBef>
                <a:spcPts val="0"/>
              </a:spcBef>
              <a:spcAft>
                <a:spcPts val="0"/>
              </a:spcAft>
            </a:pPr>
            <a:r>
              <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・失認　</a:t>
            </a:r>
          </a:p>
        </p:txBody>
      </p:sp>
      <p:sp>
        <p:nvSpPr>
          <p:cNvPr id="38922" name="Rectangle 15"/>
          <p:cNvSpPr>
            <a:spLocks noChangeArrowheads="1"/>
          </p:cNvSpPr>
          <p:nvPr/>
        </p:nvSpPr>
        <p:spPr bwMode="auto">
          <a:xfrm>
            <a:off x="598840" y="217124"/>
            <a:ext cx="8100659" cy="994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39" tIns="43620" rIns="87239" bIns="43620"/>
          <a:lstStyle/>
          <a:p>
            <a:pPr algn="ctr" defTabSz="871538" fontAlgn="auto">
              <a:spcBef>
                <a:spcPts val="0"/>
              </a:spcBef>
              <a:spcAft>
                <a:spcPts val="0"/>
              </a:spcAft>
            </a:pPr>
            <a:r>
              <a:rPr lang="ja-JP" altLang="en-US" sz="3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認知症の症状</a:t>
            </a:r>
            <a:endParaRPr lang="en-US" altLang="ja-JP" sz="3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defTabSz="871538" fontAlgn="auto">
              <a:spcBef>
                <a:spcPts val="0"/>
              </a:spcBef>
              <a:spcAft>
                <a:spcPts val="0"/>
              </a:spcAft>
            </a:pPr>
            <a:r>
              <a:rPr lang="ja-JP" altLang="en-US" sz="1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（中核症状、行動</a:t>
            </a:r>
            <a:r>
              <a:rPr lang="en-US" altLang="ja-JP" sz="1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心理症状（</a:t>
            </a:r>
            <a:r>
              <a:rPr lang="en-US" altLang="ja-JP" sz="1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BPSD</a:t>
            </a:r>
            <a:r>
              <a:rPr lang="ja-JP" altLang="en-US" sz="1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11" name="AutoShape 7"/>
          <p:cNvSpPr>
            <a:spLocks noChangeArrowheads="1"/>
          </p:cNvSpPr>
          <p:nvPr/>
        </p:nvSpPr>
        <p:spPr bwMode="auto">
          <a:xfrm>
            <a:off x="5349562" y="2411669"/>
            <a:ext cx="2101094" cy="431800"/>
          </a:xfrm>
          <a:prstGeom prst="roundRect">
            <a:avLst>
              <a:gd name="adj" fmla="val 50000"/>
            </a:avLst>
          </a:prstGeom>
          <a:solidFill>
            <a:schemeClr val="bg1"/>
          </a:solidFill>
          <a:ln w="38100">
            <a:solidFill>
              <a:schemeClr val="bg1"/>
            </a:solidFill>
            <a:round/>
            <a:headEnd/>
            <a:tailEnd/>
          </a:ln>
        </p:spPr>
        <p:txBody>
          <a:bodyPr lIns="0" tIns="0" rIns="0" bIns="0" anchor="ctr"/>
          <a:lstStyle/>
          <a:p>
            <a:pPr algn="ctr" defTabSz="871538" fontAlgn="auto">
              <a:lnSpc>
                <a:spcPct val="150000"/>
              </a:lnSpc>
              <a:spcBef>
                <a:spcPts val="0"/>
              </a:spcBef>
              <a:spcAft>
                <a:spcPts val="0"/>
              </a:spcAft>
            </a:pP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行動・心理症状</a:t>
            </a:r>
          </a:p>
        </p:txBody>
      </p:sp>
      <p:sp>
        <p:nvSpPr>
          <p:cNvPr id="2" name="テキスト ボックス 1"/>
          <p:cNvSpPr txBox="1"/>
          <p:nvPr/>
        </p:nvSpPr>
        <p:spPr>
          <a:xfrm>
            <a:off x="4709323" y="2983980"/>
            <a:ext cx="3369568" cy="626775"/>
          </a:xfrm>
          <a:prstGeom prst="rect">
            <a:avLst/>
          </a:prstGeom>
          <a:noFill/>
        </p:spPr>
        <p:txBody>
          <a:bodyPr wrap="square" rtlCol="0">
            <a:spAutoFit/>
          </a:bodyPr>
          <a:lstStyle/>
          <a:p>
            <a:pPr fontAlgn="auto">
              <a:lnSpc>
                <a:spcPts val="2200"/>
              </a:lnSpc>
              <a:spcBef>
                <a:spcPts val="0"/>
              </a:spcBef>
              <a:spcAft>
                <a:spcPts val="0"/>
              </a:spcAft>
            </a:pPr>
            <a:r>
              <a:rPr lang="en-US" altLang="ja-JP" sz="1600" b="1" dirty="0">
                <a:solidFill>
                  <a:srgbClr val="6D6D6D"/>
                </a:solidFill>
                <a:latin typeface="Meiryo UI" panose="020B0604030504040204" pitchFamily="50" charset="-128"/>
                <a:ea typeface="Meiryo UI" panose="020B0604030504040204" pitchFamily="50" charset="-128"/>
                <a:cs typeface="Meiryo UI" panose="020B0604030504040204" pitchFamily="50" charset="-128"/>
              </a:rPr>
              <a:t>Behavioral and Psychological Symptoms of Dementia </a:t>
            </a:r>
            <a:endParaRPr lang="ja-JP" altLang="en-US" sz="1600" b="1" dirty="0">
              <a:solidFill>
                <a:srgbClr val="6D6D6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二等辺三角形 2"/>
          <p:cNvSpPr/>
          <p:nvPr/>
        </p:nvSpPr>
        <p:spPr>
          <a:xfrm rot="5400000">
            <a:off x="3600928" y="4224152"/>
            <a:ext cx="2473996" cy="513376"/>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 name="グループ化 12"/>
          <p:cNvGrpSpPr/>
          <p:nvPr/>
        </p:nvGrpSpPr>
        <p:grpSpPr>
          <a:xfrm>
            <a:off x="3154779" y="3752738"/>
            <a:ext cx="1657365" cy="1365570"/>
            <a:chOff x="3847220" y="1282035"/>
            <a:chExt cx="3220192" cy="1244515"/>
          </a:xfrm>
        </p:grpSpPr>
        <p:sp>
          <p:nvSpPr>
            <p:cNvPr id="14" name="角丸四角形 13"/>
            <p:cNvSpPr/>
            <p:nvPr/>
          </p:nvSpPr>
          <p:spPr>
            <a:xfrm>
              <a:off x="3871528" y="1714711"/>
              <a:ext cx="3195884" cy="360000"/>
            </a:xfrm>
            <a:prstGeom prst="roundRect">
              <a:avLst/>
            </a:prstGeom>
            <a:solidFill>
              <a:schemeClr val="accent6"/>
            </a:solidFill>
            <a:ln w="25400" cap="flat" cmpd="sng" algn="ctr">
              <a:noFill/>
              <a:prstDash val="solid"/>
            </a:ln>
            <a:effectLst/>
          </p:spPr>
          <p:txBody>
            <a:bodyPr wrap="none"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700" b="1" i="0" u="none" strike="noStrike" kern="0" cap="none" spc="0" normalizeH="0" baseline="0" noProof="0" dirty="0">
                  <a:ln>
                    <a:noFill/>
                  </a:ln>
                  <a:solidFill>
                    <a:prstClr val="black"/>
                  </a:solidFill>
                  <a:uLnTx/>
                  <a:uFillTx/>
                  <a:latin typeface="Meiryo UI" panose="020B0604030504040204" pitchFamily="50" charset="-128"/>
                  <a:ea typeface="Meiryo UI" panose="020B0604030504040204" pitchFamily="50" charset="-128"/>
                </a:rPr>
                <a:t>心理社会的要因</a:t>
              </a:r>
            </a:p>
          </p:txBody>
        </p:sp>
        <p:sp>
          <p:nvSpPr>
            <p:cNvPr id="15" name="角丸四角形 14"/>
            <p:cNvSpPr/>
            <p:nvPr/>
          </p:nvSpPr>
          <p:spPr>
            <a:xfrm>
              <a:off x="3851353" y="2166550"/>
              <a:ext cx="3205489" cy="360000"/>
            </a:xfrm>
            <a:prstGeom prst="roundRect">
              <a:avLst/>
            </a:prstGeom>
            <a:solidFill>
              <a:schemeClr val="accent6"/>
            </a:solidFill>
            <a:ln w="25400" cap="flat" cmpd="sng" algn="ctr">
              <a:noFill/>
              <a:prstDash val="solid"/>
            </a:ln>
            <a:effectLst/>
          </p:spPr>
          <p:txBody>
            <a:bodyPr wrap="none"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700" b="1" i="0" u="none" strike="noStrike" kern="0" cap="none" spc="0" normalizeH="0" baseline="0" noProof="0" dirty="0">
                  <a:ln>
                    <a:noFill/>
                  </a:ln>
                  <a:solidFill>
                    <a:prstClr val="black"/>
                  </a:solidFill>
                  <a:uLnTx/>
                  <a:uFillTx/>
                  <a:latin typeface="Meiryo UI" panose="020B0604030504040204" pitchFamily="50" charset="-128"/>
                  <a:ea typeface="Meiryo UI" panose="020B0604030504040204" pitchFamily="50" charset="-128"/>
                </a:rPr>
                <a:t>物理的要因</a:t>
              </a:r>
            </a:p>
          </p:txBody>
        </p:sp>
        <p:sp>
          <p:nvSpPr>
            <p:cNvPr id="16" name="角丸四角形 15"/>
            <p:cNvSpPr/>
            <p:nvPr/>
          </p:nvSpPr>
          <p:spPr>
            <a:xfrm>
              <a:off x="3847220" y="1282035"/>
              <a:ext cx="3213755" cy="360000"/>
            </a:xfrm>
            <a:prstGeom prst="roundRect">
              <a:avLst/>
            </a:prstGeom>
            <a:solidFill>
              <a:schemeClr val="accent6"/>
            </a:solidFill>
            <a:ln w="25400" cap="flat" cmpd="sng" algn="ctr">
              <a:noFill/>
              <a:prstDash val="solid"/>
            </a:ln>
            <a:effectLst/>
          </p:spPr>
          <p:txBody>
            <a:bodyPr wrap="none"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700" b="1" i="0" u="none" strike="noStrike" kern="0" cap="none" spc="0" normalizeH="0" baseline="0" noProof="0" dirty="0">
                  <a:ln>
                    <a:noFill/>
                  </a:ln>
                  <a:solidFill>
                    <a:prstClr val="black"/>
                  </a:solidFill>
                  <a:uLnTx/>
                  <a:uFillTx/>
                  <a:latin typeface="Meiryo UI" panose="020B0604030504040204" pitchFamily="50" charset="-128"/>
                  <a:ea typeface="Meiryo UI" panose="020B0604030504040204" pitchFamily="50" charset="-128"/>
                </a:rPr>
                <a:t>身体的要因</a:t>
              </a:r>
            </a:p>
          </p:txBody>
        </p:sp>
      </p:grpSp>
      <p:pic>
        <p:nvPicPr>
          <p:cNvPr id="21" name="図 20">
            <a:extLst>
              <a:ext uri="{FF2B5EF4-FFF2-40B4-BE49-F238E27FC236}">
                <a16:creationId xmlns:a16="http://schemas.microsoft.com/office/drawing/2014/main" xmlns="" id="{CD7F7E32-3AB4-4661-829F-947086C90615}"/>
              </a:ext>
            </a:extLst>
          </p:cNvPr>
          <p:cNvPicPr>
            <a:picLocks noChangeAspect="1"/>
          </p:cNvPicPr>
          <p:nvPr/>
        </p:nvPicPr>
        <p:blipFill>
          <a:blip r:embed="rId3" cstate="print"/>
          <a:stretch>
            <a:fillRect/>
          </a:stretch>
        </p:blipFill>
        <p:spPr>
          <a:xfrm>
            <a:off x="329469" y="1026412"/>
            <a:ext cx="8510754" cy="128027"/>
          </a:xfrm>
          <a:prstGeom prst="rect">
            <a:avLst/>
          </a:prstGeom>
        </p:spPr>
      </p:pic>
      <p:sp>
        <p:nvSpPr>
          <p:cNvPr id="19" name="テキスト ボックス 50"/>
          <p:cNvSpPr txBox="1">
            <a:spLocks noChangeArrowheads="1"/>
          </p:cNvSpPr>
          <p:nvPr/>
        </p:nvSpPr>
        <p:spPr bwMode="auto">
          <a:xfrm>
            <a:off x="569926" y="1383068"/>
            <a:ext cx="812159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eaLnBrk="1" fontAlgn="auto" hangingPunct="1">
              <a:spcBef>
                <a:spcPts val="0"/>
              </a:spcBef>
              <a:spcAft>
                <a:spcPts val="0"/>
              </a:spcAft>
            </a:pPr>
            <a:r>
              <a:rPr lang="ja-JP" altLang="en-US" sz="1800" b="1" dirty="0">
                <a:solidFill>
                  <a:schemeClr val="tx1">
                    <a:lumMod val="65000"/>
                    <a:lumOff val="35000"/>
                  </a:schemeClr>
                </a:solidFill>
                <a:latin typeface="Meiryo UI" pitchFamily="50" charset="-128"/>
                <a:ea typeface="Meiryo UI" pitchFamily="50" charset="-128"/>
                <a:cs typeface="Meiryo UI" pitchFamily="50" charset="-128"/>
              </a:rPr>
              <a:t>認知症の症状は、認知機能の低下によっておこる中核症状と、周囲の環境やかかわり方によって引き起こされる</a:t>
            </a:r>
            <a:r>
              <a:rPr lang="en-US" altLang="ja-JP" sz="1800" b="1" dirty="0">
                <a:solidFill>
                  <a:schemeClr val="tx1">
                    <a:lumMod val="65000"/>
                    <a:lumOff val="35000"/>
                  </a:schemeClr>
                </a:solidFill>
                <a:latin typeface="Meiryo UI" pitchFamily="50" charset="-128"/>
                <a:ea typeface="Meiryo UI" pitchFamily="50" charset="-128"/>
                <a:cs typeface="Meiryo UI" pitchFamily="50" charset="-128"/>
              </a:rPr>
              <a:t>BPSD</a:t>
            </a:r>
            <a:r>
              <a:rPr lang="ja-JP" altLang="en-US" sz="1800" b="1" dirty="0">
                <a:solidFill>
                  <a:schemeClr val="tx1">
                    <a:lumMod val="65000"/>
                    <a:lumOff val="35000"/>
                  </a:schemeClr>
                </a:solidFill>
                <a:latin typeface="Meiryo UI" pitchFamily="50" charset="-128"/>
                <a:ea typeface="Meiryo UI" pitchFamily="50" charset="-128"/>
                <a:cs typeface="Meiryo UI" pitchFamily="50" charset="-128"/>
              </a:rPr>
              <a:t>（認知症の行動・心理症状）があります。</a:t>
            </a:r>
            <a:endParaRPr lang="en-US" altLang="ja-JP" sz="1800" b="1" dirty="0">
              <a:solidFill>
                <a:schemeClr val="tx1">
                  <a:lumMod val="65000"/>
                  <a:lumOff val="35000"/>
                </a:schemeClr>
              </a:solidFill>
              <a:latin typeface="Meiryo UI" pitchFamily="50" charset="-128"/>
              <a:ea typeface="Meiryo UI" pitchFamily="50" charset="-128"/>
              <a:cs typeface="Meiryo UI" pitchFamily="50" charset="-128"/>
            </a:endParaRPr>
          </a:p>
        </p:txBody>
      </p:sp>
      <p:sp>
        <p:nvSpPr>
          <p:cNvPr id="22" name="テキスト ボックス 21"/>
          <p:cNvSpPr txBox="1"/>
          <p:nvPr/>
        </p:nvSpPr>
        <p:spPr>
          <a:xfrm>
            <a:off x="8377360" y="8964"/>
            <a:ext cx="757675" cy="461665"/>
          </a:xfrm>
          <a:prstGeom prst="rect">
            <a:avLst/>
          </a:prstGeom>
          <a:noFill/>
        </p:spPr>
        <p:txBody>
          <a:bodyPr wrap="square" rtlCol="0">
            <a:spAutoFit/>
          </a:bodyPr>
          <a:lstStyle/>
          <a:p>
            <a:pPr algn="r"/>
            <a:r>
              <a:rPr lang="en-US" altLang="ja-JP" sz="2400" dirty="0" smtClean="0">
                <a:latin typeface="Meiryo UI" panose="020B0604030504040204" pitchFamily="50" charset="-128"/>
                <a:ea typeface="Meiryo UI" panose="020B0604030504040204" pitchFamily="50" charset="-128"/>
              </a:rPr>
              <a:t>15</a:t>
            </a:r>
            <a:endParaRPr kumimoji="1" lang="ja-JP" altLang="en-US"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92429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ChangeArrowheads="1"/>
          </p:cNvSpPr>
          <p:nvPr/>
        </p:nvSpPr>
        <p:spPr bwMode="auto">
          <a:xfrm>
            <a:off x="1912096" y="216377"/>
            <a:ext cx="5325872" cy="884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39" tIns="43620" rIns="87239" bIns="43620"/>
          <a:lstStyle/>
          <a:p>
            <a:pPr algn="ctr" defTabSz="871538"/>
            <a:r>
              <a:rPr lang="ja-JP" altLang="en-US" sz="3000" b="1" dirty="0">
                <a:latin typeface="Meiryo UI" panose="020B0604030504040204" pitchFamily="50" charset="-128"/>
                <a:ea typeface="Meiryo UI" panose="020B0604030504040204" pitchFamily="50" charset="-128"/>
                <a:cs typeface="メイリオ" pitchFamily="50" charset="-128"/>
              </a:rPr>
              <a:t>認知症の経過</a:t>
            </a:r>
            <a:endParaRPr lang="en-US" altLang="ja-JP" sz="3000" b="1" dirty="0">
              <a:latin typeface="Meiryo UI" panose="020B0604030504040204" pitchFamily="50" charset="-128"/>
              <a:ea typeface="Meiryo UI" panose="020B0604030504040204" pitchFamily="50" charset="-128"/>
              <a:cs typeface="メイリオ" pitchFamily="50" charset="-128"/>
            </a:endParaRPr>
          </a:p>
          <a:p>
            <a:pPr algn="ctr" defTabSz="871538"/>
            <a:r>
              <a:rPr lang="ja-JP" altLang="en-US" sz="1800" b="1" dirty="0">
                <a:latin typeface="Meiryo UI" panose="020B0604030504040204" pitchFamily="50" charset="-128"/>
                <a:ea typeface="Meiryo UI" panose="020B0604030504040204" pitchFamily="50" charset="-128"/>
                <a:cs typeface="メイリオ" pitchFamily="50" charset="-128"/>
              </a:rPr>
              <a:t>（アルツハイマー型認知症等変性疾患の場合）</a:t>
            </a:r>
          </a:p>
        </p:txBody>
      </p:sp>
      <p:sp>
        <p:nvSpPr>
          <p:cNvPr id="10247" name="Oval 8"/>
          <p:cNvSpPr>
            <a:spLocks noChangeArrowheads="1"/>
          </p:cNvSpPr>
          <p:nvPr/>
        </p:nvSpPr>
        <p:spPr bwMode="auto">
          <a:xfrm>
            <a:off x="899775" y="1294487"/>
            <a:ext cx="881062" cy="435573"/>
          </a:xfrm>
          <a:prstGeom prst="ellipse">
            <a:avLst/>
          </a:prstGeom>
          <a:solidFill>
            <a:schemeClr val="bg1"/>
          </a:solidFill>
          <a:ln w="9525">
            <a:solidFill>
              <a:schemeClr val="tx1"/>
            </a:solidFill>
            <a:round/>
            <a:headEnd/>
            <a:tailEnd/>
          </a:ln>
        </p:spPr>
        <p:txBody>
          <a:bodyPr wrap="none" anchor="ctr"/>
          <a:lstStyle/>
          <a:p>
            <a:pPr algn="ctr"/>
            <a:r>
              <a:rPr lang="en-US" altLang="ja-JP" sz="1700" b="1" dirty="0">
                <a:latin typeface="Meiryo UI" panose="020B0604030504040204" pitchFamily="50" charset="-128"/>
                <a:ea typeface="Meiryo UI" panose="020B0604030504040204" pitchFamily="50" charset="-128"/>
                <a:cs typeface="Segoe UI" panose="020B0502040204020203" pitchFamily="34" charset="0"/>
              </a:rPr>
              <a:t>MCI</a:t>
            </a:r>
            <a:endParaRPr lang="ja-JP" altLang="en-US" sz="1700" b="1" dirty="0">
              <a:latin typeface="Meiryo UI" panose="020B0604030504040204" pitchFamily="50" charset="-128"/>
              <a:ea typeface="Meiryo UI" panose="020B0604030504040204" pitchFamily="50" charset="-128"/>
              <a:cs typeface="Segoe UI" panose="020B0502040204020203" pitchFamily="34" charset="0"/>
            </a:endParaRPr>
          </a:p>
        </p:txBody>
      </p:sp>
      <p:sp>
        <p:nvSpPr>
          <p:cNvPr id="10248" name="Oval 9"/>
          <p:cNvSpPr>
            <a:spLocks noChangeArrowheads="1"/>
          </p:cNvSpPr>
          <p:nvPr/>
        </p:nvSpPr>
        <p:spPr bwMode="auto">
          <a:xfrm>
            <a:off x="2236597" y="1299969"/>
            <a:ext cx="882650" cy="435573"/>
          </a:xfrm>
          <a:prstGeom prst="ellipse">
            <a:avLst/>
          </a:prstGeom>
          <a:solidFill>
            <a:srgbClr val="C0C0C0"/>
          </a:solidFill>
          <a:ln w="9525">
            <a:solidFill>
              <a:schemeClr val="bg1"/>
            </a:solidFill>
            <a:round/>
            <a:headEnd/>
            <a:tailEnd/>
          </a:ln>
        </p:spPr>
        <p:txBody>
          <a:bodyPr wrap="none" anchor="ctr"/>
          <a:lstStyle/>
          <a:p>
            <a:pPr algn="ctr"/>
            <a:r>
              <a:rPr lang="ja-JP" altLang="en-US" sz="1700" b="1">
                <a:latin typeface="Meiryo UI" panose="020B0604030504040204" pitchFamily="50" charset="-128"/>
                <a:ea typeface="Meiryo UI" panose="020B0604030504040204" pitchFamily="50" charset="-128"/>
              </a:rPr>
              <a:t>軽　度</a:t>
            </a:r>
          </a:p>
        </p:txBody>
      </p:sp>
      <p:sp>
        <p:nvSpPr>
          <p:cNvPr id="10249" name="Oval 10"/>
          <p:cNvSpPr>
            <a:spLocks noChangeArrowheads="1"/>
          </p:cNvSpPr>
          <p:nvPr/>
        </p:nvSpPr>
        <p:spPr bwMode="auto">
          <a:xfrm>
            <a:off x="4197350" y="1307188"/>
            <a:ext cx="881063" cy="435573"/>
          </a:xfrm>
          <a:prstGeom prst="ellipse">
            <a:avLst/>
          </a:prstGeom>
          <a:solidFill>
            <a:srgbClr val="C0C0C0"/>
          </a:solidFill>
          <a:ln w="9525">
            <a:solidFill>
              <a:schemeClr val="bg1"/>
            </a:solidFill>
            <a:round/>
            <a:headEnd/>
            <a:tailEnd/>
          </a:ln>
        </p:spPr>
        <p:txBody>
          <a:bodyPr wrap="none" anchor="ctr"/>
          <a:lstStyle/>
          <a:p>
            <a:pPr algn="ctr"/>
            <a:r>
              <a:rPr lang="ja-JP" altLang="en-US" sz="1700" b="1">
                <a:latin typeface="Meiryo UI" panose="020B0604030504040204" pitchFamily="50" charset="-128"/>
                <a:ea typeface="Meiryo UI" panose="020B0604030504040204" pitchFamily="50" charset="-128"/>
              </a:rPr>
              <a:t>中等度</a:t>
            </a:r>
          </a:p>
        </p:txBody>
      </p:sp>
      <p:sp>
        <p:nvSpPr>
          <p:cNvPr id="10250" name="Oval 11"/>
          <p:cNvSpPr>
            <a:spLocks noChangeArrowheads="1"/>
          </p:cNvSpPr>
          <p:nvPr/>
        </p:nvSpPr>
        <p:spPr bwMode="auto">
          <a:xfrm>
            <a:off x="7610475" y="1294488"/>
            <a:ext cx="881063" cy="435573"/>
          </a:xfrm>
          <a:prstGeom prst="ellipse">
            <a:avLst/>
          </a:prstGeom>
          <a:solidFill>
            <a:srgbClr val="969696"/>
          </a:solidFill>
          <a:ln w="9525">
            <a:solidFill>
              <a:schemeClr val="bg1"/>
            </a:solidFill>
            <a:round/>
            <a:headEnd/>
            <a:tailEnd/>
          </a:ln>
        </p:spPr>
        <p:txBody>
          <a:bodyPr wrap="none" anchor="ctr"/>
          <a:lstStyle/>
          <a:p>
            <a:pPr algn="ctr"/>
            <a:r>
              <a:rPr lang="ja-JP" altLang="en-US" sz="17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終末期</a:t>
            </a:r>
          </a:p>
        </p:txBody>
      </p:sp>
      <p:sp>
        <p:nvSpPr>
          <p:cNvPr id="10251" name="Oval 12"/>
          <p:cNvSpPr>
            <a:spLocks noChangeArrowheads="1"/>
          </p:cNvSpPr>
          <p:nvPr/>
        </p:nvSpPr>
        <p:spPr bwMode="auto">
          <a:xfrm>
            <a:off x="5827713" y="1307188"/>
            <a:ext cx="881062" cy="435573"/>
          </a:xfrm>
          <a:prstGeom prst="ellipse">
            <a:avLst/>
          </a:prstGeom>
          <a:solidFill>
            <a:srgbClr val="C0C0C0"/>
          </a:solidFill>
          <a:ln w="9525">
            <a:solidFill>
              <a:schemeClr val="bg1"/>
            </a:solidFill>
            <a:round/>
            <a:headEnd/>
            <a:tailEnd/>
          </a:ln>
        </p:spPr>
        <p:txBody>
          <a:bodyPr wrap="none" anchor="ctr"/>
          <a:lstStyle/>
          <a:p>
            <a:pPr algn="ctr"/>
            <a:r>
              <a:rPr lang="ja-JP" altLang="en-US" sz="1700" b="1" dirty="0">
                <a:latin typeface="Meiryo UI" panose="020B0604030504040204" pitchFamily="50" charset="-128"/>
                <a:ea typeface="Meiryo UI" panose="020B0604030504040204" pitchFamily="50" charset="-128"/>
              </a:rPr>
              <a:t>重　度</a:t>
            </a:r>
          </a:p>
        </p:txBody>
      </p:sp>
      <p:sp>
        <p:nvSpPr>
          <p:cNvPr id="1335305" name="Line 13"/>
          <p:cNvSpPr>
            <a:spLocks noChangeShapeType="1"/>
          </p:cNvSpPr>
          <p:nvPr/>
        </p:nvSpPr>
        <p:spPr bwMode="auto">
          <a:xfrm>
            <a:off x="1792790" y="1504338"/>
            <a:ext cx="415925" cy="0"/>
          </a:xfrm>
          <a:prstGeom prst="line">
            <a:avLst/>
          </a:prstGeom>
          <a:noFill/>
          <a:ln w="19050">
            <a:solidFill>
              <a:schemeClr val="tx1"/>
            </a:solidFill>
            <a:prstDash val="dash"/>
            <a:round/>
            <a:headEnd/>
            <a:tailEnd type="triangle" w="med" len="med"/>
          </a:ln>
        </p:spPr>
        <p:txBody>
          <a:bodyPr/>
          <a:lstStyle/>
          <a:p>
            <a:pPr algn="r">
              <a:defRPr/>
            </a:pPr>
            <a:endParaRPr lang="ja-JP" altLang="en-US" sz="170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1335306" name="Line 14"/>
          <p:cNvSpPr>
            <a:spLocks noChangeShapeType="1"/>
          </p:cNvSpPr>
          <p:nvPr/>
        </p:nvSpPr>
        <p:spPr bwMode="auto">
          <a:xfrm>
            <a:off x="3162313" y="1521702"/>
            <a:ext cx="1008000" cy="0"/>
          </a:xfrm>
          <a:prstGeom prst="line">
            <a:avLst/>
          </a:prstGeom>
          <a:noFill/>
          <a:ln w="19050">
            <a:solidFill>
              <a:schemeClr val="tx1"/>
            </a:solidFill>
            <a:round/>
            <a:headEnd/>
            <a:tailEnd type="triangle" w="med" len="med"/>
          </a:ln>
        </p:spPr>
        <p:txBody>
          <a:bodyPr/>
          <a:lstStyle/>
          <a:p>
            <a:pPr algn="r">
              <a:defRPr/>
            </a:pPr>
            <a:endParaRPr lang="ja-JP" altLang="en-US" sz="170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1335307" name="Line 15"/>
          <p:cNvSpPr>
            <a:spLocks noChangeShapeType="1"/>
          </p:cNvSpPr>
          <p:nvPr/>
        </p:nvSpPr>
        <p:spPr bwMode="auto">
          <a:xfrm>
            <a:off x="5125149" y="1528052"/>
            <a:ext cx="647700" cy="0"/>
          </a:xfrm>
          <a:prstGeom prst="line">
            <a:avLst/>
          </a:prstGeom>
          <a:noFill/>
          <a:ln w="19050">
            <a:solidFill>
              <a:schemeClr val="tx1"/>
            </a:solidFill>
            <a:round/>
            <a:headEnd/>
            <a:tailEnd type="triangle" w="med" len="med"/>
          </a:ln>
        </p:spPr>
        <p:txBody>
          <a:bodyPr/>
          <a:lstStyle/>
          <a:p>
            <a:pPr algn="r">
              <a:defRPr/>
            </a:pPr>
            <a:endParaRPr lang="ja-JP" altLang="en-US" sz="170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1335308" name="Line 16"/>
          <p:cNvSpPr>
            <a:spLocks noChangeShapeType="1"/>
          </p:cNvSpPr>
          <p:nvPr/>
        </p:nvSpPr>
        <p:spPr bwMode="auto">
          <a:xfrm>
            <a:off x="6806311" y="1517038"/>
            <a:ext cx="736600" cy="0"/>
          </a:xfrm>
          <a:prstGeom prst="line">
            <a:avLst/>
          </a:prstGeom>
          <a:noFill/>
          <a:ln w="19050">
            <a:solidFill>
              <a:schemeClr val="tx1"/>
            </a:solidFill>
            <a:round/>
            <a:headEnd/>
            <a:tailEnd type="triangle" w="med" len="med"/>
          </a:ln>
        </p:spPr>
        <p:txBody>
          <a:bodyPr/>
          <a:lstStyle/>
          <a:p>
            <a:pPr algn="r">
              <a:defRPr/>
            </a:pPr>
            <a:endParaRPr lang="ja-JP" altLang="en-US" sz="170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10256" name="Text Box 18"/>
          <p:cNvSpPr txBox="1">
            <a:spLocks noChangeArrowheads="1"/>
          </p:cNvSpPr>
          <p:nvPr/>
        </p:nvSpPr>
        <p:spPr bwMode="auto">
          <a:xfrm>
            <a:off x="1515353" y="3595176"/>
            <a:ext cx="6904037" cy="276999"/>
          </a:xfrm>
          <a:prstGeom prst="rect">
            <a:avLst/>
          </a:prstGeom>
          <a:solidFill>
            <a:srgbClr val="C7E7A3"/>
          </a:solidFill>
          <a:ln w="12700">
            <a:noFill/>
            <a:miter lim="800000"/>
            <a:headEnd/>
            <a:tailEnd/>
          </a:ln>
          <a:extLst/>
        </p:spPr>
        <p:txBody>
          <a:bodyPr>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indent="536575" eaLnBrk="1" hangingPunct="1">
              <a:spcBef>
                <a:spcPct val="50000"/>
              </a:spcBef>
            </a:pPr>
            <a:r>
              <a:rPr lang="ja-JP" altLang="en-US" sz="1200" b="1" dirty="0">
                <a:solidFill>
                  <a:schemeClr val="tx1">
                    <a:lumMod val="85000"/>
                    <a:lumOff val="15000"/>
                  </a:schemeClr>
                </a:solidFill>
                <a:latin typeface="Meiryo UI" panose="020B0604030504040204" pitchFamily="50" charset="-128"/>
                <a:ea typeface="Meiryo UI" panose="020B0604030504040204" pitchFamily="50" charset="-128"/>
              </a:rPr>
              <a:t>抑うつ・不眠・食欲低下等の治療</a:t>
            </a:r>
          </a:p>
        </p:txBody>
      </p:sp>
      <p:sp>
        <p:nvSpPr>
          <p:cNvPr id="10257" name="Text Box 19"/>
          <p:cNvSpPr txBox="1">
            <a:spLocks noChangeArrowheads="1"/>
          </p:cNvSpPr>
          <p:nvPr/>
        </p:nvSpPr>
        <p:spPr bwMode="auto">
          <a:xfrm>
            <a:off x="793989" y="1814196"/>
            <a:ext cx="4572000" cy="276999"/>
          </a:xfrm>
          <a:prstGeom prst="rect">
            <a:avLst/>
          </a:prstGeom>
          <a:solidFill>
            <a:schemeClr val="accent1">
              <a:lumMod val="90000"/>
            </a:schemeClr>
          </a:solidFill>
          <a:ln w="12700">
            <a:noFill/>
            <a:miter lim="800000"/>
            <a:headEnd/>
            <a:tailEnd/>
          </a:ln>
          <a:extLst/>
        </p:spPr>
        <p:txBody>
          <a:bodyPr wrap="square">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1200" b="1" dirty="0">
                <a:solidFill>
                  <a:schemeClr val="tx1">
                    <a:lumMod val="85000"/>
                    <a:lumOff val="15000"/>
                  </a:schemeClr>
                </a:solidFill>
                <a:latin typeface="Meiryo UI" panose="020B0604030504040204" pitchFamily="50" charset="-128"/>
                <a:ea typeface="Meiryo UI" panose="020B0604030504040204" pitchFamily="50" charset="-128"/>
              </a:rPr>
              <a:t>認知症（疑い含む）に関する相談（受診先等）</a:t>
            </a:r>
          </a:p>
        </p:txBody>
      </p:sp>
      <p:sp>
        <p:nvSpPr>
          <p:cNvPr id="10258" name="Text Box 20"/>
          <p:cNvSpPr txBox="1">
            <a:spLocks noChangeArrowheads="1"/>
          </p:cNvSpPr>
          <p:nvPr/>
        </p:nvSpPr>
        <p:spPr bwMode="auto">
          <a:xfrm>
            <a:off x="1519476" y="2161662"/>
            <a:ext cx="7250112" cy="276999"/>
          </a:xfrm>
          <a:prstGeom prst="rect">
            <a:avLst/>
          </a:prstGeom>
          <a:solidFill>
            <a:srgbClr val="C7E7A3"/>
          </a:solidFill>
          <a:ln w="12700">
            <a:noFill/>
            <a:miter lim="800000"/>
            <a:headEnd/>
            <a:tailEnd/>
          </a:ln>
          <a:extLst/>
        </p:spPr>
        <p:txBody>
          <a:bodyPr>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indent="536575" eaLnBrk="1" hangingPunct="1">
              <a:spcBef>
                <a:spcPct val="50000"/>
              </a:spcBef>
            </a:pPr>
            <a:r>
              <a:rPr lang="ja-JP" altLang="en-US" sz="1200" b="1" dirty="0">
                <a:solidFill>
                  <a:schemeClr val="tx1">
                    <a:lumMod val="85000"/>
                    <a:lumOff val="15000"/>
                  </a:schemeClr>
                </a:solidFill>
                <a:latin typeface="Meiryo UI" panose="020B0604030504040204" pitchFamily="50" charset="-128"/>
                <a:ea typeface="Meiryo UI" panose="020B0604030504040204" pitchFamily="50" charset="-128"/>
              </a:rPr>
              <a:t>診察＆検査＆診断→治療方針＆生活支援方針の組み立て→症状の進行に合わせて随時見直し</a:t>
            </a:r>
          </a:p>
        </p:txBody>
      </p:sp>
      <p:sp>
        <p:nvSpPr>
          <p:cNvPr id="10259" name="Text Box 21"/>
          <p:cNvSpPr txBox="1">
            <a:spLocks noChangeArrowheads="1"/>
          </p:cNvSpPr>
          <p:nvPr/>
        </p:nvSpPr>
        <p:spPr bwMode="auto">
          <a:xfrm>
            <a:off x="1521063" y="3250983"/>
            <a:ext cx="4978400" cy="276999"/>
          </a:xfrm>
          <a:prstGeom prst="rect">
            <a:avLst/>
          </a:prstGeom>
          <a:solidFill>
            <a:srgbClr val="C7E7A3"/>
          </a:solidFill>
          <a:ln w="12700">
            <a:noFill/>
            <a:miter lim="800000"/>
            <a:headEnd/>
            <a:tailEnd/>
          </a:ln>
          <a:extLst/>
        </p:spPr>
        <p:txBody>
          <a:bodyPr>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indent="536575" eaLnBrk="1" hangingPunct="1">
              <a:spcBef>
                <a:spcPct val="50000"/>
              </a:spcBef>
            </a:pPr>
            <a:r>
              <a:rPr lang="ja-JP" altLang="en-US" sz="1200" b="1" dirty="0">
                <a:solidFill>
                  <a:schemeClr val="tx1">
                    <a:lumMod val="85000"/>
                    <a:lumOff val="15000"/>
                  </a:schemeClr>
                </a:solidFill>
                <a:latin typeface="Meiryo UI" panose="020B0604030504040204" pitchFamily="50" charset="-128"/>
                <a:ea typeface="Meiryo UI" panose="020B0604030504040204" pitchFamily="50" charset="-128"/>
              </a:rPr>
              <a:t>中核症状の進行抑制（抗認知症薬）</a:t>
            </a:r>
          </a:p>
        </p:txBody>
      </p:sp>
      <p:sp>
        <p:nvSpPr>
          <p:cNvPr id="10260" name="Text Box 22"/>
          <p:cNvSpPr txBox="1">
            <a:spLocks noChangeArrowheads="1"/>
          </p:cNvSpPr>
          <p:nvPr/>
        </p:nvSpPr>
        <p:spPr bwMode="auto">
          <a:xfrm>
            <a:off x="1513224" y="2890225"/>
            <a:ext cx="3852000" cy="276999"/>
          </a:xfrm>
          <a:prstGeom prst="rect">
            <a:avLst/>
          </a:prstGeom>
          <a:solidFill>
            <a:srgbClr val="C7E7A3"/>
          </a:solidFill>
          <a:ln w="12700">
            <a:noFill/>
            <a:miter lim="800000"/>
            <a:headEnd/>
            <a:tailEnd/>
          </a:ln>
          <a:extLst/>
        </p:spPr>
        <p:txBody>
          <a:bodyPr>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indent="536575" eaLnBrk="1" hangingPunct="1">
              <a:spcBef>
                <a:spcPct val="50000"/>
              </a:spcBef>
            </a:pPr>
            <a:r>
              <a:rPr lang="ja-JP" altLang="en-US" sz="1200" b="1" dirty="0">
                <a:solidFill>
                  <a:schemeClr val="tx1">
                    <a:lumMod val="85000"/>
                    <a:lumOff val="15000"/>
                  </a:schemeClr>
                </a:solidFill>
                <a:latin typeface="Meiryo UI" panose="020B0604030504040204" pitchFamily="50" charset="-128"/>
                <a:ea typeface="Meiryo UI" panose="020B0604030504040204" pitchFamily="50" charset="-128"/>
              </a:rPr>
              <a:t>告知→生活方針、医療側との意識共有</a:t>
            </a:r>
          </a:p>
        </p:txBody>
      </p:sp>
      <p:sp>
        <p:nvSpPr>
          <p:cNvPr id="10261" name="Text Box 23"/>
          <p:cNvSpPr txBox="1">
            <a:spLocks noChangeArrowheads="1"/>
          </p:cNvSpPr>
          <p:nvPr/>
        </p:nvSpPr>
        <p:spPr bwMode="auto">
          <a:xfrm>
            <a:off x="1513224" y="2530255"/>
            <a:ext cx="3852000" cy="276999"/>
          </a:xfrm>
          <a:prstGeom prst="rect">
            <a:avLst/>
          </a:prstGeom>
          <a:solidFill>
            <a:srgbClr val="C7E7A3"/>
          </a:solidFill>
          <a:ln w="12700">
            <a:noFill/>
            <a:miter lim="800000"/>
            <a:headEnd/>
            <a:tailEnd/>
          </a:ln>
          <a:extLst/>
        </p:spPr>
        <p:txBody>
          <a:bodyPr>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indent="536575" eaLnBrk="1" hangingPunct="1">
              <a:spcBef>
                <a:spcPct val="50000"/>
              </a:spcBef>
            </a:pPr>
            <a:r>
              <a:rPr lang="ja-JP" altLang="en-US" sz="1200" b="1" dirty="0">
                <a:solidFill>
                  <a:schemeClr val="tx1">
                    <a:lumMod val="85000"/>
                    <a:lumOff val="15000"/>
                  </a:schemeClr>
                </a:solidFill>
                <a:latin typeface="Meiryo UI" panose="020B0604030504040204" pitchFamily="50" charset="-128"/>
                <a:ea typeface="Meiryo UI" panose="020B0604030504040204" pitchFamily="50" charset="-128"/>
              </a:rPr>
              <a:t>他の疾患の鑑別→疾患に応じた治療</a:t>
            </a:r>
          </a:p>
        </p:txBody>
      </p:sp>
      <p:sp>
        <p:nvSpPr>
          <p:cNvPr id="10262" name="Text Box 27"/>
          <p:cNvSpPr txBox="1">
            <a:spLocks noChangeArrowheads="1"/>
          </p:cNvSpPr>
          <p:nvPr/>
        </p:nvSpPr>
        <p:spPr bwMode="auto">
          <a:xfrm>
            <a:off x="7557554" y="5929417"/>
            <a:ext cx="1204913" cy="445662"/>
          </a:xfrm>
          <a:prstGeom prst="rect">
            <a:avLst/>
          </a:prstGeom>
          <a:solidFill>
            <a:srgbClr val="8080D6"/>
          </a:solidFill>
          <a:ln w="12700">
            <a:solidFill>
              <a:srgbClr val="336600"/>
            </a:solidFill>
            <a:miter lim="800000"/>
            <a:headEnd/>
            <a:tailEnd/>
          </a:ln>
          <a:extLst/>
        </p:spPr>
        <p:txBody>
          <a:bodyPr tIns="0" bIns="0" anchor="ctr" anchorCtr="0">
            <a:no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hangingPunct="1">
              <a:spcBef>
                <a:spcPts val="0"/>
              </a:spcBef>
            </a:pPr>
            <a:r>
              <a:rPr lang="ja-JP" altLang="en-US" sz="13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看取りに向けた</a:t>
            </a:r>
          </a:p>
          <a:p>
            <a:pPr algn="ctr" eaLnBrk="1" hangingPunct="1">
              <a:spcBef>
                <a:spcPts val="0"/>
              </a:spcBef>
            </a:pPr>
            <a:r>
              <a:rPr lang="ja-JP" altLang="en-US" sz="13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全人的医療　</a:t>
            </a:r>
          </a:p>
        </p:txBody>
      </p:sp>
      <p:sp>
        <p:nvSpPr>
          <p:cNvPr id="10263" name="Text Box 28"/>
          <p:cNvSpPr txBox="1">
            <a:spLocks noChangeArrowheads="1"/>
          </p:cNvSpPr>
          <p:nvPr/>
        </p:nvSpPr>
        <p:spPr bwMode="auto">
          <a:xfrm>
            <a:off x="5511798" y="5922481"/>
            <a:ext cx="1988605" cy="452598"/>
          </a:xfrm>
          <a:prstGeom prst="rect">
            <a:avLst/>
          </a:prstGeom>
          <a:solidFill>
            <a:srgbClr val="8080D6"/>
          </a:solidFill>
          <a:ln w="12700">
            <a:solidFill>
              <a:srgbClr val="336600"/>
            </a:solidFill>
            <a:miter lim="800000"/>
            <a:headEnd/>
            <a:tailEnd/>
          </a:ln>
          <a:extLst/>
        </p:spPr>
        <p:txBody>
          <a:bodyPr tIns="0" bIns="0" anchor="ctr" anchorCtr="0">
            <a:no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hangingPunct="1">
              <a:spcBef>
                <a:spcPts val="0"/>
              </a:spcBef>
            </a:pPr>
            <a:r>
              <a:rPr lang="ja-JP" altLang="en-US" sz="13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認知症特有のリスクを</a:t>
            </a:r>
          </a:p>
          <a:p>
            <a:pPr algn="ctr" eaLnBrk="1" hangingPunct="1">
              <a:spcBef>
                <a:spcPts val="0"/>
              </a:spcBef>
            </a:pPr>
            <a:r>
              <a:rPr lang="ja-JP" altLang="en-US" sz="13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踏まえた全身管理</a:t>
            </a:r>
          </a:p>
        </p:txBody>
      </p:sp>
      <p:sp>
        <p:nvSpPr>
          <p:cNvPr id="10264" name="Text Box 29"/>
          <p:cNvSpPr txBox="1">
            <a:spLocks noChangeArrowheads="1"/>
          </p:cNvSpPr>
          <p:nvPr/>
        </p:nvSpPr>
        <p:spPr bwMode="auto">
          <a:xfrm>
            <a:off x="1628775" y="4921619"/>
            <a:ext cx="5105400" cy="378511"/>
          </a:xfrm>
          <a:prstGeom prst="rect">
            <a:avLst/>
          </a:prstGeom>
          <a:solidFill>
            <a:srgbClr val="8080D6"/>
          </a:solidFill>
          <a:ln w="12700">
            <a:noFill/>
            <a:miter lim="800000"/>
            <a:headEnd/>
            <a:tailEnd/>
          </a:ln>
          <a:extLst/>
        </p:spPr>
        <p:txBody>
          <a:bodyPr tIns="0" bIns="0" anchor="ctr" anchorCtr="0">
            <a:no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hangingPunct="1">
              <a:spcBef>
                <a:spcPts val="0"/>
              </a:spcBef>
            </a:pPr>
            <a:r>
              <a:rPr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行動・心理症状をもたらす身体症状の改善</a:t>
            </a:r>
          </a:p>
        </p:txBody>
      </p:sp>
      <p:sp>
        <p:nvSpPr>
          <p:cNvPr id="10265" name="Text Box 30"/>
          <p:cNvSpPr txBox="1">
            <a:spLocks noChangeArrowheads="1"/>
          </p:cNvSpPr>
          <p:nvPr/>
        </p:nvSpPr>
        <p:spPr bwMode="auto">
          <a:xfrm>
            <a:off x="1414902" y="5418855"/>
            <a:ext cx="7354686" cy="401987"/>
          </a:xfrm>
          <a:prstGeom prst="rect">
            <a:avLst/>
          </a:prstGeom>
          <a:solidFill>
            <a:srgbClr val="8080D6"/>
          </a:solidFill>
          <a:ln w="12700">
            <a:noFill/>
            <a:miter lim="800000"/>
            <a:headEnd/>
            <a:tailEnd/>
          </a:ln>
          <a:extLst/>
        </p:spPr>
        <p:txBody>
          <a:bodyPr tIns="0" bIns="0" anchor="ctr" anchorCtr="0">
            <a:no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hangingPunct="1">
              <a:spcBef>
                <a:spcPts val="0"/>
              </a:spcBef>
            </a:pPr>
            <a:r>
              <a:rPr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身体疾患そのものに対する適切な医療</a:t>
            </a:r>
          </a:p>
        </p:txBody>
      </p:sp>
      <p:sp>
        <p:nvSpPr>
          <p:cNvPr id="10267" name="Freeform 38"/>
          <p:cNvSpPr>
            <a:spLocks/>
          </p:cNvSpPr>
          <p:nvPr/>
        </p:nvSpPr>
        <p:spPr bwMode="auto">
          <a:xfrm>
            <a:off x="1042123" y="2009601"/>
            <a:ext cx="7591425" cy="3006404"/>
          </a:xfrm>
          <a:custGeom>
            <a:avLst/>
            <a:gdLst>
              <a:gd name="T0" fmla="*/ 2147483647 w 5344"/>
              <a:gd name="T1" fmla="*/ 2147483647 h 3258"/>
              <a:gd name="T2" fmla="*/ 2147483647 w 5344"/>
              <a:gd name="T3" fmla="*/ 2147483647 h 3258"/>
              <a:gd name="T4" fmla="*/ 2147483647 w 5344"/>
              <a:gd name="T5" fmla="*/ 2147483647 h 3258"/>
              <a:gd name="T6" fmla="*/ 2147483647 w 5344"/>
              <a:gd name="T7" fmla="*/ 2147483647 h 3258"/>
              <a:gd name="T8" fmla="*/ 2147483647 w 5344"/>
              <a:gd name="T9" fmla="*/ 2147483647 h 3258"/>
              <a:gd name="T10" fmla="*/ 2147483647 w 5344"/>
              <a:gd name="T11" fmla="*/ 2147483647 h 3258"/>
              <a:gd name="T12" fmla="*/ 2147483647 w 5344"/>
              <a:gd name="T13" fmla="*/ 2147483647 h 3258"/>
              <a:gd name="T14" fmla="*/ 2147483647 w 5344"/>
              <a:gd name="T15" fmla="*/ 2147483647 h 3258"/>
              <a:gd name="T16" fmla="*/ 2147483647 w 5344"/>
              <a:gd name="T17" fmla="*/ 2147483647 h 3258"/>
              <a:gd name="T18" fmla="*/ 2147483647 w 5344"/>
              <a:gd name="T19" fmla="*/ 2147483647 h 3258"/>
              <a:gd name="T20" fmla="*/ 2147483647 w 5344"/>
              <a:gd name="T21" fmla="*/ 2147483647 h 3258"/>
              <a:gd name="T22" fmla="*/ 2147483647 w 5344"/>
              <a:gd name="T23" fmla="*/ 2147483647 h 3258"/>
              <a:gd name="T24" fmla="*/ 2147483647 w 5344"/>
              <a:gd name="T25" fmla="*/ 2147483647 h 3258"/>
              <a:gd name="T26" fmla="*/ 2147483647 w 5344"/>
              <a:gd name="T27" fmla="*/ 2147483647 h 3258"/>
              <a:gd name="T28" fmla="*/ 2147483647 w 5344"/>
              <a:gd name="T29" fmla="*/ 2147483647 h 3258"/>
              <a:gd name="T30" fmla="*/ 2147483647 w 5344"/>
              <a:gd name="T31" fmla="*/ 2147483647 h 3258"/>
              <a:gd name="T32" fmla="*/ 2147483647 w 5344"/>
              <a:gd name="T33" fmla="*/ 2147483647 h 3258"/>
              <a:gd name="T34" fmla="*/ 2147483647 w 5344"/>
              <a:gd name="T35" fmla="*/ 2147483647 h 3258"/>
              <a:gd name="T36" fmla="*/ 2147483647 w 5344"/>
              <a:gd name="T37" fmla="*/ 2147483647 h 3258"/>
              <a:gd name="T38" fmla="*/ 2147483647 w 5344"/>
              <a:gd name="T39" fmla="*/ 2147483647 h 3258"/>
              <a:gd name="T40" fmla="*/ 2147483647 w 5344"/>
              <a:gd name="T41" fmla="*/ 2147483647 h 3258"/>
              <a:gd name="T42" fmla="*/ 2147483647 w 5344"/>
              <a:gd name="T43" fmla="*/ 2147483647 h 3258"/>
              <a:gd name="T44" fmla="*/ 2147483647 w 5344"/>
              <a:gd name="T45" fmla="*/ 2147483647 h 3258"/>
              <a:gd name="T46" fmla="*/ 2147483647 w 5344"/>
              <a:gd name="T47" fmla="*/ 2147483647 h 3258"/>
              <a:gd name="T48" fmla="*/ 2147483647 w 5344"/>
              <a:gd name="T49" fmla="*/ 2147483647 h 3258"/>
              <a:gd name="T50" fmla="*/ 2147483647 w 5344"/>
              <a:gd name="T51" fmla="*/ 2147483647 h 3258"/>
              <a:gd name="T52" fmla="*/ 2147483647 w 5344"/>
              <a:gd name="T53" fmla="*/ 2147483647 h 3258"/>
              <a:gd name="T54" fmla="*/ 2147483647 w 5344"/>
              <a:gd name="T55" fmla="*/ 2147483647 h 3258"/>
              <a:gd name="T56" fmla="*/ 2147483647 w 5344"/>
              <a:gd name="T57" fmla="*/ 2147483647 h 3258"/>
              <a:gd name="T58" fmla="*/ 2147483647 w 5344"/>
              <a:gd name="T59" fmla="*/ 2147483647 h 3258"/>
              <a:gd name="T60" fmla="*/ 2147483647 w 5344"/>
              <a:gd name="T61" fmla="*/ 2147483647 h 3258"/>
              <a:gd name="T62" fmla="*/ 2147483647 w 5344"/>
              <a:gd name="T63" fmla="*/ 2147483647 h 3258"/>
              <a:gd name="T64" fmla="*/ 2147483647 w 5344"/>
              <a:gd name="T65" fmla="*/ 2147483647 h 3258"/>
              <a:gd name="T66" fmla="*/ 2147483647 w 5344"/>
              <a:gd name="T67" fmla="*/ 2147483647 h 3258"/>
              <a:gd name="T68" fmla="*/ 2147483647 w 5344"/>
              <a:gd name="T69" fmla="*/ 2147483647 h 3258"/>
              <a:gd name="T70" fmla="*/ 2147483647 w 5344"/>
              <a:gd name="T71" fmla="*/ 2147483647 h 3258"/>
              <a:gd name="T72" fmla="*/ 2147483647 w 5344"/>
              <a:gd name="T73" fmla="*/ 2147483647 h 32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344"/>
              <a:gd name="T112" fmla="*/ 0 h 3258"/>
              <a:gd name="T113" fmla="*/ 5344 w 5344"/>
              <a:gd name="T114" fmla="*/ 3258 h 325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344" h="3258">
                <a:moveTo>
                  <a:pt x="30" y="0"/>
                </a:moveTo>
                <a:cubicBezTo>
                  <a:pt x="22" y="2"/>
                  <a:pt x="14" y="6"/>
                  <a:pt x="6" y="6"/>
                </a:cubicBezTo>
                <a:cubicBezTo>
                  <a:pt x="0" y="6"/>
                  <a:pt x="18" y="0"/>
                  <a:pt x="24" y="0"/>
                </a:cubicBezTo>
                <a:cubicBezTo>
                  <a:pt x="44" y="0"/>
                  <a:pt x="64" y="9"/>
                  <a:pt x="84" y="12"/>
                </a:cubicBezTo>
                <a:cubicBezTo>
                  <a:pt x="121" y="24"/>
                  <a:pt x="96" y="17"/>
                  <a:pt x="162" y="30"/>
                </a:cubicBezTo>
                <a:cubicBezTo>
                  <a:pt x="172" y="32"/>
                  <a:pt x="192" y="36"/>
                  <a:pt x="192" y="36"/>
                </a:cubicBezTo>
                <a:cubicBezTo>
                  <a:pt x="242" y="70"/>
                  <a:pt x="308" y="60"/>
                  <a:pt x="366" y="66"/>
                </a:cubicBezTo>
                <a:cubicBezTo>
                  <a:pt x="461" y="90"/>
                  <a:pt x="551" y="126"/>
                  <a:pt x="642" y="156"/>
                </a:cubicBezTo>
                <a:cubicBezTo>
                  <a:pt x="696" y="210"/>
                  <a:pt x="785" y="195"/>
                  <a:pt x="852" y="228"/>
                </a:cubicBezTo>
                <a:cubicBezTo>
                  <a:pt x="874" y="239"/>
                  <a:pt x="888" y="245"/>
                  <a:pt x="912" y="252"/>
                </a:cubicBezTo>
                <a:cubicBezTo>
                  <a:pt x="924" y="256"/>
                  <a:pt x="948" y="264"/>
                  <a:pt x="948" y="264"/>
                </a:cubicBezTo>
                <a:cubicBezTo>
                  <a:pt x="995" y="311"/>
                  <a:pt x="935" y="255"/>
                  <a:pt x="990" y="294"/>
                </a:cubicBezTo>
                <a:cubicBezTo>
                  <a:pt x="1024" y="318"/>
                  <a:pt x="1051" y="350"/>
                  <a:pt x="1092" y="360"/>
                </a:cubicBezTo>
                <a:cubicBezTo>
                  <a:pt x="1126" y="411"/>
                  <a:pt x="1070" y="332"/>
                  <a:pt x="1140" y="402"/>
                </a:cubicBezTo>
                <a:cubicBezTo>
                  <a:pt x="1201" y="463"/>
                  <a:pt x="1296" y="504"/>
                  <a:pt x="1380" y="516"/>
                </a:cubicBezTo>
                <a:cubicBezTo>
                  <a:pt x="1409" y="526"/>
                  <a:pt x="1430" y="547"/>
                  <a:pt x="1458" y="558"/>
                </a:cubicBezTo>
                <a:cubicBezTo>
                  <a:pt x="1470" y="563"/>
                  <a:pt x="1494" y="570"/>
                  <a:pt x="1494" y="570"/>
                </a:cubicBezTo>
                <a:cubicBezTo>
                  <a:pt x="1545" y="609"/>
                  <a:pt x="1616" y="600"/>
                  <a:pt x="1662" y="630"/>
                </a:cubicBezTo>
                <a:cubicBezTo>
                  <a:pt x="1694" y="651"/>
                  <a:pt x="1721" y="675"/>
                  <a:pt x="1752" y="696"/>
                </a:cubicBezTo>
                <a:cubicBezTo>
                  <a:pt x="1789" y="751"/>
                  <a:pt x="1850" y="778"/>
                  <a:pt x="1908" y="804"/>
                </a:cubicBezTo>
                <a:cubicBezTo>
                  <a:pt x="2014" y="852"/>
                  <a:pt x="2129" y="869"/>
                  <a:pt x="2244" y="888"/>
                </a:cubicBezTo>
                <a:cubicBezTo>
                  <a:pt x="2268" y="904"/>
                  <a:pt x="2300" y="917"/>
                  <a:pt x="2328" y="924"/>
                </a:cubicBezTo>
                <a:cubicBezTo>
                  <a:pt x="2359" y="945"/>
                  <a:pt x="2394" y="972"/>
                  <a:pt x="2430" y="984"/>
                </a:cubicBezTo>
                <a:cubicBezTo>
                  <a:pt x="2442" y="988"/>
                  <a:pt x="2466" y="996"/>
                  <a:pt x="2466" y="996"/>
                </a:cubicBezTo>
                <a:cubicBezTo>
                  <a:pt x="2480" y="1017"/>
                  <a:pt x="2490" y="1024"/>
                  <a:pt x="2514" y="1032"/>
                </a:cubicBezTo>
                <a:cubicBezTo>
                  <a:pt x="2541" y="1059"/>
                  <a:pt x="2561" y="1077"/>
                  <a:pt x="2592" y="1098"/>
                </a:cubicBezTo>
                <a:cubicBezTo>
                  <a:pt x="2614" y="1132"/>
                  <a:pt x="2636" y="1159"/>
                  <a:pt x="2670" y="1182"/>
                </a:cubicBezTo>
                <a:cubicBezTo>
                  <a:pt x="2682" y="1217"/>
                  <a:pt x="2667" y="1185"/>
                  <a:pt x="2694" y="1212"/>
                </a:cubicBezTo>
                <a:cubicBezTo>
                  <a:pt x="2729" y="1247"/>
                  <a:pt x="2680" y="1214"/>
                  <a:pt x="2724" y="1248"/>
                </a:cubicBezTo>
                <a:cubicBezTo>
                  <a:pt x="2762" y="1278"/>
                  <a:pt x="2805" y="1299"/>
                  <a:pt x="2850" y="1314"/>
                </a:cubicBezTo>
                <a:cubicBezTo>
                  <a:pt x="2879" y="1324"/>
                  <a:pt x="2896" y="1357"/>
                  <a:pt x="2922" y="1374"/>
                </a:cubicBezTo>
                <a:cubicBezTo>
                  <a:pt x="2937" y="1397"/>
                  <a:pt x="2961" y="1419"/>
                  <a:pt x="2988" y="1428"/>
                </a:cubicBezTo>
                <a:cubicBezTo>
                  <a:pt x="3020" y="1460"/>
                  <a:pt x="3039" y="1464"/>
                  <a:pt x="3084" y="1470"/>
                </a:cubicBezTo>
                <a:cubicBezTo>
                  <a:pt x="3097" y="1478"/>
                  <a:pt x="3114" y="1478"/>
                  <a:pt x="3126" y="1488"/>
                </a:cubicBezTo>
                <a:cubicBezTo>
                  <a:pt x="3131" y="1492"/>
                  <a:pt x="3127" y="1502"/>
                  <a:pt x="3132" y="1506"/>
                </a:cubicBezTo>
                <a:cubicBezTo>
                  <a:pt x="3142" y="1513"/>
                  <a:pt x="3156" y="1514"/>
                  <a:pt x="3168" y="1518"/>
                </a:cubicBezTo>
                <a:cubicBezTo>
                  <a:pt x="3184" y="1523"/>
                  <a:pt x="3191" y="1538"/>
                  <a:pt x="3204" y="1548"/>
                </a:cubicBezTo>
                <a:cubicBezTo>
                  <a:pt x="3215" y="1557"/>
                  <a:pt x="3228" y="1564"/>
                  <a:pt x="3240" y="1572"/>
                </a:cubicBezTo>
                <a:cubicBezTo>
                  <a:pt x="3246" y="1576"/>
                  <a:pt x="3258" y="1584"/>
                  <a:pt x="3258" y="1584"/>
                </a:cubicBezTo>
                <a:cubicBezTo>
                  <a:pt x="3273" y="1607"/>
                  <a:pt x="3289" y="1605"/>
                  <a:pt x="3312" y="1620"/>
                </a:cubicBezTo>
                <a:cubicBezTo>
                  <a:pt x="3335" y="1655"/>
                  <a:pt x="3367" y="1687"/>
                  <a:pt x="3402" y="1710"/>
                </a:cubicBezTo>
                <a:cubicBezTo>
                  <a:pt x="3417" y="1733"/>
                  <a:pt x="3434" y="1747"/>
                  <a:pt x="3456" y="1764"/>
                </a:cubicBezTo>
                <a:cubicBezTo>
                  <a:pt x="3467" y="1808"/>
                  <a:pt x="3452" y="1772"/>
                  <a:pt x="3480" y="1800"/>
                </a:cubicBezTo>
                <a:cubicBezTo>
                  <a:pt x="3512" y="1832"/>
                  <a:pt x="3466" y="1806"/>
                  <a:pt x="3516" y="1842"/>
                </a:cubicBezTo>
                <a:cubicBezTo>
                  <a:pt x="3539" y="1859"/>
                  <a:pt x="3572" y="1866"/>
                  <a:pt x="3600" y="1872"/>
                </a:cubicBezTo>
                <a:cubicBezTo>
                  <a:pt x="3644" y="1901"/>
                  <a:pt x="3592" y="1862"/>
                  <a:pt x="3630" y="1908"/>
                </a:cubicBezTo>
                <a:cubicBezTo>
                  <a:pt x="3635" y="1914"/>
                  <a:pt x="3642" y="1915"/>
                  <a:pt x="3648" y="1920"/>
                </a:cubicBezTo>
                <a:cubicBezTo>
                  <a:pt x="3677" y="1944"/>
                  <a:pt x="3657" y="1930"/>
                  <a:pt x="3678" y="1956"/>
                </a:cubicBezTo>
                <a:cubicBezTo>
                  <a:pt x="3694" y="1975"/>
                  <a:pt x="3715" y="1987"/>
                  <a:pt x="3732" y="2004"/>
                </a:cubicBezTo>
                <a:cubicBezTo>
                  <a:pt x="3754" y="2070"/>
                  <a:pt x="3825" y="2101"/>
                  <a:pt x="3882" y="2130"/>
                </a:cubicBezTo>
                <a:cubicBezTo>
                  <a:pt x="3904" y="2141"/>
                  <a:pt x="3918" y="2158"/>
                  <a:pt x="3942" y="2166"/>
                </a:cubicBezTo>
                <a:cubicBezTo>
                  <a:pt x="3972" y="2189"/>
                  <a:pt x="4007" y="2211"/>
                  <a:pt x="4044" y="2220"/>
                </a:cubicBezTo>
                <a:cubicBezTo>
                  <a:pt x="4076" y="2241"/>
                  <a:pt x="4102" y="2271"/>
                  <a:pt x="4134" y="2292"/>
                </a:cubicBezTo>
                <a:cubicBezTo>
                  <a:pt x="4182" y="2364"/>
                  <a:pt x="4108" y="2258"/>
                  <a:pt x="4164" y="2322"/>
                </a:cubicBezTo>
                <a:cubicBezTo>
                  <a:pt x="4173" y="2333"/>
                  <a:pt x="4176" y="2350"/>
                  <a:pt x="4188" y="2358"/>
                </a:cubicBezTo>
                <a:cubicBezTo>
                  <a:pt x="4202" y="2367"/>
                  <a:pt x="4217" y="2377"/>
                  <a:pt x="4230" y="2388"/>
                </a:cubicBezTo>
                <a:cubicBezTo>
                  <a:pt x="4252" y="2407"/>
                  <a:pt x="4265" y="2432"/>
                  <a:pt x="4290" y="2448"/>
                </a:cubicBezTo>
                <a:cubicBezTo>
                  <a:pt x="4305" y="2494"/>
                  <a:pt x="4383" y="2547"/>
                  <a:pt x="4428" y="2562"/>
                </a:cubicBezTo>
                <a:cubicBezTo>
                  <a:pt x="4462" y="2596"/>
                  <a:pt x="4427" y="2568"/>
                  <a:pt x="4476" y="2586"/>
                </a:cubicBezTo>
                <a:cubicBezTo>
                  <a:pt x="4505" y="2597"/>
                  <a:pt x="4529" y="2610"/>
                  <a:pt x="4560" y="2616"/>
                </a:cubicBezTo>
                <a:cubicBezTo>
                  <a:pt x="4600" y="2643"/>
                  <a:pt x="4648" y="2625"/>
                  <a:pt x="4692" y="2640"/>
                </a:cubicBezTo>
                <a:cubicBezTo>
                  <a:pt x="4717" y="2665"/>
                  <a:pt x="4742" y="2689"/>
                  <a:pt x="4776" y="2700"/>
                </a:cubicBezTo>
                <a:cubicBezTo>
                  <a:pt x="4816" y="2740"/>
                  <a:pt x="4796" y="2731"/>
                  <a:pt x="4830" y="2742"/>
                </a:cubicBezTo>
                <a:cubicBezTo>
                  <a:pt x="4868" y="2770"/>
                  <a:pt x="4898" y="2800"/>
                  <a:pt x="4938" y="2826"/>
                </a:cubicBezTo>
                <a:cubicBezTo>
                  <a:pt x="4950" y="2834"/>
                  <a:pt x="4962" y="2842"/>
                  <a:pt x="4974" y="2850"/>
                </a:cubicBezTo>
                <a:cubicBezTo>
                  <a:pt x="4980" y="2854"/>
                  <a:pt x="4992" y="2862"/>
                  <a:pt x="4992" y="2862"/>
                </a:cubicBezTo>
                <a:cubicBezTo>
                  <a:pt x="4996" y="2868"/>
                  <a:pt x="4998" y="2875"/>
                  <a:pt x="5004" y="2880"/>
                </a:cubicBezTo>
                <a:cubicBezTo>
                  <a:pt x="5009" y="2884"/>
                  <a:pt x="5018" y="2882"/>
                  <a:pt x="5022" y="2886"/>
                </a:cubicBezTo>
                <a:cubicBezTo>
                  <a:pt x="5026" y="2890"/>
                  <a:pt x="5025" y="2899"/>
                  <a:pt x="5028" y="2904"/>
                </a:cubicBezTo>
                <a:cubicBezTo>
                  <a:pt x="5040" y="2925"/>
                  <a:pt x="5056" y="2944"/>
                  <a:pt x="5076" y="2958"/>
                </a:cubicBezTo>
                <a:cubicBezTo>
                  <a:pt x="5090" y="2979"/>
                  <a:pt x="5103" y="2992"/>
                  <a:pt x="5124" y="3006"/>
                </a:cubicBezTo>
                <a:cubicBezTo>
                  <a:pt x="5150" y="3045"/>
                  <a:pt x="5181" y="3077"/>
                  <a:pt x="5208" y="3114"/>
                </a:cubicBezTo>
                <a:cubicBezTo>
                  <a:pt x="5220" y="3130"/>
                  <a:pt x="5218" y="3142"/>
                  <a:pt x="5232" y="3156"/>
                </a:cubicBezTo>
                <a:cubicBezTo>
                  <a:pt x="5255" y="3179"/>
                  <a:pt x="5292" y="3212"/>
                  <a:pt x="5322" y="3222"/>
                </a:cubicBezTo>
                <a:cubicBezTo>
                  <a:pt x="5344" y="3244"/>
                  <a:pt x="5340" y="3232"/>
                  <a:pt x="5340" y="3258"/>
                </a:cubicBezTo>
              </a:path>
            </a:pathLst>
          </a:custGeom>
          <a:noFill/>
          <a:ln w="63500">
            <a:solidFill>
              <a:srgbClr val="EA8B00">
                <a:alpha val="83000"/>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335322" name="Line 39"/>
          <p:cNvSpPr>
            <a:spLocks noChangeShapeType="1"/>
          </p:cNvSpPr>
          <p:nvPr/>
        </p:nvSpPr>
        <p:spPr bwMode="auto">
          <a:xfrm flipV="1">
            <a:off x="287337" y="4801558"/>
            <a:ext cx="8552886" cy="6123"/>
          </a:xfrm>
          <a:prstGeom prst="line">
            <a:avLst/>
          </a:prstGeom>
          <a:noFill/>
          <a:ln w="15875">
            <a:solidFill>
              <a:schemeClr val="tx1"/>
            </a:solidFill>
            <a:round/>
            <a:headEnd/>
            <a:tailEnd/>
          </a:ln>
        </p:spPr>
        <p:txBody>
          <a:bodyPr/>
          <a:lstStyle/>
          <a:p>
            <a:pPr algn="r">
              <a:defRPr/>
            </a:pPr>
            <a:endParaRPr lang="ja-JP" altLang="en-US">
              <a:effectLst>
                <a:outerShdw blurRad="38100" dist="38100" dir="2700000" algn="tl">
                  <a:srgbClr val="000000">
                    <a:alpha val="43137"/>
                  </a:srgbClr>
                </a:outerShdw>
              </a:effectLst>
              <a:latin typeface="Arial" charset="0"/>
            </a:endParaRPr>
          </a:p>
        </p:txBody>
      </p:sp>
      <p:sp>
        <p:nvSpPr>
          <p:cNvPr id="1335323" name="Line 40"/>
          <p:cNvSpPr>
            <a:spLocks noChangeShapeType="1"/>
          </p:cNvSpPr>
          <p:nvPr/>
        </p:nvSpPr>
        <p:spPr bwMode="auto">
          <a:xfrm>
            <a:off x="687388" y="1820545"/>
            <a:ext cx="0" cy="4608000"/>
          </a:xfrm>
          <a:prstGeom prst="line">
            <a:avLst/>
          </a:prstGeom>
          <a:noFill/>
          <a:ln w="15875">
            <a:solidFill>
              <a:schemeClr val="tx1"/>
            </a:solidFill>
            <a:round/>
            <a:headEnd/>
            <a:tailEnd/>
          </a:ln>
        </p:spPr>
        <p:txBody>
          <a:bodyPr/>
          <a:lstStyle/>
          <a:p>
            <a:pPr algn="r">
              <a:defRPr/>
            </a:pPr>
            <a:endParaRPr lang="ja-JP" altLang="en-US">
              <a:effectLst>
                <a:outerShdw blurRad="38100" dist="38100" dir="2700000" algn="tl">
                  <a:srgbClr val="000000">
                    <a:alpha val="43137"/>
                  </a:srgbClr>
                </a:outerShdw>
              </a:effectLst>
              <a:latin typeface="Arial" charset="0"/>
            </a:endParaRPr>
          </a:p>
        </p:txBody>
      </p:sp>
      <p:sp>
        <p:nvSpPr>
          <p:cNvPr id="10270" name="Text Box 43"/>
          <p:cNvSpPr txBox="1">
            <a:spLocks noChangeArrowheads="1"/>
          </p:cNvSpPr>
          <p:nvPr/>
        </p:nvSpPr>
        <p:spPr bwMode="auto">
          <a:xfrm>
            <a:off x="241300" y="2622760"/>
            <a:ext cx="430887"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nchor="b">
            <a:spAutoFit/>
          </a:bodyPr>
          <a:lstStyle>
            <a:lvl1pPr defTabSz="909638" eaLnBrk="0" hangingPunct="0">
              <a:defRPr kumimoji="1" sz="3600">
                <a:solidFill>
                  <a:schemeClr val="tx1"/>
                </a:solidFill>
                <a:latin typeface="Arial" pitchFamily="34" charset="0"/>
                <a:ea typeface="ＭＳ Ｐゴシック" pitchFamily="50" charset="-128"/>
              </a:defRPr>
            </a:lvl1pPr>
            <a:lvl2pPr marL="742950" indent="-285750" defTabSz="909638" eaLnBrk="0" hangingPunct="0">
              <a:defRPr kumimoji="1" sz="3600">
                <a:solidFill>
                  <a:schemeClr val="tx1"/>
                </a:solidFill>
                <a:latin typeface="Arial" pitchFamily="34" charset="0"/>
                <a:ea typeface="ＭＳ Ｐゴシック" pitchFamily="50" charset="-128"/>
              </a:defRPr>
            </a:lvl2pPr>
            <a:lvl3pPr marL="1143000" indent="-228600" defTabSz="909638" eaLnBrk="0" hangingPunct="0">
              <a:defRPr kumimoji="1" sz="3600">
                <a:solidFill>
                  <a:schemeClr val="tx1"/>
                </a:solidFill>
                <a:latin typeface="Arial" pitchFamily="34" charset="0"/>
                <a:ea typeface="ＭＳ Ｐゴシック" pitchFamily="50" charset="-128"/>
              </a:defRPr>
            </a:lvl3pPr>
            <a:lvl4pPr marL="1600200" indent="-228600" defTabSz="909638" eaLnBrk="0" hangingPunct="0">
              <a:defRPr kumimoji="1" sz="3600">
                <a:solidFill>
                  <a:schemeClr val="tx1"/>
                </a:solidFill>
                <a:latin typeface="Arial" pitchFamily="34" charset="0"/>
                <a:ea typeface="ＭＳ Ｐゴシック" pitchFamily="50" charset="-128"/>
              </a:defRPr>
            </a:lvl4pPr>
            <a:lvl5pPr marL="2057400" indent="-228600" defTabSz="909638" eaLnBrk="0" hangingPunct="0">
              <a:defRPr kumimoji="1" sz="3600">
                <a:solidFill>
                  <a:schemeClr val="tx1"/>
                </a:solidFill>
                <a:latin typeface="Arial" pitchFamily="34" charset="0"/>
                <a:ea typeface="ＭＳ Ｐゴシック" pitchFamily="50" charset="-128"/>
              </a:defRPr>
            </a:lvl5pPr>
            <a:lvl6pPr marL="2514600" indent="-228600" defTabSz="909638"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909638"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909638"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909638"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eaLnBrk="1" hangingPunct="1">
              <a:spcBef>
                <a:spcPct val="50000"/>
              </a:spcBef>
            </a:pPr>
            <a:r>
              <a:rPr lang="ja-JP" altLang="en-US" sz="1600" b="1">
                <a:latin typeface="Meiryo UI" panose="020B0604030504040204" pitchFamily="50" charset="-128"/>
                <a:ea typeface="Meiryo UI" panose="020B0604030504040204" pitchFamily="50" charset="-128"/>
              </a:rPr>
              <a:t>認知症医療</a:t>
            </a:r>
          </a:p>
        </p:txBody>
      </p:sp>
      <p:sp>
        <p:nvSpPr>
          <p:cNvPr id="10271" name="Text Box 44"/>
          <p:cNvSpPr txBox="1">
            <a:spLocks noChangeArrowheads="1"/>
          </p:cNvSpPr>
          <p:nvPr/>
        </p:nvSpPr>
        <p:spPr bwMode="auto">
          <a:xfrm>
            <a:off x="266700" y="5124656"/>
            <a:ext cx="430887"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nchor="b">
            <a:spAutoFit/>
          </a:bodyPr>
          <a:lstStyle>
            <a:lvl1pPr defTabSz="909638" eaLnBrk="0" hangingPunct="0">
              <a:defRPr kumimoji="1" sz="3600">
                <a:solidFill>
                  <a:schemeClr val="tx1"/>
                </a:solidFill>
                <a:latin typeface="Arial" pitchFamily="34" charset="0"/>
                <a:ea typeface="ＭＳ Ｐゴシック" pitchFamily="50" charset="-128"/>
              </a:defRPr>
            </a:lvl1pPr>
            <a:lvl2pPr marL="742950" indent="-285750" defTabSz="909638" eaLnBrk="0" hangingPunct="0">
              <a:defRPr kumimoji="1" sz="3600">
                <a:solidFill>
                  <a:schemeClr val="tx1"/>
                </a:solidFill>
                <a:latin typeface="Arial" pitchFamily="34" charset="0"/>
                <a:ea typeface="ＭＳ Ｐゴシック" pitchFamily="50" charset="-128"/>
              </a:defRPr>
            </a:lvl2pPr>
            <a:lvl3pPr marL="1143000" indent="-228600" defTabSz="909638" eaLnBrk="0" hangingPunct="0">
              <a:defRPr kumimoji="1" sz="3600">
                <a:solidFill>
                  <a:schemeClr val="tx1"/>
                </a:solidFill>
                <a:latin typeface="Arial" pitchFamily="34" charset="0"/>
                <a:ea typeface="ＭＳ Ｐゴシック" pitchFamily="50" charset="-128"/>
              </a:defRPr>
            </a:lvl3pPr>
            <a:lvl4pPr marL="1600200" indent="-228600" defTabSz="909638" eaLnBrk="0" hangingPunct="0">
              <a:defRPr kumimoji="1" sz="3600">
                <a:solidFill>
                  <a:schemeClr val="tx1"/>
                </a:solidFill>
                <a:latin typeface="Arial" pitchFamily="34" charset="0"/>
                <a:ea typeface="ＭＳ Ｐゴシック" pitchFamily="50" charset="-128"/>
              </a:defRPr>
            </a:lvl4pPr>
            <a:lvl5pPr marL="2057400" indent="-228600" defTabSz="909638" eaLnBrk="0" hangingPunct="0">
              <a:defRPr kumimoji="1" sz="3600">
                <a:solidFill>
                  <a:schemeClr val="tx1"/>
                </a:solidFill>
                <a:latin typeface="Arial" pitchFamily="34" charset="0"/>
                <a:ea typeface="ＭＳ Ｐゴシック" pitchFamily="50" charset="-128"/>
              </a:defRPr>
            </a:lvl5pPr>
            <a:lvl6pPr marL="2514600" indent="-228600" defTabSz="909638"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909638"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909638"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909638"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eaLnBrk="1" hangingPunct="1">
              <a:spcBef>
                <a:spcPct val="50000"/>
              </a:spcBef>
            </a:pPr>
            <a:r>
              <a:rPr lang="ja-JP" altLang="en-US" sz="1600" b="1" dirty="0">
                <a:solidFill>
                  <a:schemeClr val="accent6">
                    <a:lumMod val="60000"/>
                    <a:lumOff val="40000"/>
                  </a:schemeClr>
                </a:solidFill>
                <a:latin typeface="Meiryo UI" panose="020B0604030504040204" pitchFamily="50" charset="-128"/>
                <a:ea typeface="Meiryo UI" panose="020B0604030504040204" pitchFamily="50" charset="-128"/>
              </a:rPr>
              <a:t>身体医療</a:t>
            </a:r>
          </a:p>
        </p:txBody>
      </p:sp>
      <p:sp>
        <p:nvSpPr>
          <p:cNvPr id="10272" name="Text Box 45"/>
          <p:cNvSpPr txBox="1">
            <a:spLocks noChangeArrowheads="1"/>
          </p:cNvSpPr>
          <p:nvPr/>
        </p:nvSpPr>
        <p:spPr bwMode="auto">
          <a:xfrm>
            <a:off x="684213" y="2564017"/>
            <a:ext cx="1003300"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defTabSz="909638" eaLnBrk="0" hangingPunct="0">
              <a:defRPr kumimoji="1" sz="3600">
                <a:solidFill>
                  <a:schemeClr val="tx1"/>
                </a:solidFill>
                <a:latin typeface="Arial" pitchFamily="34" charset="0"/>
                <a:ea typeface="ＭＳ Ｐゴシック" pitchFamily="50" charset="-128"/>
              </a:defRPr>
            </a:lvl1pPr>
            <a:lvl2pPr marL="742950" indent="-285750" defTabSz="909638" eaLnBrk="0" hangingPunct="0">
              <a:defRPr kumimoji="1" sz="3600">
                <a:solidFill>
                  <a:schemeClr val="tx1"/>
                </a:solidFill>
                <a:latin typeface="Arial" pitchFamily="34" charset="0"/>
                <a:ea typeface="ＭＳ Ｐゴシック" pitchFamily="50" charset="-128"/>
              </a:defRPr>
            </a:lvl2pPr>
            <a:lvl3pPr marL="1143000" indent="-228600" defTabSz="909638" eaLnBrk="0" hangingPunct="0">
              <a:defRPr kumimoji="1" sz="3600">
                <a:solidFill>
                  <a:schemeClr val="tx1"/>
                </a:solidFill>
                <a:latin typeface="Arial" pitchFamily="34" charset="0"/>
                <a:ea typeface="ＭＳ Ｐゴシック" pitchFamily="50" charset="-128"/>
              </a:defRPr>
            </a:lvl3pPr>
            <a:lvl4pPr marL="1600200" indent="-228600" defTabSz="909638" eaLnBrk="0" hangingPunct="0">
              <a:defRPr kumimoji="1" sz="3600">
                <a:solidFill>
                  <a:schemeClr val="tx1"/>
                </a:solidFill>
                <a:latin typeface="Arial" pitchFamily="34" charset="0"/>
                <a:ea typeface="ＭＳ Ｐゴシック" pitchFamily="50" charset="-128"/>
              </a:defRPr>
            </a:lvl4pPr>
            <a:lvl5pPr marL="2057400" indent="-228600" defTabSz="909638" eaLnBrk="0" hangingPunct="0">
              <a:defRPr kumimoji="1" sz="3600">
                <a:solidFill>
                  <a:schemeClr val="tx1"/>
                </a:solidFill>
                <a:latin typeface="Arial" pitchFamily="34" charset="0"/>
                <a:ea typeface="ＭＳ Ｐゴシック" pitchFamily="50" charset="-128"/>
              </a:defRPr>
            </a:lvl5pPr>
            <a:lvl6pPr marL="2514600" indent="-228600" defTabSz="909638"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909638"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909638"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909638"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eaLnBrk="1" hangingPunct="1">
              <a:lnSpc>
                <a:spcPct val="70000"/>
              </a:lnSpc>
              <a:spcBef>
                <a:spcPct val="30000"/>
              </a:spcBef>
            </a:pPr>
            <a:r>
              <a:rPr lang="ja-JP" altLang="en-US" sz="1200" b="1" dirty="0">
                <a:latin typeface="Meiryo UI" panose="020B0604030504040204" pitchFamily="50" charset="-128"/>
                <a:ea typeface="Meiryo UI" panose="020B0604030504040204" pitchFamily="50" charset="-128"/>
              </a:rPr>
              <a:t>抑うつ症状</a:t>
            </a:r>
          </a:p>
          <a:p>
            <a:pPr eaLnBrk="1" hangingPunct="1">
              <a:lnSpc>
                <a:spcPct val="70000"/>
              </a:lnSpc>
              <a:spcBef>
                <a:spcPct val="30000"/>
              </a:spcBef>
            </a:pPr>
            <a:r>
              <a:rPr lang="ja-JP" altLang="en-US" sz="1200" b="1" dirty="0">
                <a:latin typeface="Meiryo UI" panose="020B0604030504040204" pitchFamily="50" charset="-128"/>
                <a:ea typeface="Meiryo UI" panose="020B0604030504040204" pitchFamily="50" charset="-128"/>
              </a:rPr>
              <a:t>いらいら感</a:t>
            </a:r>
          </a:p>
          <a:p>
            <a:pPr eaLnBrk="1" hangingPunct="1">
              <a:lnSpc>
                <a:spcPct val="70000"/>
              </a:lnSpc>
              <a:spcBef>
                <a:spcPct val="30000"/>
              </a:spcBef>
            </a:pPr>
            <a:r>
              <a:rPr lang="ja-JP" altLang="en-US" sz="1200" b="1" dirty="0">
                <a:latin typeface="Meiryo UI" panose="020B0604030504040204" pitchFamily="50" charset="-128"/>
                <a:ea typeface="Meiryo UI" panose="020B0604030504040204" pitchFamily="50" charset="-128"/>
              </a:rPr>
              <a:t>性格変化</a:t>
            </a:r>
          </a:p>
        </p:txBody>
      </p:sp>
      <p:sp>
        <p:nvSpPr>
          <p:cNvPr id="10275" name="Text Box 50"/>
          <p:cNvSpPr txBox="1">
            <a:spLocks noChangeArrowheads="1"/>
          </p:cNvSpPr>
          <p:nvPr/>
        </p:nvSpPr>
        <p:spPr bwMode="auto">
          <a:xfrm>
            <a:off x="1890128" y="3915820"/>
            <a:ext cx="2120900" cy="824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defTabSz="909638" eaLnBrk="0" hangingPunct="0">
              <a:defRPr kumimoji="1" sz="3600">
                <a:solidFill>
                  <a:schemeClr val="tx1"/>
                </a:solidFill>
                <a:latin typeface="Arial" pitchFamily="34" charset="0"/>
                <a:ea typeface="ＭＳ Ｐゴシック" pitchFamily="50" charset="-128"/>
              </a:defRPr>
            </a:lvl1pPr>
            <a:lvl2pPr marL="742950" indent="-285750" defTabSz="909638" eaLnBrk="0" hangingPunct="0">
              <a:defRPr kumimoji="1" sz="3600">
                <a:solidFill>
                  <a:schemeClr val="tx1"/>
                </a:solidFill>
                <a:latin typeface="Arial" pitchFamily="34" charset="0"/>
                <a:ea typeface="ＭＳ Ｐゴシック" pitchFamily="50" charset="-128"/>
              </a:defRPr>
            </a:lvl2pPr>
            <a:lvl3pPr marL="1143000" indent="-228600" defTabSz="909638" eaLnBrk="0" hangingPunct="0">
              <a:defRPr kumimoji="1" sz="3600">
                <a:solidFill>
                  <a:schemeClr val="tx1"/>
                </a:solidFill>
                <a:latin typeface="Arial" pitchFamily="34" charset="0"/>
                <a:ea typeface="ＭＳ Ｐゴシック" pitchFamily="50" charset="-128"/>
              </a:defRPr>
            </a:lvl3pPr>
            <a:lvl4pPr marL="1600200" indent="-228600" defTabSz="909638" eaLnBrk="0" hangingPunct="0">
              <a:defRPr kumimoji="1" sz="3600">
                <a:solidFill>
                  <a:schemeClr val="tx1"/>
                </a:solidFill>
                <a:latin typeface="Arial" pitchFamily="34" charset="0"/>
                <a:ea typeface="ＭＳ Ｐゴシック" pitchFamily="50" charset="-128"/>
              </a:defRPr>
            </a:lvl4pPr>
            <a:lvl5pPr marL="2057400" indent="-228600" defTabSz="909638" eaLnBrk="0" hangingPunct="0">
              <a:defRPr kumimoji="1" sz="3600">
                <a:solidFill>
                  <a:schemeClr val="tx1"/>
                </a:solidFill>
                <a:latin typeface="Arial" pitchFamily="34" charset="0"/>
                <a:ea typeface="ＭＳ Ｐゴシック" pitchFamily="50" charset="-128"/>
              </a:defRPr>
            </a:lvl5pPr>
            <a:lvl6pPr marL="2514600" indent="-228600" defTabSz="909638"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909638"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909638"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909638"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eaLnBrk="1" hangingPunct="1">
              <a:lnSpc>
                <a:spcPct val="80000"/>
              </a:lnSpc>
              <a:spcBef>
                <a:spcPct val="30000"/>
              </a:spcBef>
            </a:pPr>
            <a:r>
              <a:rPr lang="ja-JP" altLang="en-US" sz="1000" b="1" dirty="0">
                <a:solidFill>
                  <a:srgbClr val="6B6BCF"/>
                </a:solidFill>
                <a:latin typeface="Meiryo UI" panose="020B0604030504040204" pitchFamily="50" charset="-128"/>
                <a:ea typeface="Meiryo UI" panose="020B0604030504040204" pitchFamily="50" charset="-128"/>
              </a:rPr>
              <a:t>　記憶障害、見当識障害の進行</a:t>
            </a:r>
          </a:p>
          <a:p>
            <a:pPr eaLnBrk="1" hangingPunct="1">
              <a:lnSpc>
                <a:spcPct val="80000"/>
              </a:lnSpc>
              <a:spcBef>
                <a:spcPct val="30000"/>
              </a:spcBef>
            </a:pPr>
            <a:r>
              <a:rPr lang="ja-JP" altLang="en-US" sz="1000" b="1" dirty="0">
                <a:solidFill>
                  <a:srgbClr val="6B6BCF"/>
                </a:solidFill>
                <a:latin typeface="Meiryo UI" panose="020B0604030504040204" pitchFamily="50" charset="-128"/>
                <a:ea typeface="Meiryo UI" panose="020B0604030504040204" pitchFamily="50" charset="-128"/>
              </a:rPr>
              <a:t>　趣味・日課への興味の薄れ</a:t>
            </a:r>
          </a:p>
          <a:p>
            <a:pPr eaLnBrk="1" hangingPunct="1">
              <a:lnSpc>
                <a:spcPct val="80000"/>
              </a:lnSpc>
              <a:spcBef>
                <a:spcPct val="30000"/>
              </a:spcBef>
            </a:pPr>
            <a:endParaRPr lang="ja-JP" altLang="en-US" sz="500" b="1" dirty="0">
              <a:solidFill>
                <a:srgbClr val="3E6EB4"/>
              </a:solidFill>
              <a:latin typeface="Meiryo UI" panose="020B0604030504040204" pitchFamily="50" charset="-128"/>
              <a:ea typeface="Meiryo UI" panose="020B0604030504040204" pitchFamily="50" charset="-128"/>
            </a:endParaRPr>
          </a:p>
          <a:p>
            <a:pPr eaLnBrk="1" hangingPunct="1">
              <a:lnSpc>
                <a:spcPct val="80000"/>
              </a:lnSpc>
              <a:spcBef>
                <a:spcPct val="30000"/>
              </a:spcBef>
            </a:pPr>
            <a:r>
              <a:rPr lang="ja-JP" altLang="en-US" sz="1000" b="1" dirty="0">
                <a:solidFill>
                  <a:srgbClr val="FF5050"/>
                </a:solidFill>
                <a:latin typeface="Meiryo UI" panose="020B0604030504040204" pitchFamily="50" charset="-128"/>
                <a:ea typeface="Meiryo UI" panose="020B0604030504040204" pitchFamily="50" charset="-128"/>
              </a:rPr>
              <a:t>　もの盗られ妄想・嫉妬妄想・</a:t>
            </a:r>
            <a:endParaRPr lang="en-US" altLang="ja-JP" sz="1000" b="1" dirty="0">
              <a:solidFill>
                <a:srgbClr val="FF5050"/>
              </a:solidFill>
              <a:latin typeface="Meiryo UI" panose="020B0604030504040204" pitchFamily="50" charset="-128"/>
              <a:ea typeface="Meiryo UI" panose="020B0604030504040204" pitchFamily="50" charset="-128"/>
            </a:endParaRPr>
          </a:p>
          <a:p>
            <a:pPr eaLnBrk="1" hangingPunct="1">
              <a:lnSpc>
                <a:spcPct val="80000"/>
              </a:lnSpc>
              <a:spcBef>
                <a:spcPct val="30000"/>
              </a:spcBef>
            </a:pPr>
            <a:r>
              <a:rPr lang="ja-JP" altLang="en-US" sz="1000" b="1" dirty="0">
                <a:solidFill>
                  <a:srgbClr val="FF5050"/>
                </a:solidFill>
                <a:latin typeface="Meiryo UI" panose="020B0604030504040204" pitchFamily="50" charset="-128"/>
                <a:ea typeface="Meiryo UI" panose="020B0604030504040204" pitchFamily="50" charset="-128"/>
              </a:rPr>
              <a:t>　抑うつ・不安</a:t>
            </a:r>
          </a:p>
        </p:txBody>
      </p:sp>
      <p:sp>
        <p:nvSpPr>
          <p:cNvPr id="10276" name="Text Box 51"/>
          <p:cNvSpPr txBox="1">
            <a:spLocks noChangeArrowheads="1"/>
          </p:cNvSpPr>
          <p:nvPr/>
        </p:nvSpPr>
        <p:spPr bwMode="auto">
          <a:xfrm>
            <a:off x="6648688" y="3919704"/>
            <a:ext cx="2120900" cy="553998"/>
          </a:xfrm>
          <a:prstGeom prst="rect">
            <a:avLst/>
          </a:prstGeom>
          <a:noFill/>
          <a:ln>
            <a:noFill/>
          </a:ln>
          <a:extLst>
            <a:ext uri="{909E8E84-426E-40DD-AFC4-6F175D3DCCD1}">
              <a14:hiddenFill xmlns:a14="http://schemas.microsoft.com/office/drawing/2010/main">
                <a:solidFill>
                  <a:schemeClr val="bg1">
                    <a:alpha val="59999"/>
                  </a:schemeClr>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defTabSz="909638" eaLnBrk="0" hangingPunct="0">
              <a:defRPr kumimoji="1" sz="3600">
                <a:solidFill>
                  <a:schemeClr val="tx1"/>
                </a:solidFill>
                <a:latin typeface="Arial" pitchFamily="34" charset="0"/>
                <a:ea typeface="ＭＳ Ｐゴシック" pitchFamily="50" charset="-128"/>
              </a:defRPr>
            </a:lvl1pPr>
            <a:lvl2pPr marL="742950" indent="-285750" defTabSz="909638" eaLnBrk="0" hangingPunct="0">
              <a:defRPr kumimoji="1" sz="3600">
                <a:solidFill>
                  <a:schemeClr val="tx1"/>
                </a:solidFill>
                <a:latin typeface="Arial" pitchFamily="34" charset="0"/>
                <a:ea typeface="ＭＳ Ｐゴシック" pitchFamily="50" charset="-128"/>
              </a:defRPr>
            </a:lvl2pPr>
            <a:lvl3pPr marL="1143000" indent="-228600" defTabSz="909638" eaLnBrk="0" hangingPunct="0">
              <a:defRPr kumimoji="1" sz="3600">
                <a:solidFill>
                  <a:schemeClr val="tx1"/>
                </a:solidFill>
                <a:latin typeface="Arial" pitchFamily="34" charset="0"/>
                <a:ea typeface="ＭＳ Ｐゴシック" pitchFamily="50" charset="-128"/>
              </a:defRPr>
            </a:lvl3pPr>
            <a:lvl4pPr marL="1600200" indent="-228600" defTabSz="909638" eaLnBrk="0" hangingPunct="0">
              <a:defRPr kumimoji="1" sz="3600">
                <a:solidFill>
                  <a:schemeClr val="tx1"/>
                </a:solidFill>
                <a:latin typeface="Arial" pitchFamily="34" charset="0"/>
                <a:ea typeface="ＭＳ Ｐゴシック" pitchFamily="50" charset="-128"/>
              </a:defRPr>
            </a:lvl4pPr>
            <a:lvl5pPr marL="2057400" indent="-228600" defTabSz="909638" eaLnBrk="0" hangingPunct="0">
              <a:defRPr kumimoji="1" sz="3600">
                <a:solidFill>
                  <a:schemeClr val="tx1"/>
                </a:solidFill>
                <a:latin typeface="Arial" pitchFamily="34" charset="0"/>
                <a:ea typeface="ＭＳ Ｐゴシック" pitchFamily="50" charset="-128"/>
              </a:defRPr>
            </a:lvl5pPr>
            <a:lvl6pPr marL="2514600" indent="-228600" defTabSz="909638"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909638"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909638"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909638"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eaLnBrk="1" hangingPunct="1">
              <a:lnSpc>
                <a:spcPct val="80000"/>
              </a:lnSpc>
              <a:spcBef>
                <a:spcPct val="30000"/>
              </a:spcBef>
            </a:pPr>
            <a:r>
              <a:rPr lang="ja-JP" altLang="en-US" sz="1000" b="1" dirty="0">
                <a:solidFill>
                  <a:srgbClr val="6B6BCF"/>
                </a:solidFill>
                <a:latin typeface="Meiryo UI" panose="020B0604030504040204" pitchFamily="50" charset="-128"/>
                <a:ea typeface="Meiryo UI" panose="020B0604030504040204" pitchFamily="50" charset="-128"/>
              </a:rPr>
              <a:t>　会話能力の喪失</a:t>
            </a:r>
          </a:p>
          <a:p>
            <a:pPr eaLnBrk="1" hangingPunct="1">
              <a:lnSpc>
                <a:spcPct val="80000"/>
              </a:lnSpc>
              <a:spcBef>
                <a:spcPct val="30000"/>
              </a:spcBef>
            </a:pPr>
            <a:r>
              <a:rPr lang="ja-JP" altLang="en-US" sz="1000" b="1" dirty="0">
                <a:solidFill>
                  <a:srgbClr val="6B6BCF"/>
                </a:solidFill>
                <a:latin typeface="Meiryo UI" panose="020B0604030504040204" pitchFamily="50" charset="-128"/>
                <a:ea typeface="Meiryo UI" panose="020B0604030504040204" pitchFamily="50" charset="-128"/>
              </a:rPr>
              <a:t>　基本的</a:t>
            </a:r>
            <a:r>
              <a:rPr lang="en-US" altLang="ja-JP" sz="1000" b="1" dirty="0">
                <a:solidFill>
                  <a:srgbClr val="6B6BCF"/>
                </a:solidFill>
                <a:latin typeface="Meiryo UI" panose="020B0604030504040204" pitchFamily="50" charset="-128"/>
                <a:ea typeface="Meiryo UI" panose="020B0604030504040204" pitchFamily="50" charset="-128"/>
              </a:rPr>
              <a:t>ADL</a:t>
            </a:r>
            <a:r>
              <a:rPr lang="ja-JP" altLang="en-US" sz="1000" b="1" dirty="0">
                <a:solidFill>
                  <a:srgbClr val="6B6BCF"/>
                </a:solidFill>
                <a:latin typeface="Meiryo UI" panose="020B0604030504040204" pitchFamily="50" charset="-128"/>
                <a:ea typeface="Meiryo UI" panose="020B0604030504040204" pitchFamily="50" charset="-128"/>
              </a:rPr>
              <a:t>の喪失・失禁</a:t>
            </a:r>
          </a:p>
          <a:p>
            <a:pPr eaLnBrk="1" hangingPunct="1">
              <a:lnSpc>
                <a:spcPct val="80000"/>
              </a:lnSpc>
              <a:spcBef>
                <a:spcPct val="30000"/>
              </a:spcBef>
            </a:pPr>
            <a:r>
              <a:rPr lang="ja-JP" altLang="en-US" sz="1000" b="1" dirty="0">
                <a:solidFill>
                  <a:srgbClr val="6B6BCF"/>
                </a:solidFill>
                <a:latin typeface="Meiryo UI" panose="020B0604030504040204" pitchFamily="50" charset="-128"/>
                <a:ea typeface="Meiryo UI" panose="020B0604030504040204" pitchFamily="50" charset="-128"/>
              </a:rPr>
              <a:t>　覚醒・睡眠の不明確化</a:t>
            </a:r>
          </a:p>
        </p:txBody>
      </p:sp>
      <p:sp>
        <p:nvSpPr>
          <p:cNvPr id="10277" name="Text Box 52"/>
          <p:cNvSpPr txBox="1">
            <a:spLocks noChangeArrowheads="1"/>
          </p:cNvSpPr>
          <p:nvPr/>
        </p:nvSpPr>
        <p:spPr bwMode="auto">
          <a:xfrm>
            <a:off x="3975026" y="3916634"/>
            <a:ext cx="2733749" cy="824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defTabSz="909638" eaLnBrk="0" hangingPunct="0">
              <a:defRPr kumimoji="1" sz="3600">
                <a:solidFill>
                  <a:schemeClr val="tx1"/>
                </a:solidFill>
                <a:latin typeface="Arial" pitchFamily="34" charset="0"/>
                <a:ea typeface="ＭＳ Ｐゴシック" pitchFamily="50" charset="-128"/>
              </a:defRPr>
            </a:lvl1pPr>
            <a:lvl2pPr marL="742950" indent="-285750" defTabSz="909638" eaLnBrk="0" hangingPunct="0">
              <a:defRPr kumimoji="1" sz="3600">
                <a:solidFill>
                  <a:schemeClr val="tx1"/>
                </a:solidFill>
                <a:latin typeface="Arial" pitchFamily="34" charset="0"/>
                <a:ea typeface="ＭＳ Ｐゴシック" pitchFamily="50" charset="-128"/>
              </a:defRPr>
            </a:lvl2pPr>
            <a:lvl3pPr marL="1143000" indent="-228600" defTabSz="909638" eaLnBrk="0" hangingPunct="0">
              <a:defRPr kumimoji="1" sz="3600">
                <a:solidFill>
                  <a:schemeClr val="tx1"/>
                </a:solidFill>
                <a:latin typeface="Arial" pitchFamily="34" charset="0"/>
                <a:ea typeface="ＭＳ Ｐゴシック" pitchFamily="50" charset="-128"/>
              </a:defRPr>
            </a:lvl3pPr>
            <a:lvl4pPr marL="1600200" indent="-228600" defTabSz="909638" eaLnBrk="0" hangingPunct="0">
              <a:defRPr kumimoji="1" sz="3600">
                <a:solidFill>
                  <a:schemeClr val="tx1"/>
                </a:solidFill>
                <a:latin typeface="Arial" pitchFamily="34" charset="0"/>
                <a:ea typeface="ＭＳ Ｐゴシック" pitchFamily="50" charset="-128"/>
              </a:defRPr>
            </a:lvl4pPr>
            <a:lvl5pPr marL="2057400" indent="-228600" defTabSz="909638" eaLnBrk="0" hangingPunct="0">
              <a:defRPr kumimoji="1" sz="3600">
                <a:solidFill>
                  <a:schemeClr val="tx1"/>
                </a:solidFill>
                <a:latin typeface="Arial" pitchFamily="34" charset="0"/>
                <a:ea typeface="ＭＳ Ｐゴシック" pitchFamily="50" charset="-128"/>
              </a:defRPr>
            </a:lvl5pPr>
            <a:lvl6pPr marL="2514600" indent="-228600" defTabSz="909638"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909638"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909638"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909638"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eaLnBrk="1" hangingPunct="1">
              <a:lnSpc>
                <a:spcPct val="80000"/>
              </a:lnSpc>
              <a:spcBef>
                <a:spcPct val="30000"/>
              </a:spcBef>
            </a:pPr>
            <a:r>
              <a:rPr lang="ja-JP" altLang="en-US" sz="1000" b="1" dirty="0">
                <a:solidFill>
                  <a:srgbClr val="6B6BCF"/>
                </a:solidFill>
                <a:latin typeface="Meiryo UI" panose="020B0604030504040204" pitchFamily="50" charset="-128"/>
                <a:ea typeface="Meiryo UI" panose="020B0604030504040204" pitchFamily="50" charset="-128"/>
              </a:rPr>
              <a:t>　記憶障害の進行、会話能力の低下</a:t>
            </a:r>
          </a:p>
          <a:p>
            <a:pPr eaLnBrk="1" hangingPunct="1">
              <a:lnSpc>
                <a:spcPct val="80000"/>
              </a:lnSpc>
              <a:spcBef>
                <a:spcPct val="30000"/>
              </a:spcBef>
            </a:pPr>
            <a:r>
              <a:rPr lang="ja-JP" altLang="en-US" sz="1000" b="1" dirty="0">
                <a:solidFill>
                  <a:srgbClr val="6B6BCF"/>
                </a:solidFill>
                <a:latin typeface="Meiryo UI" panose="020B0604030504040204" pitchFamily="50" charset="-128"/>
                <a:ea typeface="Meiryo UI" panose="020B0604030504040204" pitchFamily="50" charset="-128"/>
              </a:rPr>
              <a:t>　基本的</a:t>
            </a:r>
            <a:r>
              <a:rPr lang="en-US" altLang="ja-JP" sz="1000" b="1" dirty="0">
                <a:solidFill>
                  <a:srgbClr val="6B6BCF"/>
                </a:solidFill>
                <a:latin typeface="Meiryo UI" panose="020B0604030504040204" pitchFamily="50" charset="-128"/>
                <a:ea typeface="Meiryo UI" panose="020B0604030504040204" pitchFamily="50" charset="-128"/>
              </a:rPr>
              <a:t>ADL</a:t>
            </a:r>
            <a:r>
              <a:rPr lang="ja-JP" altLang="en-US" sz="1000" b="1" dirty="0">
                <a:solidFill>
                  <a:srgbClr val="6B6BCF"/>
                </a:solidFill>
                <a:latin typeface="Meiryo UI" panose="020B0604030504040204" pitchFamily="50" charset="-128"/>
                <a:ea typeface="Meiryo UI" panose="020B0604030504040204" pitchFamily="50" charset="-128"/>
              </a:rPr>
              <a:t>の部分的介助</a:t>
            </a:r>
            <a:endParaRPr lang="en-US" altLang="ja-JP" sz="1000" b="1" dirty="0">
              <a:solidFill>
                <a:srgbClr val="6B6BCF"/>
              </a:solidFill>
              <a:latin typeface="Meiryo UI" panose="020B0604030504040204" pitchFamily="50" charset="-128"/>
              <a:ea typeface="Meiryo UI" panose="020B0604030504040204" pitchFamily="50" charset="-128"/>
            </a:endParaRPr>
          </a:p>
          <a:p>
            <a:pPr eaLnBrk="1" hangingPunct="1">
              <a:lnSpc>
                <a:spcPct val="80000"/>
              </a:lnSpc>
              <a:spcBef>
                <a:spcPct val="30000"/>
              </a:spcBef>
            </a:pPr>
            <a:endParaRPr lang="ja-JP" altLang="en-US" sz="500" b="1" dirty="0">
              <a:solidFill>
                <a:srgbClr val="3E6EB4"/>
              </a:solidFill>
              <a:latin typeface="Meiryo UI" panose="020B0604030504040204" pitchFamily="50" charset="-128"/>
              <a:ea typeface="Meiryo UI" panose="020B0604030504040204" pitchFamily="50" charset="-128"/>
            </a:endParaRPr>
          </a:p>
          <a:p>
            <a:pPr eaLnBrk="1" hangingPunct="1">
              <a:lnSpc>
                <a:spcPct val="80000"/>
              </a:lnSpc>
              <a:spcBef>
                <a:spcPct val="30000"/>
              </a:spcBef>
            </a:pPr>
            <a:r>
              <a:rPr lang="ja-JP" altLang="en-US" sz="1000" b="1" dirty="0">
                <a:solidFill>
                  <a:srgbClr val="FF5050"/>
                </a:solidFill>
                <a:latin typeface="Meiryo UI" panose="020B0604030504040204" pitchFamily="50" charset="-128"/>
                <a:ea typeface="Meiryo UI" panose="020B0604030504040204" pitchFamily="50" charset="-128"/>
              </a:rPr>
              <a:t>　徘徊、多動、攻撃的言動、</a:t>
            </a:r>
            <a:endParaRPr lang="en-US" altLang="ja-JP" sz="1000" b="1" dirty="0">
              <a:solidFill>
                <a:srgbClr val="FF5050"/>
              </a:solidFill>
              <a:latin typeface="Meiryo UI" panose="020B0604030504040204" pitchFamily="50" charset="-128"/>
              <a:ea typeface="Meiryo UI" panose="020B0604030504040204" pitchFamily="50" charset="-128"/>
            </a:endParaRPr>
          </a:p>
          <a:p>
            <a:pPr eaLnBrk="1" hangingPunct="1">
              <a:lnSpc>
                <a:spcPct val="80000"/>
              </a:lnSpc>
              <a:spcBef>
                <a:spcPct val="30000"/>
              </a:spcBef>
            </a:pPr>
            <a:r>
              <a:rPr lang="ja-JP" altLang="en-US" sz="1000" b="1" dirty="0">
                <a:solidFill>
                  <a:srgbClr val="FF5050"/>
                </a:solidFill>
                <a:latin typeface="Meiryo UI" panose="020B0604030504040204" pitchFamily="50" charset="-128"/>
                <a:ea typeface="Meiryo UI" panose="020B0604030504040204" pitchFamily="50" charset="-128"/>
              </a:rPr>
              <a:t>　妄想、幻覚　等　</a:t>
            </a:r>
          </a:p>
        </p:txBody>
      </p:sp>
      <p:sp>
        <p:nvSpPr>
          <p:cNvPr id="10278" name="Text Box 53"/>
          <p:cNvSpPr txBox="1">
            <a:spLocks noChangeArrowheads="1"/>
          </p:cNvSpPr>
          <p:nvPr/>
        </p:nvSpPr>
        <p:spPr bwMode="auto">
          <a:xfrm>
            <a:off x="6004876" y="6573918"/>
            <a:ext cx="29902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r" eaLnBrk="1" hangingPunct="1">
              <a:spcBef>
                <a:spcPct val="50000"/>
              </a:spcBef>
            </a:pPr>
            <a:r>
              <a:rPr lang="ja-JP" altLang="en-US" sz="1200" dirty="0">
                <a:latin typeface="Meiryo UI" panose="020B0604030504040204" pitchFamily="50" charset="-128"/>
                <a:ea typeface="Meiryo UI" panose="020B0604030504040204" pitchFamily="50" charset="-128"/>
              </a:rPr>
              <a:t>（東京都福祉保健局編資料を一部改変）</a:t>
            </a:r>
          </a:p>
        </p:txBody>
      </p:sp>
      <p:sp>
        <p:nvSpPr>
          <p:cNvPr id="10280" name="AutoShape 42"/>
          <p:cNvSpPr>
            <a:spLocks noChangeArrowheads="1"/>
          </p:cNvSpPr>
          <p:nvPr/>
        </p:nvSpPr>
        <p:spPr bwMode="auto">
          <a:xfrm>
            <a:off x="121078" y="1594254"/>
            <a:ext cx="1049337" cy="693738"/>
          </a:xfrm>
          <a:prstGeom prst="star24">
            <a:avLst>
              <a:gd name="adj" fmla="val 39009"/>
            </a:avLst>
          </a:prstGeom>
          <a:solidFill>
            <a:srgbClr val="EA8B00"/>
          </a:solidFill>
          <a:ln>
            <a:noFill/>
          </a:ln>
          <a:extLst/>
        </p:spPr>
        <p:txBody>
          <a:bodyPr anchor="ctr"/>
          <a:lstStyle/>
          <a:p>
            <a:pPr algn="ctr"/>
            <a:r>
              <a:rPr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認知</a:t>
            </a:r>
          </a:p>
          <a:p>
            <a:pPr algn="ctr"/>
            <a:r>
              <a:rPr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機能</a:t>
            </a:r>
          </a:p>
        </p:txBody>
      </p:sp>
      <p:sp>
        <p:nvSpPr>
          <p:cNvPr id="42" name="Text Box 51"/>
          <p:cNvSpPr txBox="1">
            <a:spLocks noChangeArrowheads="1"/>
          </p:cNvSpPr>
          <p:nvPr/>
        </p:nvSpPr>
        <p:spPr bwMode="auto">
          <a:xfrm>
            <a:off x="834491" y="4001956"/>
            <a:ext cx="819152" cy="227755"/>
          </a:xfrm>
          <a:prstGeom prst="rect">
            <a:avLst/>
          </a:prstGeom>
          <a:noFill/>
          <a:ln>
            <a:noFill/>
          </a:ln>
          <a:extLst>
            <a:ext uri="{909E8E84-426E-40DD-AFC4-6F175D3DCCD1}">
              <a14:hiddenFill xmlns:a14="http://schemas.microsoft.com/office/drawing/2010/main">
                <a:solidFill>
                  <a:schemeClr val="bg1">
                    <a:alpha val="59999"/>
                  </a:schemeClr>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defTabSz="909638" eaLnBrk="0" hangingPunct="0">
              <a:defRPr kumimoji="1" sz="3600">
                <a:solidFill>
                  <a:schemeClr val="tx1"/>
                </a:solidFill>
                <a:latin typeface="Arial" pitchFamily="34" charset="0"/>
                <a:ea typeface="ＭＳ Ｐゴシック" pitchFamily="50" charset="-128"/>
              </a:defRPr>
            </a:lvl1pPr>
            <a:lvl2pPr marL="742950" indent="-285750" defTabSz="909638" eaLnBrk="0" hangingPunct="0">
              <a:defRPr kumimoji="1" sz="3600">
                <a:solidFill>
                  <a:schemeClr val="tx1"/>
                </a:solidFill>
                <a:latin typeface="Arial" pitchFamily="34" charset="0"/>
                <a:ea typeface="ＭＳ Ｐゴシック" pitchFamily="50" charset="-128"/>
              </a:defRPr>
            </a:lvl2pPr>
            <a:lvl3pPr marL="1143000" indent="-228600" defTabSz="909638" eaLnBrk="0" hangingPunct="0">
              <a:defRPr kumimoji="1" sz="3600">
                <a:solidFill>
                  <a:schemeClr val="tx1"/>
                </a:solidFill>
                <a:latin typeface="Arial" pitchFamily="34" charset="0"/>
                <a:ea typeface="ＭＳ Ｐゴシック" pitchFamily="50" charset="-128"/>
              </a:defRPr>
            </a:lvl3pPr>
            <a:lvl4pPr marL="1600200" indent="-228600" defTabSz="909638" eaLnBrk="0" hangingPunct="0">
              <a:defRPr kumimoji="1" sz="3600">
                <a:solidFill>
                  <a:schemeClr val="tx1"/>
                </a:solidFill>
                <a:latin typeface="Arial" pitchFamily="34" charset="0"/>
                <a:ea typeface="ＭＳ Ｐゴシック" pitchFamily="50" charset="-128"/>
              </a:defRPr>
            </a:lvl4pPr>
            <a:lvl5pPr marL="2057400" indent="-228600" defTabSz="909638" eaLnBrk="0" hangingPunct="0">
              <a:defRPr kumimoji="1" sz="3600">
                <a:solidFill>
                  <a:schemeClr val="tx1"/>
                </a:solidFill>
                <a:latin typeface="Arial" pitchFamily="34" charset="0"/>
                <a:ea typeface="ＭＳ Ｐゴシック" pitchFamily="50" charset="-128"/>
              </a:defRPr>
            </a:lvl5pPr>
            <a:lvl6pPr marL="2514600" indent="-228600" defTabSz="909638"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909638"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909638"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909638"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eaLnBrk="1" hangingPunct="1">
              <a:lnSpc>
                <a:spcPct val="80000"/>
              </a:lnSpc>
              <a:spcBef>
                <a:spcPct val="30000"/>
              </a:spcBef>
            </a:pPr>
            <a:r>
              <a:rPr lang="ja-JP" altLang="en-US" sz="1100" b="1" dirty="0">
                <a:solidFill>
                  <a:srgbClr val="6B6BCF"/>
                </a:solidFill>
                <a:latin typeface="Meiryo UI" panose="020B0604030504040204" pitchFamily="50" charset="-128"/>
                <a:ea typeface="Meiryo UI" panose="020B0604030504040204" pitchFamily="50" charset="-128"/>
              </a:rPr>
              <a:t>中核症状</a:t>
            </a:r>
          </a:p>
        </p:txBody>
      </p:sp>
      <p:sp>
        <p:nvSpPr>
          <p:cNvPr id="45" name="Text Box 51"/>
          <p:cNvSpPr txBox="1">
            <a:spLocks noChangeArrowheads="1"/>
          </p:cNvSpPr>
          <p:nvPr/>
        </p:nvSpPr>
        <p:spPr bwMode="auto">
          <a:xfrm>
            <a:off x="776668" y="4397434"/>
            <a:ext cx="1205850" cy="227755"/>
          </a:xfrm>
          <a:prstGeom prst="rect">
            <a:avLst/>
          </a:prstGeom>
          <a:noFill/>
          <a:ln>
            <a:noFill/>
          </a:ln>
          <a:extLst>
            <a:ext uri="{909E8E84-426E-40DD-AFC4-6F175D3DCCD1}">
              <a14:hiddenFill xmlns:a14="http://schemas.microsoft.com/office/drawing/2010/main">
                <a:solidFill>
                  <a:schemeClr val="bg1">
                    <a:alpha val="59999"/>
                  </a:schemeClr>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defTabSz="909638" eaLnBrk="0" hangingPunct="0">
              <a:defRPr kumimoji="1" sz="3600">
                <a:solidFill>
                  <a:schemeClr val="tx1"/>
                </a:solidFill>
                <a:latin typeface="Arial" pitchFamily="34" charset="0"/>
                <a:ea typeface="ＭＳ Ｐゴシック" pitchFamily="50" charset="-128"/>
              </a:defRPr>
            </a:lvl1pPr>
            <a:lvl2pPr marL="742950" indent="-285750" defTabSz="909638" eaLnBrk="0" hangingPunct="0">
              <a:defRPr kumimoji="1" sz="3600">
                <a:solidFill>
                  <a:schemeClr val="tx1"/>
                </a:solidFill>
                <a:latin typeface="Arial" pitchFamily="34" charset="0"/>
                <a:ea typeface="ＭＳ Ｐゴシック" pitchFamily="50" charset="-128"/>
              </a:defRPr>
            </a:lvl2pPr>
            <a:lvl3pPr marL="1143000" indent="-228600" defTabSz="909638" eaLnBrk="0" hangingPunct="0">
              <a:defRPr kumimoji="1" sz="3600">
                <a:solidFill>
                  <a:schemeClr val="tx1"/>
                </a:solidFill>
                <a:latin typeface="Arial" pitchFamily="34" charset="0"/>
                <a:ea typeface="ＭＳ Ｐゴシック" pitchFamily="50" charset="-128"/>
              </a:defRPr>
            </a:lvl3pPr>
            <a:lvl4pPr marL="1600200" indent="-228600" defTabSz="909638" eaLnBrk="0" hangingPunct="0">
              <a:defRPr kumimoji="1" sz="3600">
                <a:solidFill>
                  <a:schemeClr val="tx1"/>
                </a:solidFill>
                <a:latin typeface="Arial" pitchFamily="34" charset="0"/>
                <a:ea typeface="ＭＳ Ｐゴシック" pitchFamily="50" charset="-128"/>
              </a:defRPr>
            </a:lvl4pPr>
            <a:lvl5pPr marL="2057400" indent="-228600" defTabSz="909638" eaLnBrk="0" hangingPunct="0">
              <a:defRPr kumimoji="1" sz="3600">
                <a:solidFill>
                  <a:schemeClr val="tx1"/>
                </a:solidFill>
                <a:latin typeface="Arial" pitchFamily="34" charset="0"/>
                <a:ea typeface="ＭＳ Ｐゴシック" pitchFamily="50" charset="-128"/>
              </a:defRPr>
            </a:lvl5pPr>
            <a:lvl6pPr marL="2514600" indent="-228600" defTabSz="909638"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909638"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909638"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909638"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hangingPunct="1">
              <a:lnSpc>
                <a:spcPct val="80000"/>
              </a:lnSpc>
              <a:spcBef>
                <a:spcPct val="30000"/>
              </a:spcBef>
            </a:pPr>
            <a:r>
              <a:rPr lang="ja-JP" altLang="en-US" sz="1100" b="1" dirty="0">
                <a:solidFill>
                  <a:srgbClr val="FF5050"/>
                </a:solidFill>
                <a:latin typeface="Meiryo UI" panose="020B0604030504040204" pitchFamily="50" charset="-128"/>
                <a:ea typeface="Meiryo UI" panose="020B0604030504040204" pitchFamily="50" charset="-128"/>
              </a:rPr>
              <a:t>行動・心理症状</a:t>
            </a:r>
          </a:p>
        </p:txBody>
      </p:sp>
      <p:pic>
        <p:nvPicPr>
          <p:cNvPr id="40" name="図 39">
            <a:extLst>
              <a:ext uri="{FF2B5EF4-FFF2-40B4-BE49-F238E27FC236}">
                <a16:creationId xmlns:a16="http://schemas.microsoft.com/office/drawing/2014/main" xmlns="" id="{CD7F7E32-3AB4-4661-829F-947086C90615}"/>
              </a:ext>
            </a:extLst>
          </p:cNvPr>
          <p:cNvPicPr>
            <a:picLocks noChangeAspect="1"/>
          </p:cNvPicPr>
          <p:nvPr/>
        </p:nvPicPr>
        <p:blipFill>
          <a:blip r:embed="rId3" cstate="print"/>
          <a:stretch>
            <a:fillRect/>
          </a:stretch>
        </p:blipFill>
        <p:spPr>
          <a:xfrm>
            <a:off x="329469" y="1026412"/>
            <a:ext cx="8510754" cy="128027"/>
          </a:xfrm>
          <a:prstGeom prst="rect">
            <a:avLst/>
          </a:prstGeom>
        </p:spPr>
      </p:pic>
      <p:sp>
        <p:nvSpPr>
          <p:cNvPr id="41" name="テキスト ボックス 40"/>
          <p:cNvSpPr txBox="1"/>
          <p:nvPr/>
        </p:nvSpPr>
        <p:spPr>
          <a:xfrm>
            <a:off x="8377360" y="8964"/>
            <a:ext cx="757675" cy="461665"/>
          </a:xfrm>
          <a:prstGeom prst="rect">
            <a:avLst/>
          </a:prstGeom>
          <a:noFill/>
        </p:spPr>
        <p:txBody>
          <a:bodyPr wrap="square" rtlCol="0">
            <a:spAutoFit/>
          </a:bodyPr>
          <a:lstStyle/>
          <a:p>
            <a:pPr algn="r"/>
            <a:r>
              <a:rPr lang="en-US" altLang="ja-JP" sz="2400" dirty="0" smtClean="0">
                <a:latin typeface="Meiryo UI" panose="020B0604030504040204" pitchFamily="50" charset="-128"/>
                <a:ea typeface="Meiryo UI" panose="020B0604030504040204" pitchFamily="50" charset="-128"/>
              </a:rPr>
              <a:t>16</a:t>
            </a:r>
            <a:endParaRPr kumimoji="1" lang="ja-JP" altLang="en-US"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70994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xmlns="" id="{CD7F7E32-3AB4-4661-829F-947086C90615}"/>
              </a:ext>
            </a:extLst>
          </p:cNvPr>
          <p:cNvPicPr>
            <a:picLocks noChangeAspect="1"/>
          </p:cNvPicPr>
          <p:nvPr/>
        </p:nvPicPr>
        <p:blipFill>
          <a:blip r:embed="rId3" cstate="print"/>
          <a:stretch>
            <a:fillRect/>
          </a:stretch>
        </p:blipFill>
        <p:spPr>
          <a:xfrm>
            <a:off x="329469" y="1026412"/>
            <a:ext cx="8510754" cy="128027"/>
          </a:xfrm>
          <a:prstGeom prst="rect">
            <a:avLst/>
          </a:prstGeom>
        </p:spPr>
      </p:pic>
      <p:sp>
        <p:nvSpPr>
          <p:cNvPr id="7" name="テキスト ボックス 6"/>
          <p:cNvSpPr txBox="1"/>
          <p:nvPr/>
        </p:nvSpPr>
        <p:spPr>
          <a:xfrm>
            <a:off x="8377360" y="8964"/>
            <a:ext cx="757675" cy="461665"/>
          </a:xfrm>
          <a:prstGeom prst="rect">
            <a:avLst/>
          </a:prstGeom>
          <a:noFill/>
        </p:spPr>
        <p:txBody>
          <a:bodyPr wrap="square" rtlCol="0">
            <a:spAutoFit/>
          </a:bodyPr>
          <a:lstStyle/>
          <a:p>
            <a:pPr algn="r"/>
            <a:r>
              <a:rPr lang="en-US" altLang="ja-JP" sz="2400" dirty="0" smtClean="0">
                <a:latin typeface="Meiryo UI" panose="020B0604030504040204" pitchFamily="50" charset="-128"/>
                <a:ea typeface="Meiryo UI" panose="020B0604030504040204" pitchFamily="50" charset="-128"/>
              </a:rPr>
              <a:t>17</a:t>
            </a:r>
            <a:endParaRPr kumimoji="1" lang="ja-JP" altLang="en-US" sz="2400" dirty="0">
              <a:latin typeface="Meiryo UI" panose="020B0604030504040204" pitchFamily="50" charset="-128"/>
              <a:ea typeface="Meiryo UI" panose="020B0604030504040204" pitchFamily="50" charset="-128"/>
            </a:endParaRPr>
          </a:p>
        </p:txBody>
      </p:sp>
      <p:sp>
        <p:nvSpPr>
          <p:cNvPr id="8" name="Text Box 2">
            <a:extLst>
              <a:ext uri="{FF2B5EF4-FFF2-40B4-BE49-F238E27FC236}">
                <a16:creationId xmlns:a16="http://schemas.microsoft.com/office/drawing/2014/main" xmlns="" id="{F0E64319-E8F7-4D2C-A908-72715916F619}"/>
              </a:ext>
            </a:extLst>
          </p:cNvPr>
          <p:cNvSpPr txBox="1">
            <a:spLocks noChangeArrowheads="1"/>
          </p:cNvSpPr>
          <p:nvPr/>
        </p:nvSpPr>
        <p:spPr bwMode="auto">
          <a:xfrm>
            <a:off x="728127" y="3370181"/>
            <a:ext cx="7752170" cy="594360"/>
          </a:xfrm>
          <a:prstGeom prst="rect">
            <a:avLst/>
          </a:prstGeom>
          <a:noFill/>
          <a:ln w="19050">
            <a:noFill/>
          </a:ln>
          <a:extLst/>
        </p:spPr>
        <p:txBody>
          <a:bodyPr wrap="square" lIns="82904" tIns="41452" rIns="82904" bIns="41452" anchor="ctr">
            <a:no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marL="447675" indent="-447675" eaLnBrk="1" hangingPunct="1"/>
            <a:r>
              <a:rPr lang="ja-JP" altLang="en-US" sz="1800" b="1" dirty="0">
                <a:solidFill>
                  <a:srgbClr val="95B24C"/>
                </a:solidFill>
                <a:latin typeface="Meiryo UI" pitchFamily="50" charset="-128"/>
                <a:ea typeface="Meiryo UI" pitchFamily="50" charset="-128"/>
                <a:cs typeface="Meiryo UI" pitchFamily="50" charset="-128"/>
              </a:rPr>
              <a:t>認知症に限らず、さまざまな場面での”意思決定支援のあり方”が検討されている</a:t>
            </a:r>
            <a:endParaRPr lang="en-US" altLang="ja-JP" sz="1800" b="1" dirty="0">
              <a:solidFill>
                <a:srgbClr val="95B24C"/>
              </a:solidFill>
              <a:latin typeface="Meiryo UI" pitchFamily="50" charset="-128"/>
              <a:ea typeface="Meiryo UI" pitchFamily="50" charset="-128"/>
              <a:cs typeface="Meiryo UI" pitchFamily="50" charset="-128"/>
            </a:endParaRPr>
          </a:p>
        </p:txBody>
      </p:sp>
      <p:sp>
        <p:nvSpPr>
          <p:cNvPr id="12" name="二等辺三角形 11">
            <a:extLst>
              <a:ext uri="{FF2B5EF4-FFF2-40B4-BE49-F238E27FC236}">
                <a16:creationId xmlns:a16="http://schemas.microsoft.com/office/drawing/2014/main" xmlns="" id="{7E4C3D8E-B31B-4948-B1B5-1D010FBC0DC4}"/>
              </a:ext>
            </a:extLst>
          </p:cNvPr>
          <p:cNvSpPr/>
          <p:nvPr/>
        </p:nvSpPr>
        <p:spPr bwMode="auto">
          <a:xfrm rot="10800000">
            <a:off x="3199560" y="2609086"/>
            <a:ext cx="2751718" cy="642706"/>
          </a:xfrm>
          <a:prstGeom prst="triangle">
            <a:avLst/>
          </a:prstGeom>
          <a:gradFill>
            <a:gsLst>
              <a:gs pos="90000">
                <a:schemeClr val="bg1"/>
              </a:gs>
              <a:gs pos="100000">
                <a:schemeClr val="accent1">
                  <a:lumMod val="5000"/>
                  <a:lumOff val="95000"/>
                </a:schemeClr>
              </a:gs>
              <a:gs pos="19000">
                <a:srgbClr val="95B24C"/>
              </a:gs>
              <a:gs pos="0">
                <a:srgbClr val="95B24C"/>
              </a:gs>
            </a:gsLst>
            <a:lin ang="5400000" scaled="1"/>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a:endParaRPr lang="ja-JP" altLang="en-US">
              <a:solidFill>
                <a:srgbClr val="000000"/>
              </a:solidFill>
              <a:effectLst>
                <a:outerShdw blurRad="38100" dist="38100" dir="2700000" algn="tl">
                  <a:srgbClr val="000000">
                    <a:alpha val="43137"/>
                  </a:srgbClr>
                </a:outerShdw>
              </a:effectLst>
              <a:latin typeface="Arial" charset="0"/>
            </a:endParaRPr>
          </a:p>
        </p:txBody>
      </p:sp>
      <p:pic>
        <p:nvPicPr>
          <p:cNvPr id="13" name="図 12">
            <a:extLst>
              <a:ext uri="{FF2B5EF4-FFF2-40B4-BE49-F238E27FC236}">
                <a16:creationId xmlns:a16="http://schemas.microsoft.com/office/drawing/2014/main" xmlns="" id="{CD7F7E32-3AB4-4661-829F-947086C90615}"/>
              </a:ext>
            </a:extLst>
          </p:cNvPr>
          <p:cNvPicPr>
            <a:picLocks noChangeAspect="1"/>
          </p:cNvPicPr>
          <p:nvPr/>
        </p:nvPicPr>
        <p:blipFill>
          <a:blip r:embed="rId3" cstate="print"/>
          <a:stretch>
            <a:fillRect/>
          </a:stretch>
        </p:blipFill>
        <p:spPr>
          <a:xfrm>
            <a:off x="329469" y="1026412"/>
            <a:ext cx="8510754" cy="128027"/>
          </a:xfrm>
          <a:prstGeom prst="rect">
            <a:avLst/>
          </a:prstGeom>
        </p:spPr>
      </p:pic>
      <p:sp>
        <p:nvSpPr>
          <p:cNvPr id="15" name="正方形/長方形 14"/>
          <p:cNvSpPr/>
          <p:nvPr/>
        </p:nvSpPr>
        <p:spPr>
          <a:xfrm>
            <a:off x="724482" y="1539547"/>
            <a:ext cx="8155008" cy="923330"/>
          </a:xfrm>
          <a:prstGeom prst="rect">
            <a:avLst/>
          </a:prstGeom>
        </p:spPr>
        <p:txBody>
          <a:bodyPr wrap="square">
            <a:spAutoFit/>
          </a:bodyPr>
          <a:lstStyle/>
          <a:p>
            <a:r>
              <a:rPr lang="ja-JP" altLang="en-US" sz="2700" b="1" dirty="0" smtClean="0">
                <a:solidFill>
                  <a:schemeClr val="tx1">
                    <a:lumMod val="65000"/>
                    <a:lumOff val="35000"/>
                  </a:schemeClr>
                </a:solidFill>
                <a:latin typeface="Meiryo UI" panose="020B0604030504040204" pitchFamily="50" charset="-128"/>
                <a:ea typeface="Meiryo UI" panose="020B0604030504040204" pitchFamily="50" charset="-128"/>
              </a:rPr>
              <a:t>意思確認や判断を求められることが多い入院生活では、</a:t>
            </a:r>
            <a:r>
              <a:rPr lang="ja-JP" altLang="en-US" sz="2700" b="1" dirty="0" smtClean="0">
                <a:solidFill>
                  <a:srgbClr val="FF0000"/>
                </a:solidFill>
                <a:latin typeface="Meiryo UI" panose="020B0604030504040204" pitchFamily="50" charset="-128"/>
                <a:ea typeface="Meiryo UI" panose="020B0604030504040204" pitchFamily="50" charset="-128"/>
              </a:rPr>
              <a:t>認知症の人の意思決定、その支援</a:t>
            </a:r>
            <a:r>
              <a:rPr lang="ja-JP" altLang="en-US" sz="2700" b="1" dirty="0" smtClean="0">
                <a:solidFill>
                  <a:schemeClr val="tx1">
                    <a:lumMod val="65000"/>
                    <a:lumOff val="35000"/>
                  </a:schemeClr>
                </a:solidFill>
                <a:latin typeface="Meiryo UI" panose="020B0604030504040204" pitchFamily="50" charset="-128"/>
                <a:ea typeface="Meiryo UI" panose="020B0604030504040204" pitchFamily="50" charset="-128"/>
              </a:rPr>
              <a:t>が重要</a:t>
            </a:r>
            <a:endParaRPr lang="ja-JP" altLang="en-US" sz="2700" dirty="0"/>
          </a:p>
        </p:txBody>
      </p:sp>
      <p:sp>
        <p:nvSpPr>
          <p:cNvPr id="16" name="Text Box 2"/>
          <p:cNvSpPr txBox="1">
            <a:spLocks noChangeArrowheads="1"/>
          </p:cNvSpPr>
          <p:nvPr/>
        </p:nvSpPr>
        <p:spPr bwMode="auto">
          <a:xfrm>
            <a:off x="1431756" y="332166"/>
            <a:ext cx="6231788" cy="54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04" tIns="41452" rIns="82904" bIns="41452"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fontAlgn="auto" hangingPunct="1">
              <a:spcBef>
                <a:spcPts val="0"/>
              </a:spcBef>
              <a:spcAft>
                <a:spcPts val="0"/>
              </a:spcAft>
            </a:pPr>
            <a:r>
              <a:rPr lang="ja-JP" altLang="en-US" sz="3000" b="1" dirty="0">
                <a:solidFill>
                  <a:prstClr val="black"/>
                </a:solidFill>
                <a:latin typeface="Meiryo UI" pitchFamily="50" charset="-128"/>
                <a:ea typeface="Meiryo UI" pitchFamily="50" charset="-128"/>
                <a:cs typeface="Meiryo UI" pitchFamily="50" charset="-128"/>
              </a:rPr>
              <a:t>意思決定の支援</a:t>
            </a:r>
          </a:p>
        </p:txBody>
      </p:sp>
      <p:sp>
        <p:nvSpPr>
          <p:cNvPr id="3" name="テキスト ボックス 2"/>
          <p:cNvSpPr txBox="1"/>
          <p:nvPr/>
        </p:nvSpPr>
        <p:spPr>
          <a:xfrm>
            <a:off x="707009" y="4034672"/>
            <a:ext cx="8154186" cy="2554545"/>
          </a:xfrm>
          <a:prstGeom prst="rect">
            <a:avLst/>
          </a:prstGeom>
          <a:noFill/>
        </p:spPr>
        <p:txBody>
          <a:bodyPr wrap="square" rtlCol="0">
            <a:spAutoFit/>
          </a:bodyPr>
          <a:lstStyle/>
          <a:p>
            <a:pPr marL="447675" indent="-447675" eaLnBrk="1" hangingPunct="1"/>
            <a:r>
              <a:rPr lang="ja-JP" altLang="en-US" sz="1600" b="1" dirty="0">
                <a:solidFill>
                  <a:srgbClr val="FFFFFF">
                    <a:lumMod val="50000"/>
                  </a:srgbClr>
                </a:solidFill>
                <a:latin typeface="Meiryo UI" panose="020B0604030504040204" pitchFamily="50" charset="-128"/>
                <a:ea typeface="Meiryo UI" panose="020B0604030504040204" pitchFamily="50" charset="-128"/>
                <a:cs typeface="Meiryo UI" pitchFamily="50" charset="-128"/>
              </a:rPr>
              <a:t>●人生の最終段階における医療・ケアの決定プロセスに関するガイドライン（厚労省医政局）</a:t>
            </a:r>
            <a:endParaRPr lang="en-US" altLang="ja-JP" sz="1600" b="1" dirty="0">
              <a:solidFill>
                <a:srgbClr val="FFFFFF">
                  <a:lumMod val="50000"/>
                </a:srgbClr>
              </a:solidFill>
              <a:latin typeface="Meiryo UI" panose="020B0604030504040204" pitchFamily="50" charset="-128"/>
              <a:ea typeface="Meiryo UI" panose="020B0604030504040204" pitchFamily="50" charset="-128"/>
              <a:cs typeface="Meiryo UI" pitchFamily="50" charset="-128"/>
            </a:endParaRPr>
          </a:p>
          <a:p>
            <a:pPr marL="447675" indent="-447675" eaLnBrk="1" hangingPunct="1">
              <a:spcBef>
                <a:spcPts val="600"/>
              </a:spcBef>
            </a:pPr>
            <a:r>
              <a:rPr lang="ja-JP" altLang="en-US" sz="1400" b="1" dirty="0">
                <a:solidFill>
                  <a:srgbClr val="BBE0E3">
                    <a:lumMod val="50000"/>
                  </a:srgbClr>
                </a:solidFill>
                <a:latin typeface="Segoe UI" panose="020B0502040204020203" pitchFamily="34" charset="0"/>
                <a:ea typeface="Meiryo UI" panose="020B0604030504040204" pitchFamily="50" charset="-128"/>
                <a:cs typeface="Segoe UI" panose="020B0502040204020203" pitchFamily="34" charset="0"/>
              </a:rPr>
              <a:t>             </a:t>
            </a:r>
            <a:r>
              <a:rPr lang="en-US" altLang="ja-JP" sz="1400" b="1" dirty="0">
                <a:solidFill>
                  <a:srgbClr val="BBE0E3">
                    <a:lumMod val="50000"/>
                  </a:srgbClr>
                </a:solidFill>
                <a:latin typeface="Segoe UI" panose="020B0502040204020203" pitchFamily="34" charset="0"/>
                <a:ea typeface="Meiryo UI" panose="020B0604030504040204" pitchFamily="50" charset="-128"/>
                <a:cs typeface="Segoe UI" panose="020B0502040204020203" pitchFamily="34" charset="0"/>
              </a:rPr>
              <a:t>URL</a:t>
            </a:r>
            <a:r>
              <a:rPr lang="ja-JP" altLang="en-US" sz="1400" b="1" dirty="0">
                <a:solidFill>
                  <a:srgbClr val="BBE0E3">
                    <a:lumMod val="50000"/>
                  </a:srgbClr>
                </a:solidFill>
                <a:latin typeface="Segoe UI" panose="020B0502040204020203" pitchFamily="34" charset="0"/>
                <a:ea typeface="Meiryo UI" panose="020B0604030504040204" pitchFamily="50" charset="-128"/>
                <a:cs typeface="Segoe UI" panose="020B0502040204020203" pitchFamily="34" charset="0"/>
              </a:rPr>
              <a:t>；</a:t>
            </a:r>
            <a:r>
              <a:rPr lang="en-US" altLang="ja-JP" sz="1400" b="1" dirty="0">
                <a:solidFill>
                  <a:srgbClr val="BBE0E3">
                    <a:lumMod val="50000"/>
                  </a:srgbClr>
                </a:solidFill>
                <a:latin typeface="Segoe UI" panose="020B0502040204020203" pitchFamily="34" charset="0"/>
                <a:ea typeface="Meiryo UI" panose="020B0604030504040204" pitchFamily="50" charset="-128"/>
                <a:cs typeface="Segoe UI" panose="020B0502040204020203" pitchFamily="34" charset="0"/>
              </a:rPr>
              <a:t>http://www.mhlw.go.jp/stf/houdou/0000197665.html</a:t>
            </a:r>
          </a:p>
          <a:p>
            <a:pPr marL="447675" indent="-447675" eaLnBrk="1" hangingPunct="1">
              <a:spcBef>
                <a:spcPts val="1200"/>
              </a:spcBef>
            </a:pPr>
            <a:r>
              <a:rPr lang="ja-JP" altLang="en-US" sz="1600" b="1" dirty="0">
                <a:solidFill>
                  <a:srgbClr val="FFFFFF">
                    <a:lumMod val="50000"/>
                  </a:srgbClr>
                </a:solidFill>
                <a:latin typeface="Meiryo UI" panose="020B0604030504040204" pitchFamily="50" charset="-128"/>
                <a:ea typeface="Meiryo UI" panose="020B0604030504040204" pitchFamily="50" charset="-128"/>
                <a:cs typeface="Meiryo UI" pitchFamily="50" charset="-128"/>
              </a:rPr>
              <a:t>●障害福祉サービスの利用等にあたっての意思決定支援ガイドライン（厚労省社会・援護局）</a:t>
            </a:r>
            <a:endParaRPr lang="en-US" altLang="ja-JP" sz="1600" b="1" dirty="0">
              <a:solidFill>
                <a:srgbClr val="FFFFFF">
                  <a:lumMod val="50000"/>
                </a:srgbClr>
              </a:solidFill>
              <a:latin typeface="Meiryo UI" panose="020B0604030504040204" pitchFamily="50" charset="-128"/>
              <a:ea typeface="Meiryo UI" panose="020B0604030504040204" pitchFamily="50" charset="-128"/>
              <a:cs typeface="Meiryo UI" pitchFamily="50" charset="-128"/>
            </a:endParaRPr>
          </a:p>
          <a:p>
            <a:pPr marL="447675" indent="-447675" eaLnBrk="1" hangingPunct="1">
              <a:spcBef>
                <a:spcPts val="600"/>
              </a:spcBef>
            </a:pPr>
            <a:r>
              <a:rPr lang="ja-JP" altLang="en-US" sz="1400" b="1" dirty="0">
                <a:solidFill>
                  <a:srgbClr val="BBE0E3">
                    <a:lumMod val="50000"/>
                  </a:srgbClr>
                </a:solidFill>
                <a:latin typeface="Segoe UI" panose="020B0502040204020203" pitchFamily="34" charset="0"/>
                <a:ea typeface="Meiryo UI" pitchFamily="50" charset="-128"/>
                <a:cs typeface="Segoe UI" panose="020B0502040204020203" pitchFamily="34" charset="0"/>
              </a:rPr>
              <a:t>             </a:t>
            </a:r>
            <a:r>
              <a:rPr lang="en-US" altLang="ja-JP" sz="1400" b="1" dirty="0">
                <a:solidFill>
                  <a:srgbClr val="BBE0E3">
                    <a:lumMod val="50000"/>
                  </a:srgbClr>
                </a:solidFill>
                <a:latin typeface="Segoe UI" panose="020B0502040204020203" pitchFamily="34" charset="0"/>
                <a:ea typeface="Meiryo UI" pitchFamily="50" charset="-128"/>
                <a:cs typeface="Segoe UI" panose="020B0502040204020203" pitchFamily="34" charset="0"/>
              </a:rPr>
              <a:t>URL</a:t>
            </a:r>
            <a:r>
              <a:rPr lang="ja-JP" altLang="en-US" sz="1400" b="1" dirty="0">
                <a:solidFill>
                  <a:srgbClr val="BBE0E3">
                    <a:lumMod val="50000"/>
                  </a:srgbClr>
                </a:solidFill>
                <a:latin typeface="Segoe UI" panose="020B0502040204020203" pitchFamily="34" charset="0"/>
                <a:ea typeface="Meiryo UI" pitchFamily="50" charset="-128"/>
                <a:cs typeface="Segoe UI" panose="020B0502040204020203" pitchFamily="34" charset="0"/>
              </a:rPr>
              <a:t>； </a:t>
            </a:r>
            <a:r>
              <a:rPr lang="en-US" altLang="ja-JP" sz="1400" b="1" dirty="0">
                <a:solidFill>
                  <a:srgbClr val="BBE0E3">
                    <a:lumMod val="50000"/>
                  </a:srgbClr>
                </a:solidFill>
                <a:latin typeface="Segoe UI" panose="020B0502040204020203" pitchFamily="34" charset="0"/>
                <a:ea typeface="Meiryo UI" pitchFamily="50" charset="-128"/>
                <a:cs typeface="Segoe UI" panose="020B0502040204020203" pitchFamily="34" charset="0"/>
              </a:rPr>
              <a:t>http://www.mhlw.go.jp/file/06-Seisakujouhou-12200000-</a:t>
            </a:r>
            <a:r>
              <a:rPr lang="ja-JP" altLang="en-US" sz="1400" b="1" dirty="0">
                <a:solidFill>
                  <a:srgbClr val="BBE0E3">
                    <a:lumMod val="50000"/>
                  </a:srgbClr>
                </a:solidFill>
                <a:latin typeface="Segoe UI" panose="020B0502040204020203" pitchFamily="34" charset="0"/>
                <a:ea typeface="Meiryo UI" pitchFamily="50" charset="-128"/>
                <a:cs typeface="Segoe UI" panose="020B0502040204020203" pitchFamily="34" charset="0"/>
              </a:rPr>
              <a:t>            </a:t>
            </a:r>
            <a:endParaRPr lang="en-US" altLang="ja-JP" sz="1400" b="1" dirty="0">
              <a:solidFill>
                <a:srgbClr val="BBE0E3">
                  <a:lumMod val="50000"/>
                </a:srgbClr>
              </a:solidFill>
              <a:latin typeface="Segoe UI" panose="020B0502040204020203" pitchFamily="34" charset="0"/>
              <a:ea typeface="Meiryo UI" pitchFamily="50" charset="-128"/>
              <a:cs typeface="Segoe UI" panose="020B0502040204020203" pitchFamily="34" charset="0"/>
            </a:endParaRPr>
          </a:p>
          <a:p>
            <a:pPr marL="447675" indent="-447675" eaLnBrk="1" hangingPunct="1">
              <a:spcBef>
                <a:spcPts val="600"/>
              </a:spcBef>
            </a:pPr>
            <a:r>
              <a:rPr lang="ja-JP" altLang="en-US" sz="1400" b="1" dirty="0">
                <a:solidFill>
                  <a:srgbClr val="BBE0E3">
                    <a:lumMod val="50000"/>
                  </a:srgbClr>
                </a:solidFill>
                <a:latin typeface="Segoe UI" panose="020B0502040204020203" pitchFamily="34" charset="0"/>
                <a:ea typeface="Meiryo UI" pitchFamily="50" charset="-128"/>
                <a:cs typeface="Segoe UI" panose="020B0502040204020203" pitchFamily="34" charset="0"/>
              </a:rPr>
              <a:t>                        </a:t>
            </a:r>
            <a:r>
              <a:rPr lang="en-US" altLang="ja-JP" sz="1400" b="1" dirty="0" err="1">
                <a:solidFill>
                  <a:srgbClr val="BBE0E3">
                    <a:lumMod val="50000"/>
                  </a:srgbClr>
                </a:solidFill>
                <a:latin typeface="Segoe UI" panose="020B0502040204020203" pitchFamily="34" charset="0"/>
                <a:ea typeface="Meiryo UI" pitchFamily="50" charset="-128"/>
                <a:cs typeface="Segoe UI" panose="020B0502040204020203" pitchFamily="34" charset="0"/>
              </a:rPr>
              <a:t>shakaiengokyokushougaihokenfukushibu</a:t>
            </a:r>
            <a:r>
              <a:rPr lang="en-US" altLang="ja-JP" sz="1400" b="1" dirty="0">
                <a:solidFill>
                  <a:srgbClr val="BBE0E3">
                    <a:lumMod val="50000"/>
                  </a:srgbClr>
                </a:solidFill>
                <a:latin typeface="Segoe UI" panose="020B0502040204020203" pitchFamily="34" charset="0"/>
                <a:ea typeface="Meiryo UI" pitchFamily="50" charset="-128"/>
                <a:cs typeface="Segoe UI" panose="020B0502040204020203" pitchFamily="34" charset="0"/>
              </a:rPr>
              <a:t>/0000159854.pdf</a:t>
            </a:r>
          </a:p>
          <a:p>
            <a:pPr marL="447675" indent="-447675" eaLnBrk="1" hangingPunct="1">
              <a:spcBef>
                <a:spcPts val="1200"/>
              </a:spcBef>
            </a:pPr>
            <a:r>
              <a:rPr lang="ja-JP" altLang="en-US" sz="1600" b="1" dirty="0">
                <a:solidFill>
                  <a:srgbClr val="FFFFFF">
                    <a:lumMod val="50000"/>
                  </a:srgbClr>
                </a:solidFill>
                <a:latin typeface="Meiryo UI" panose="020B0604030504040204" pitchFamily="50" charset="-128"/>
                <a:ea typeface="Meiryo UI" panose="020B0604030504040204" pitchFamily="50" charset="-128"/>
              </a:rPr>
              <a:t>●高齢者の摂食嚥下障害に対する人工的な水分・栄養補給法の導入をめぐる</a:t>
            </a:r>
            <a:endParaRPr lang="en-US" altLang="ja-JP" sz="1600" b="1" dirty="0">
              <a:solidFill>
                <a:srgbClr val="FFFFFF">
                  <a:lumMod val="50000"/>
                </a:srgbClr>
              </a:solidFill>
              <a:latin typeface="Meiryo UI" panose="020B0604030504040204" pitchFamily="50" charset="-128"/>
              <a:ea typeface="Meiryo UI" panose="020B0604030504040204" pitchFamily="50" charset="-128"/>
            </a:endParaRPr>
          </a:p>
          <a:p>
            <a:pPr marL="447675" indent="-447675" eaLnBrk="1" hangingPunct="1">
              <a:spcBef>
                <a:spcPts val="0"/>
              </a:spcBef>
            </a:pPr>
            <a:r>
              <a:rPr lang="ja-JP" altLang="en-US" sz="1600" b="1" dirty="0">
                <a:solidFill>
                  <a:srgbClr val="FFFFFF">
                    <a:lumMod val="50000"/>
                  </a:srgbClr>
                </a:solidFill>
                <a:latin typeface="Meiryo UI" panose="020B0604030504040204" pitchFamily="50" charset="-128"/>
                <a:ea typeface="Meiryo UI" panose="020B0604030504040204" pitchFamily="50" charset="-128"/>
              </a:rPr>
              <a:t>   意思決定プロセスの整備とガイドライン（平成</a:t>
            </a:r>
            <a:r>
              <a:rPr lang="en-US" altLang="ja-JP" sz="1600" b="1" dirty="0">
                <a:solidFill>
                  <a:srgbClr val="FFFFFF">
                    <a:lumMod val="50000"/>
                  </a:srgbClr>
                </a:solidFill>
                <a:latin typeface="Meiryo UI" panose="020B0604030504040204" pitchFamily="50" charset="-128"/>
                <a:ea typeface="Meiryo UI" panose="020B0604030504040204" pitchFamily="50" charset="-128"/>
              </a:rPr>
              <a:t>23</a:t>
            </a:r>
            <a:r>
              <a:rPr lang="ja-JP" altLang="en-US" sz="1600" b="1" dirty="0">
                <a:solidFill>
                  <a:srgbClr val="FFFFFF">
                    <a:lumMod val="50000"/>
                  </a:srgbClr>
                </a:solidFill>
                <a:latin typeface="Meiryo UI" panose="020B0604030504040204" pitchFamily="50" charset="-128"/>
                <a:ea typeface="Meiryo UI" panose="020B0604030504040204" pitchFamily="50" charset="-128"/>
              </a:rPr>
              <a:t>年度老人保健健康増進等事業）</a:t>
            </a:r>
            <a:endParaRPr lang="en-US" altLang="ja-JP" sz="1600" b="1" dirty="0">
              <a:solidFill>
                <a:srgbClr val="FFFFFF">
                  <a:lumMod val="50000"/>
                </a:srgbClr>
              </a:solidFill>
              <a:latin typeface="Meiryo UI" panose="020B0604030504040204" pitchFamily="50" charset="-128"/>
              <a:ea typeface="Meiryo UI" panose="020B0604030504040204" pitchFamily="50" charset="-128"/>
            </a:endParaRPr>
          </a:p>
          <a:p>
            <a:pPr marL="447675" indent="-447675" eaLnBrk="1" hangingPunct="1">
              <a:spcBef>
                <a:spcPts val="600"/>
              </a:spcBef>
            </a:pPr>
            <a:r>
              <a:rPr lang="ja-JP" altLang="en-US" sz="1400" b="1" dirty="0">
                <a:solidFill>
                  <a:srgbClr val="BBE0E3">
                    <a:lumMod val="50000"/>
                  </a:srgbClr>
                </a:solidFill>
                <a:latin typeface="Segoe UI" panose="020B0502040204020203" pitchFamily="34" charset="0"/>
                <a:ea typeface="Meiryo UI" pitchFamily="50" charset="-128"/>
                <a:cs typeface="Segoe UI" panose="020B0502040204020203" pitchFamily="34" charset="0"/>
              </a:rPr>
              <a:t>             </a:t>
            </a:r>
            <a:r>
              <a:rPr lang="en-US" altLang="ja-JP" sz="1400" b="1" dirty="0">
                <a:solidFill>
                  <a:srgbClr val="BBE0E3">
                    <a:lumMod val="50000"/>
                  </a:srgbClr>
                </a:solidFill>
                <a:latin typeface="Segoe UI" panose="020B0502040204020203" pitchFamily="34" charset="0"/>
                <a:ea typeface="Meiryo UI" pitchFamily="50" charset="-128"/>
                <a:cs typeface="Segoe UI" panose="020B0502040204020203" pitchFamily="34" charset="0"/>
              </a:rPr>
              <a:t>URL</a:t>
            </a:r>
            <a:r>
              <a:rPr lang="ja-JP" altLang="en-US" sz="1400" b="1" dirty="0">
                <a:solidFill>
                  <a:srgbClr val="BBE0E3">
                    <a:lumMod val="50000"/>
                  </a:srgbClr>
                </a:solidFill>
                <a:latin typeface="Segoe UI" panose="020B0502040204020203" pitchFamily="34" charset="0"/>
                <a:ea typeface="Meiryo UI" pitchFamily="50" charset="-128"/>
                <a:cs typeface="Segoe UI" panose="020B0502040204020203" pitchFamily="34" charset="0"/>
              </a:rPr>
              <a:t>； </a:t>
            </a:r>
            <a:r>
              <a:rPr lang="en-US" altLang="ja-JP" sz="1400" b="1" dirty="0">
                <a:solidFill>
                  <a:srgbClr val="BBE0E3">
                    <a:lumMod val="50000"/>
                  </a:srgbClr>
                </a:solidFill>
                <a:latin typeface="Segoe UI" panose="020B0502040204020203" pitchFamily="34" charset="0"/>
                <a:ea typeface="Meiryo UI" pitchFamily="50" charset="-128"/>
                <a:cs typeface="Segoe UI" panose="020B0502040204020203" pitchFamily="34" charset="0"/>
              </a:rPr>
              <a:t>http://</a:t>
            </a:r>
            <a:r>
              <a:rPr lang="en-US" altLang="ja-JP" sz="1400" b="1" dirty="0" smtClean="0">
                <a:solidFill>
                  <a:srgbClr val="BBE0E3">
                    <a:lumMod val="50000"/>
                  </a:srgbClr>
                </a:solidFill>
                <a:latin typeface="Segoe UI" panose="020B0502040204020203" pitchFamily="34" charset="0"/>
                <a:ea typeface="Meiryo UI" pitchFamily="50" charset="-128"/>
                <a:cs typeface="Segoe UI" panose="020B0502040204020203" pitchFamily="34" charset="0"/>
              </a:rPr>
              <a:t>www.jpn-geriat-soc.or.jp/info/topics/pdf/jgs_ahn_gl_2012.pdf</a:t>
            </a:r>
            <a:endParaRPr lang="ja-JP" altLang="en-US" sz="1400" b="1" dirty="0">
              <a:solidFill>
                <a:srgbClr val="BBE0E3">
                  <a:lumMod val="50000"/>
                </a:srgbClr>
              </a:solidFill>
              <a:latin typeface="Segoe UI" panose="020B0502040204020203" pitchFamily="34" charset="0"/>
              <a:ea typeface="Meiryo UI" pitchFamily="50" charset="-128"/>
              <a:cs typeface="Segoe UI" panose="020B0502040204020203" pitchFamily="34" charset="0"/>
            </a:endParaRPr>
          </a:p>
        </p:txBody>
      </p:sp>
    </p:spTree>
    <p:extLst>
      <p:ext uri="{BB962C8B-B14F-4D97-AF65-F5344CB8AC3E}">
        <p14:creationId xmlns:p14="http://schemas.microsoft.com/office/powerpoint/2010/main" val="2074902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a:extLst>
              <a:ext uri="{FF2B5EF4-FFF2-40B4-BE49-F238E27FC236}">
                <a16:creationId xmlns:a16="http://schemas.microsoft.com/office/drawing/2014/main" xmlns="" id="{3764C054-8DBA-452D-82A1-EEF1798C43D2}"/>
              </a:ext>
            </a:extLst>
          </p:cNvPr>
          <p:cNvGraphicFramePr>
            <a:graphicFrameLocks noGrp="1"/>
          </p:cNvGraphicFramePr>
          <p:nvPr>
            <p:extLst>
              <p:ext uri="{D42A27DB-BD31-4B8C-83A1-F6EECF244321}">
                <p14:modId xmlns:p14="http://schemas.microsoft.com/office/powerpoint/2010/main" val="485038743"/>
              </p:ext>
            </p:extLst>
          </p:nvPr>
        </p:nvGraphicFramePr>
        <p:xfrm>
          <a:off x="301187" y="1526411"/>
          <a:ext cx="8597716" cy="5025220"/>
        </p:xfrm>
        <a:graphic>
          <a:graphicData uri="http://schemas.openxmlformats.org/drawingml/2006/table">
            <a:tbl>
              <a:tblPr firstRow="1" bandRow="1">
                <a:tableStyleId>{2D5ABB26-0587-4C30-8999-92F81FD0307C}</a:tableStyleId>
              </a:tblPr>
              <a:tblGrid>
                <a:gridCol w="1178296">
                  <a:extLst>
                    <a:ext uri="{9D8B030D-6E8A-4147-A177-3AD203B41FA5}">
                      <a16:colId xmlns:a16="http://schemas.microsoft.com/office/drawing/2014/main" xmlns="" val="20000"/>
                    </a:ext>
                  </a:extLst>
                </a:gridCol>
                <a:gridCol w="1854855">
                  <a:extLst>
                    <a:ext uri="{9D8B030D-6E8A-4147-A177-3AD203B41FA5}">
                      <a16:colId xmlns:a16="http://schemas.microsoft.com/office/drawing/2014/main" xmlns="" val="20001"/>
                    </a:ext>
                  </a:extLst>
                </a:gridCol>
                <a:gridCol w="1854855">
                  <a:extLst>
                    <a:ext uri="{9D8B030D-6E8A-4147-A177-3AD203B41FA5}">
                      <a16:colId xmlns:a16="http://schemas.microsoft.com/office/drawing/2014/main" xmlns="" val="20002"/>
                    </a:ext>
                  </a:extLst>
                </a:gridCol>
                <a:gridCol w="1854855">
                  <a:extLst>
                    <a:ext uri="{9D8B030D-6E8A-4147-A177-3AD203B41FA5}">
                      <a16:colId xmlns:a16="http://schemas.microsoft.com/office/drawing/2014/main" xmlns="" val="20003"/>
                    </a:ext>
                  </a:extLst>
                </a:gridCol>
                <a:gridCol w="1854855">
                  <a:extLst>
                    <a:ext uri="{9D8B030D-6E8A-4147-A177-3AD203B41FA5}">
                      <a16:colId xmlns:a16="http://schemas.microsoft.com/office/drawing/2014/main" xmlns="" val="20004"/>
                    </a:ext>
                  </a:extLst>
                </a:gridCol>
              </a:tblGrid>
              <a:tr h="503758">
                <a:tc>
                  <a:txBody>
                    <a:bodyPr/>
                    <a:lstStyle/>
                    <a:p>
                      <a:pPr algn="ctr"/>
                      <a:r>
                        <a:rPr kumimoji="1" lang="ja-JP" altLang="en-US" sz="1800" b="1" dirty="0">
                          <a:solidFill>
                            <a:schemeClr val="bg1"/>
                          </a:solidFill>
                          <a:latin typeface="Meiryo UI" panose="020B0604030504040204" pitchFamily="50" charset="-128"/>
                          <a:ea typeface="Meiryo UI" panose="020B0604030504040204" pitchFamily="50" charset="-128"/>
                        </a:rPr>
                        <a:t>成分名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kumimoji="1" lang="ja-JP" altLang="en-US" sz="1800" b="1" dirty="0">
                          <a:solidFill>
                            <a:schemeClr val="bg1"/>
                          </a:solidFill>
                          <a:latin typeface="Meiryo UI" panose="020B0604030504040204" pitchFamily="50" charset="-128"/>
                          <a:ea typeface="Meiryo UI" panose="020B0604030504040204" pitchFamily="50" charset="-128"/>
                        </a:rPr>
                        <a:t>ドネペジル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kumimoji="1" lang="ja-JP" altLang="en-US" sz="1800" b="1" dirty="0">
                          <a:solidFill>
                            <a:schemeClr val="bg1"/>
                          </a:solidFill>
                          <a:latin typeface="Meiryo UI" panose="020B0604030504040204" pitchFamily="50" charset="-128"/>
                          <a:ea typeface="Meiryo UI" panose="020B0604030504040204" pitchFamily="50" charset="-128"/>
                        </a:rPr>
                        <a:t>ガランタミン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kumimoji="1" lang="ja-JP" altLang="en-US" sz="1800" b="1" dirty="0">
                          <a:solidFill>
                            <a:schemeClr val="bg1"/>
                          </a:solidFill>
                          <a:latin typeface="Meiryo UI" panose="020B0604030504040204" pitchFamily="50" charset="-128"/>
                          <a:ea typeface="Meiryo UI" panose="020B0604030504040204" pitchFamily="50" charset="-128"/>
                        </a:rPr>
                        <a:t>リバスチグミン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kumimoji="1" lang="ja-JP" altLang="en-US" sz="1800" b="1" dirty="0">
                          <a:solidFill>
                            <a:schemeClr val="bg1"/>
                          </a:solidFill>
                          <a:latin typeface="Meiryo UI" panose="020B0604030504040204" pitchFamily="50" charset="-128"/>
                          <a:ea typeface="Meiryo UI" panose="020B0604030504040204" pitchFamily="50" charset="-128"/>
                        </a:rPr>
                        <a:t>メマンチン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xmlns="" val="10000"/>
                  </a:ext>
                </a:extLst>
              </a:tr>
              <a:tr h="503758">
                <a:tc>
                  <a:txBody>
                    <a:bodyPr/>
                    <a:lstStyle/>
                    <a:p>
                      <a:pPr algn="ctr"/>
                      <a:r>
                        <a:rPr kumimoji="1" lang="ja-JP" altLang="en-US" sz="1600" b="1" dirty="0">
                          <a:solidFill>
                            <a:schemeClr val="tx1"/>
                          </a:solidFill>
                          <a:latin typeface="Meiryo UI" panose="020B0604030504040204" pitchFamily="50" charset="-128"/>
                          <a:ea typeface="Meiryo UI" panose="020B0604030504040204" pitchFamily="50" charset="-128"/>
                        </a:rPr>
                        <a:t>商品名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kumimoji="1" lang="ja-JP" altLang="en-US" sz="1600" b="1" dirty="0">
                          <a:latin typeface="Meiryo UI" panose="020B0604030504040204" pitchFamily="50" charset="-128"/>
                          <a:ea typeface="Meiryo UI" panose="020B0604030504040204" pitchFamily="50" charset="-128"/>
                        </a:rPr>
                        <a:t>アリセプト</a:t>
                      </a:r>
                      <a:r>
                        <a:rPr kumimoji="1" lang="en-US" altLang="ja-JP" sz="1600" b="1" dirty="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600" b="1" dirty="0">
                          <a:latin typeface="Meiryo UI" panose="020B0604030504040204" pitchFamily="50" charset="-128"/>
                          <a:ea typeface="Meiryo UI" panose="020B0604030504040204" pitchFamily="50" charset="-128"/>
                        </a:rPr>
                        <a:t>レミニール</a:t>
                      </a:r>
                      <a:r>
                        <a:rPr kumimoji="1" lang="en-US" altLang="ja-JP" sz="1600" b="1" dirty="0">
                          <a:latin typeface="Meiryo UI" panose="020B0604030504040204" pitchFamily="50" charset="-128"/>
                          <a:ea typeface="Meiryo UI" panose="020B0604030504040204" pitchFamily="50" charset="-128"/>
                        </a:rPr>
                        <a:t>®</a:t>
                      </a:r>
                      <a:endParaRPr kumimoji="1" lang="ja-JP" altLang="en-US" sz="16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600" b="1" dirty="0">
                          <a:latin typeface="Meiryo UI" panose="020B0604030504040204" pitchFamily="50" charset="-128"/>
                          <a:ea typeface="Meiryo UI" panose="020B0604030504040204" pitchFamily="50" charset="-128"/>
                        </a:rPr>
                        <a:t>リバスタッチ</a:t>
                      </a:r>
                      <a:r>
                        <a:rPr kumimoji="1" lang="en-US" altLang="ja-JP" sz="1600" b="1" dirty="0">
                          <a:latin typeface="Meiryo UI" panose="020B0604030504040204" pitchFamily="50" charset="-128"/>
                          <a:ea typeface="Meiryo UI" panose="020B0604030504040204" pitchFamily="50" charset="-128"/>
                        </a:rPr>
                        <a:t>®</a:t>
                      </a:r>
                      <a:endParaRPr kumimoji="1" lang="ja-JP" altLang="en-US" sz="16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600" b="1" dirty="0">
                          <a:latin typeface="Meiryo UI" panose="020B0604030504040204" pitchFamily="50" charset="-128"/>
                          <a:ea typeface="Meiryo UI" panose="020B0604030504040204" pitchFamily="50" charset="-128"/>
                        </a:rPr>
                        <a:t>メマリー</a:t>
                      </a:r>
                      <a:r>
                        <a:rPr kumimoji="1" lang="en-US" altLang="ja-JP" sz="1600" b="1" dirty="0">
                          <a:latin typeface="Meiryo UI" panose="020B0604030504040204" pitchFamily="50" charset="-128"/>
                          <a:ea typeface="Meiryo UI" panose="020B0604030504040204" pitchFamily="50" charset="-128"/>
                        </a:rPr>
                        <a:t>®</a:t>
                      </a:r>
                      <a:endParaRPr kumimoji="1" lang="ja-JP" altLang="en-US" sz="16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503758">
                <a:tc>
                  <a:txBody>
                    <a:bodyPr/>
                    <a:lstStyle/>
                    <a:p>
                      <a:pPr algn="ctr"/>
                      <a:r>
                        <a:rPr kumimoji="1" lang="ja-JP" altLang="en-US" sz="1600" b="1" dirty="0">
                          <a:solidFill>
                            <a:schemeClr val="tx1"/>
                          </a:solidFill>
                          <a:latin typeface="Meiryo UI" panose="020B0604030504040204" pitchFamily="50" charset="-128"/>
                          <a:ea typeface="Meiryo UI" panose="020B0604030504040204" pitchFamily="50" charset="-128"/>
                        </a:rPr>
                        <a:t>剤型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kumimoji="1" lang="ja-JP" altLang="en-US" sz="1600" b="1" dirty="0">
                          <a:latin typeface="Meiryo UI" panose="020B0604030504040204" pitchFamily="50" charset="-128"/>
                          <a:ea typeface="Meiryo UI" panose="020B0604030504040204" pitchFamily="50" charset="-128"/>
                        </a:rPr>
                        <a:t>錠・口腔内崩壊錠・細粒・ゼリー・</a:t>
                      </a:r>
                      <a:endParaRPr kumimoji="1" lang="en-US" altLang="ja-JP" sz="1600" b="1" dirty="0">
                        <a:latin typeface="Meiryo UI" panose="020B0604030504040204" pitchFamily="50" charset="-128"/>
                        <a:ea typeface="Meiryo UI" panose="020B0604030504040204" pitchFamily="50" charset="-128"/>
                      </a:endParaRPr>
                    </a:p>
                    <a:p>
                      <a:pPr algn="ctr"/>
                      <a:r>
                        <a:rPr kumimoji="1" lang="ja-JP" altLang="en-US" sz="1600" b="1" dirty="0">
                          <a:latin typeface="Meiryo UI" panose="020B0604030504040204" pitchFamily="50" charset="-128"/>
                          <a:ea typeface="Meiryo UI" panose="020B0604030504040204" pitchFamily="50" charset="-128"/>
                        </a:rPr>
                        <a:t>ドライシロップ</a:t>
                      </a:r>
                      <a:endParaRPr kumimoji="1" lang="en-US" altLang="ja-JP" sz="1600" b="1"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b="1" dirty="0">
                          <a:latin typeface="Meiryo UI" panose="020B0604030504040204" pitchFamily="50" charset="-128"/>
                          <a:ea typeface="Meiryo UI" panose="020B0604030504040204" pitchFamily="50" charset="-128"/>
                        </a:rPr>
                        <a:t>錠・口腔内崩壊錠・</a:t>
                      </a:r>
                      <a:endParaRPr kumimoji="1" lang="en-US" altLang="ja-JP" sz="1600" b="1" dirty="0">
                        <a:latin typeface="Meiryo UI" panose="020B0604030504040204" pitchFamily="50" charset="-128"/>
                        <a:ea typeface="Meiryo UI" panose="020B0604030504040204" pitchFamily="50" charset="-128"/>
                      </a:endParaRPr>
                    </a:p>
                    <a:p>
                      <a:pPr algn="ctr"/>
                      <a:r>
                        <a:rPr kumimoji="1" lang="ja-JP" altLang="en-US" sz="1600" b="1" dirty="0">
                          <a:latin typeface="Meiryo UI" panose="020B0604030504040204" pitchFamily="50" charset="-128"/>
                          <a:ea typeface="Meiryo UI" panose="020B0604030504040204" pitchFamily="50" charset="-128"/>
                        </a:rPr>
                        <a:t>内用液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b="1" dirty="0">
                          <a:latin typeface="Meiryo UI" panose="020B0604030504040204" pitchFamily="50" charset="-128"/>
                          <a:ea typeface="Meiryo UI" panose="020B0604030504040204" pitchFamily="50" charset="-128"/>
                        </a:rPr>
                        <a:t>貼付剤</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b="1" dirty="0">
                          <a:latin typeface="Meiryo UI" panose="020B0604030504040204" pitchFamily="50" charset="-128"/>
                          <a:ea typeface="Meiryo UI" panose="020B0604030504040204" pitchFamily="50" charset="-128"/>
                        </a:rPr>
                        <a:t>錠・口腔内崩壊錠</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503758">
                <a:tc>
                  <a:txBody>
                    <a:bodyPr/>
                    <a:lstStyle/>
                    <a:p>
                      <a:pPr algn="ctr"/>
                      <a:r>
                        <a:rPr kumimoji="1" lang="ja-JP" altLang="en-US" sz="1600" b="1" dirty="0">
                          <a:solidFill>
                            <a:schemeClr val="tx1"/>
                          </a:solidFill>
                          <a:latin typeface="Meiryo UI" panose="020B0604030504040204" pitchFamily="50" charset="-128"/>
                          <a:ea typeface="Meiryo UI" panose="020B0604030504040204" pitchFamily="50" charset="-128"/>
                        </a:rPr>
                        <a:t>適応疾患</a:t>
                      </a:r>
                      <a:endParaRPr kumimoji="1" lang="en-US" altLang="ja-JP" sz="1600" b="1"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kumimoji="1" lang="ja-JP" altLang="en-US" sz="1600" b="1" dirty="0">
                          <a:latin typeface="Meiryo UI" panose="020B0604030504040204" pitchFamily="50" charset="-128"/>
                          <a:ea typeface="Meiryo UI" panose="020B0604030504040204" pitchFamily="50" charset="-128"/>
                        </a:rPr>
                        <a:t>アルツハイマー型・</a:t>
                      </a:r>
                      <a:endParaRPr kumimoji="1" lang="en-US" altLang="ja-JP" sz="1600" b="1" dirty="0">
                        <a:latin typeface="Meiryo UI" panose="020B0604030504040204" pitchFamily="50" charset="-128"/>
                        <a:ea typeface="Meiryo UI" panose="020B0604030504040204" pitchFamily="50" charset="-128"/>
                      </a:endParaRPr>
                    </a:p>
                    <a:p>
                      <a:pPr algn="ctr"/>
                      <a:r>
                        <a:rPr kumimoji="1" lang="ja-JP" altLang="en-US" sz="1600" b="1" dirty="0">
                          <a:latin typeface="Meiryo UI" panose="020B0604030504040204" pitchFamily="50" charset="-128"/>
                          <a:ea typeface="Meiryo UI" panose="020B0604030504040204" pitchFamily="50" charset="-128"/>
                        </a:rPr>
                        <a:t>レビー小体型</a:t>
                      </a:r>
                      <a:endParaRPr kumimoji="1" lang="en-US" altLang="ja-JP" sz="1600" b="1" dirty="0">
                        <a:latin typeface="Meiryo UI" panose="020B0604030504040204" pitchFamily="50" charset="-128"/>
                        <a:ea typeface="Meiryo UI" panose="020B0604030504040204" pitchFamily="50" charset="-128"/>
                      </a:endParaRPr>
                    </a:p>
                    <a:p>
                      <a:pPr algn="ctr"/>
                      <a:r>
                        <a:rPr kumimoji="1" lang="ja-JP" altLang="en-US" sz="1600" b="1" dirty="0">
                          <a:latin typeface="Meiryo UI" panose="020B0604030504040204" pitchFamily="50" charset="-128"/>
                          <a:ea typeface="Meiryo UI" panose="020B0604030504040204" pitchFamily="50" charset="-128"/>
                        </a:rPr>
                        <a:t>認知症</a:t>
                      </a:r>
                      <a:endParaRPr kumimoji="1" lang="en-US" altLang="ja-JP" sz="1600" b="1"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b="1" dirty="0">
                          <a:latin typeface="Meiryo UI" panose="020B0604030504040204" pitchFamily="50" charset="-128"/>
                          <a:ea typeface="Meiryo UI" panose="020B0604030504040204" pitchFamily="50" charset="-128"/>
                        </a:rPr>
                        <a:t>アルツハイマー型</a:t>
                      </a:r>
                      <a:endParaRPr kumimoji="1" lang="en-US" altLang="ja-JP" sz="1600" b="1" dirty="0">
                        <a:latin typeface="Meiryo UI" panose="020B0604030504040204" pitchFamily="50" charset="-128"/>
                        <a:ea typeface="Meiryo UI" panose="020B0604030504040204" pitchFamily="50" charset="-128"/>
                      </a:endParaRPr>
                    </a:p>
                    <a:p>
                      <a:pPr algn="ctr"/>
                      <a:r>
                        <a:rPr kumimoji="1" lang="ja-JP" altLang="en-US" sz="1600" b="1" dirty="0">
                          <a:latin typeface="Meiryo UI" panose="020B0604030504040204" pitchFamily="50" charset="-128"/>
                          <a:ea typeface="Meiryo UI" panose="020B0604030504040204" pitchFamily="50" charset="-128"/>
                        </a:rPr>
                        <a:t>認知症</a:t>
                      </a:r>
                      <a:endParaRPr kumimoji="1" lang="en-US" altLang="ja-JP" sz="1600" b="1"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b="1" dirty="0">
                          <a:latin typeface="Meiryo UI" panose="020B0604030504040204" pitchFamily="50" charset="-128"/>
                          <a:ea typeface="Meiryo UI" panose="020B0604030504040204" pitchFamily="50" charset="-128"/>
                        </a:rPr>
                        <a:t>アルツハイマー型</a:t>
                      </a:r>
                      <a:endParaRPr kumimoji="1" lang="en-US" altLang="ja-JP" sz="1600" b="1" dirty="0">
                        <a:latin typeface="Meiryo UI" panose="020B0604030504040204" pitchFamily="50" charset="-128"/>
                        <a:ea typeface="Meiryo UI" panose="020B0604030504040204" pitchFamily="50" charset="-128"/>
                      </a:endParaRPr>
                    </a:p>
                    <a:p>
                      <a:pPr algn="ctr"/>
                      <a:r>
                        <a:rPr kumimoji="1" lang="ja-JP" altLang="en-US" sz="1600" b="1" dirty="0">
                          <a:latin typeface="Meiryo UI" panose="020B0604030504040204" pitchFamily="50" charset="-128"/>
                          <a:ea typeface="Meiryo UI" panose="020B0604030504040204" pitchFamily="50" charset="-128"/>
                        </a:rPr>
                        <a:t>認知症</a:t>
                      </a:r>
                      <a:endParaRPr kumimoji="1" lang="en-US" altLang="ja-JP" sz="1600" b="1"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b="1" dirty="0">
                          <a:latin typeface="Meiryo UI" panose="020B0604030504040204" pitchFamily="50" charset="-128"/>
                          <a:ea typeface="Meiryo UI" panose="020B0604030504040204" pitchFamily="50" charset="-128"/>
                        </a:rPr>
                        <a:t>アルツハイマー型</a:t>
                      </a:r>
                      <a:endParaRPr kumimoji="1" lang="en-US" altLang="ja-JP" sz="1600" b="1" dirty="0">
                        <a:latin typeface="Meiryo UI" panose="020B0604030504040204" pitchFamily="50" charset="-128"/>
                        <a:ea typeface="Meiryo UI" panose="020B0604030504040204" pitchFamily="50" charset="-128"/>
                      </a:endParaRPr>
                    </a:p>
                    <a:p>
                      <a:pPr algn="ctr"/>
                      <a:r>
                        <a:rPr kumimoji="1" lang="ja-JP" altLang="en-US" sz="1600" b="1" dirty="0">
                          <a:latin typeface="Meiryo UI" panose="020B0604030504040204" pitchFamily="50" charset="-128"/>
                          <a:ea typeface="Meiryo UI" panose="020B0604030504040204" pitchFamily="50" charset="-128"/>
                        </a:rPr>
                        <a:t>認知症</a:t>
                      </a:r>
                      <a:endParaRPr kumimoji="1" lang="en-US" altLang="ja-JP" sz="1600" b="1"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503758">
                <a:tc>
                  <a:txBody>
                    <a:bodyPr/>
                    <a:lstStyle/>
                    <a:p>
                      <a:pPr algn="ctr"/>
                      <a:r>
                        <a:rPr kumimoji="1" lang="ja-JP" altLang="en-US" sz="1600" b="1" dirty="0">
                          <a:solidFill>
                            <a:schemeClr val="tx1"/>
                          </a:solidFill>
                          <a:latin typeface="Meiryo UI" panose="020B0604030504040204" pitchFamily="50" charset="-128"/>
                          <a:ea typeface="Meiryo UI" panose="020B0604030504040204" pitchFamily="50" charset="-128"/>
                        </a:rPr>
                        <a:t>用量</a:t>
                      </a:r>
                      <a:endParaRPr kumimoji="1" lang="en-US" altLang="ja-JP" sz="1600" b="1" dirty="0">
                        <a:solidFill>
                          <a:schemeClr val="tx1"/>
                        </a:solidFill>
                        <a:latin typeface="Meiryo UI" panose="020B0604030504040204" pitchFamily="50" charset="-128"/>
                        <a:ea typeface="Meiryo UI" panose="020B0604030504040204" pitchFamily="50" charset="-128"/>
                      </a:endParaRPr>
                    </a:p>
                    <a:p>
                      <a:pPr algn="ctr"/>
                      <a:r>
                        <a:rPr kumimoji="1" lang="en-US" altLang="ja-JP" sz="1600" b="1" dirty="0">
                          <a:solidFill>
                            <a:schemeClr val="tx1"/>
                          </a:solidFill>
                          <a:latin typeface="Meiryo UI" panose="020B0604030504040204" pitchFamily="50" charset="-128"/>
                          <a:ea typeface="Meiryo UI" panose="020B0604030504040204" pitchFamily="50" charset="-128"/>
                        </a:rPr>
                        <a:t>(mg/</a:t>
                      </a:r>
                      <a:r>
                        <a:rPr kumimoji="1" lang="ja-JP" altLang="en-US" sz="1600" b="1" dirty="0">
                          <a:solidFill>
                            <a:schemeClr val="tx1"/>
                          </a:solidFill>
                          <a:latin typeface="Meiryo UI" panose="020B0604030504040204" pitchFamily="50" charset="-128"/>
                          <a:ea typeface="Meiryo UI" panose="020B0604030504040204" pitchFamily="50" charset="-128"/>
                        </a:rPr>
                        <a:t>日</a:t>
                      </a:r>
                      <a:r>
                        <a:rPr kumimoji="1" lang="en-US" altLang="ja-JP" sz="1600" b="1" dirty="0">
                          <a:solidFill>
                            <a:schemeClr val="tx1"/>
                          </a:solidFill>
                          <a:latin typeface="Meiryo UI" panose="020B0604030504040204" pitchFamily="50" charset="-128"/>
                          <a:ea typeface="Meiryo UI" panose="020B0604030504040204" pitchFamily="50" charset="-128"/>
                        </a:rPr>
                        <a:t>)</a:t>
                      </a:r>
                      <a:endParaRPr kumimoji="1" lang="ja-JP" altLang="en-US" sz="160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kumimoji="1" lang="en-US" altLang="ja-JP" sz="1600" b="1" dirty="0">
                          <a:latin typeface="Meiryo UI" panose="020B0604030504040204" pitchFamily="50" charset="-128"/>
                          <a:ea typeface="Meiryo UI" panose="020B0604030504040204" pitchFamily="50" charset="-128"/>
                        </a:rPr>
                        <a:t>3</a:t>
                      </a:r>
                      <a:r>
                        <a:rPr kumimoji="1" lang="ja-JP" altLang="en-US" sz="1600" b="1" dirty="0">
                          <a:latin typeface="Meiryo UI" panose="020B0604030504040204" pitchFamily="50" charset="-128"/>
                          <a:ea typeface="Meiryo UI" panose="020B0604030504040204" pitchFamily="50" charset="-128"/>
                        </a:rPr>
                        <a:t>～</a:t>
                      </a:r>
                      <a:r>
                        <a:rPr kumimoji="1" lang="en-US" altLang="ja-JP" sz="1600" b="1" dirty="0">
                          <a:latin typeface="Meiryo UI" panose="020B0604030504040204" pitchFamily="50" charset="-128"/>
                          <a:ea typeface="Meiryo UI" panose="020B0604030504040204" pitchFamily="50" charset="-128"/>
                        </a:rPr>
                        <a:t>10</a:t>
                      </a:r>
                    </a:p>
                    <a:p>
                      <a:pPr algn="ctr"/>
                      <a:r>
                        <a:rPr kumimoji="1" lang="ja-JP" altLang="en-US" sz="1600" b="1" dirty="0">
                          <a:latin typeface="Meiryo UI" panose="020B0604030504040204" pitchFamily="50" charset="-128"/>
                          <a:ea typeface="Meiryo UI" panose="020B0604030504040204" pitchFamily="50" charset="-128"/>
                        </a:rPr>
                        <a:t>治療量：</a:t>
                      </a:r>
                      <a:r>
                        <a:rPr kumimoji="1" lang="en-US" altLang="ja-JP" sz="1600" b="1" dirty="0">
                          <a:latin typeface="Meiryo UI" panose="020B0604030504040204" pitchFamily="50" charset="-128"/>
                          <a:ea typeface="Meiryo UI" panose="020B0604030504040204" pitchFamily="50" charset="-128"/>
                        </a:rPr>
                        <a:t>5</a:t>
                      </a:r>
                      <a:r>
                        <a:rPr kumimoji="1" lang="ja-JP" altLang="en-US" sz="1600" b="1" dirty="0">
                          <a:latin typeface="Meiryo UI" panose="020B0604030504040204" pitchFamily="50" charset="-128"/>
                          <a:ea typeface="Meiryo UI" panose="020B0604030504040204" pitchFamily="50" charset="-128"/>
                        </a:rPr>
                        <a:t>～</a:t>
                      </a:r>
                      <a:endParaRPr kumimoji="1" lang="en-US" altLang="ja-JP" sz="16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b="1" dirty="0">
                          <a:latin typeface="Meiryo UI" panose="020B0604030504040204" pitchFamily="50" charset="-128"/>
                          <a:ea typeface="Meiryo UI" panose="020B0604030504040204" pitchFamily="50" charset="-128"/>
                        </a:rPr>
                        <a:t>8</a:t>
                      </a:r>
                      <a:r>
                        <a:rPr kumimoji="1" lang="ja-JP" altLang="en-US" sz="1600" b="1" dirty="0">
                          <a:latin typeface="Meiryo UI" panose="020B0604030504040204" pitchFamily="50" charset="-128"/>
                          <a:ea typeface="Meiryo UI" panose="020B0604030504040204" pitchFamily="50" charset="-128"/>
                        </a:rPr>
                        <a:t>～</a:t>
                      </a:r>
                      <a:r>
                        <a:rPr kumimoji="1" lang="en-US" altLang="ja-JP" sz="1600" b="1" dirty="0">
                          <a:latin typeface="Meiryo UI" panose="020B0604030504040204" pitchFamily="50" charset="-128"/>
                          <a:ea typeface="Meiryo UI" panose="020B0604030504040204" pitchFamily="50" charset="-128"/>
                        </a:rPr>
                        <a:t>24</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dirty="0">
                          <a:latin typeface="Meiryo UI" panose="020B0604030504040204" pitchFamily="50" charset="-128"/>
                          <a:ea typeface="Meiryo UI" panose="020B0604030504040204" pitchFamily="50" charset="-128"/>
                        </a:rPr>
                        <a:t>治療量：</a:t>
                      </a:r>
                      <a:r>
                        <a:rPr kumimoji="1" lang="en-US" altLang="ja-JP" sz="1600" b="1" dirty="0">
                          <a:latin typeface="Meiryo UI" panose="020B0604030504040204" pitchFamily="50" charset="-128"/>
                          <a:ea typeface="Meiryo UI" panose="020B0604030504040204" pitchFamily="50" charset="-128"/>
                        </a:rPr>
                        <a:t>16</a:t>
                      </a:r>
                      <a:r>
                        <a:rPr kumimoji="1" lang="ja-JP" altLang="en-US" sz="1600" b="1" dirty="0">
                          <a:latin typeface="Meiryo UI" panose="020B0604030504040204" pitchFamily="50" charset="-128"/>
                          <a:ea typeface="Meiryo UI" panose="020B0604030504040204" pitchFamily="50" charset="-128"/>
                        </a:rPr>
                        <a:t>～</a:t>
                      </a:r>
                      <a:endParaRPr kumimoji="1" lang="en-US" altLang="ja-JP" sz="16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b="1" dirty="0">
                          <a:latin typeface="Meiryo UI" panose="020B0604030504040204" pitchFamily="50" charset="-128"/>
                          <a:ea typeface="Meiryo UI" panose="020B0604030504040204" pitchFamily="50" charset="-128"/>
                        </a:rPr>
                        <a:t>4.5</a:t>
                      </a:r>
                      <a:r>
                        <a:rPr kumimoji="1" lang="ja-JP" altLang="en-US" sz="1600" b="1" dirty="0">
                          <a:latin typeface="Meiryo UI" panose="020B0604030504040204" pitchFamily="50" charset="-128"/>
                          <a:ea typeface="Meiryo UI" panose="020B0604030504040204" pitchFamily="50" charset="-128"/>
                        </a:rPr>
                        <a:t>～</a:t>
                      </a:r>
                      <a:r>
                        <a:rPr kumimoji="1" lang="en-US" altLang="ja-JP" sz="1600" b="1" dirty="0">
                          <a:latin typeface="Meiryo UI" panose="020B0604030504040204" pitchFamily="50" charset="-128"/>
                          <a:ea typeface="Meiryo UI" panose="020B0604030504040204" pitchFamily="50" charset="-128"/>
                        </a:rPr>
                        <a:t>18</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dirty="0">
                          <a:latin typeface="Meiryo UI" panose="020B0604030504040204" pitchFamily="50" charset="-128"/>
                          <a:ea typeface="Meiryo UI" panose="020B0604030504040204" pitchFamily="50" charset="-128"/>
                        </a:rPr>
                        <a:t>治療量：</a:t>
                      </a:r>
                      <a:r>
                        <a:rPr kumimoji="1" lang="en-US" altLang="ja-JP" sz="1600" b="1" dirty="0">
                          <a:latin typeface="Meiryo UI" panose="020B0604030504040204" pitchFamily="50" charset="-128"/>
                          <a:ea typeface="Meiryo UI" panose="020B0604030504040204" pitchFamily="50" charset="-128"/>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b="1" dirty="0">
                          <a:latin typeface="Meiryo UI" panose="020B0604030504040204" pitchFamily="50" charset="-128"/>
                          <a:ea typeface="Meiryo UI" panose="020B0604030504040204" pitchFamily="50" charset="-128"/>
                        </a:rPr>
                        <a:t>5</a:t>
                      </a:r>
                      <a:r>
                        <a:rPr kumimoji="1" lang="ja-JP" altLang="en-US" sz="1600" b="1" dirty="0">
                          <a:latin typeface="Meiryo UI" panose="020B0604030504040204" pitchFamily="50" charset="-128"/>
                          <a:ea typeface="Meiryo UI" panose="020B0604030504040204" pitchFamily="50" charset="-128"/>
                        </a:rPr>
                        <a:t>～</a:t>
                      </a:r>
                      <a:r>
                        <a:rPr kumimoji="1" lang="en-US" altLang="ja-JP" sz="1600" b="1" dirty="0">
                          <a:latin typeface="Meiryo UI" panose="020B0604030504040204" pitchFamily="50" charset="-128"/>
                          <a:ea typeface="Meiryo UI" panose="020B0604030504040204" pitchFamily="50" charset="-128"/>
                        </a:rPr>
                        <a:t>20</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dirty="0">
                          <a:latin typeface="Meiryo UI" panose="020B0604030504040204" pitchFamily="50" charset="-128"/>
                          <a:ea typeface="Meiryo UI" panose="020B0604030504040204" pitchFamily="50" charset="-128"/>
                        </a:rPr>
                        <a:t>治療量：</a:t>
                      </a:r>
                      <a:r>
                        <a:rPr kumimoji="1" lang="en-US" altLang="ja-JP" sz="1600" b="1" dirty="0">
                          <a:latin typeface="Meiryo UI" panose="020B0604030504040204" pitchFamily="50" charset="-128"/>
                          <a:ea typeface="Meiryo UI" panose="020B0604030504040204" pitchFamily="50" charset="-128"/>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548038">
                <a:tc>
                  <a:txBody>
                    <a:bodyPr/>
                    <a:lstStyle/>
                    <a:p>
                      <a:pPr algn="ctr"/>
                      <a:r>
                        <a:rPr kumimoji="1" lang="ja-JP" altLang="en-US" sz="1600" b="1" dirty="0">
                          <a:solidFill>
                            <a:schemeClr val="tx1"/>
                          </a:solidFill>
                          <a:latin typeface="Meiryo UI" panose="020B0604030504040204" pitchFamily="50" charset="-128"/>
                          <a:ea typeface="Meiryo UI" panose="020B0604030504040204" pitchFamily="50" charset="-128"/>
                        </a:rPr>
                        <a:t>用法</a:t>
                      </a:r>
                      <a:endParaRPr kumimoji="1" lang="en-US" altLang="ja-JP" sz="1600" b="1" dirty="0">
                        <a:solidFill>
                          <a:schemeClr val="tx1"/>
                        </a:solidFill>
                        <a:latin typeface="Meiryo UI" panose="020B0604030504040204" pitchFamily="50" charset="-128"/>
                        <a:ea typeface="Meiryo UI" panose="020B0604030504040204" pitchFamily="50" charset="-128"/>
                      </a:endParaRPr>
                    </a:p>
                    <a:p>
                      <a:pPr algn="ctr"/>
                      <a:r>
                        <a:rPr kumimoji="1" lang="ja-JP" altLang="en-US" sz="1600" b="1" dirty="0">
                          <a:solidFill>
                            <a:schemeClr val="tx1"/>
                          </a:solidFill>
                          <a:latin typeface="Meiryo UI" panose="020B0604030504040204" pitchFamily="50" charset="-128"/>
                          <a:ea typeface="Meiryo UI" panose="020B0604030504040204" pitchFamily="50" charset="-128"/>
                        </a:rPr>
                        <a:t>（回</a:t>
                      </a:r>
                      <a:r>
                        <a:rPr kumimoji="1" lang="en-US" altLang="ja-JP" sz="1600" b="1" dirty="0">
                          <a:solidFill>
                            <a:schemeClr val="tx1"/>
                          </a:solidFill>
                          <a:latin typeface="Meiryo UI" panose="020B0604030504040204" pitchFamily="50" charset="-128"/>
                          <a:ea typeface="Meiryo UI" panose="020B0604030504040204" pitchFamily="50" charset="-128"/>
                        </a:rPr>
                        <a:t>/</a:t>
                      </a:r>
                      <a:r>
                        <a:rPr kumimoji="1" lang="ja-JP" altLang="en-US" sz="1600" b="1" dirty="0">
                          <a:solidFill>
                            <a:schemeClr val="tx1"/>
                          </a:solidFill>
                          <a:latin typeface="Meiryo UI" panose="020B0604030504040204" pitchFamily="50" charset="-128"/>
                          <a:ea typeface="Meiryo UI" panose="020B0604030504040204" pitchFamily="50" charset="-128"/>
                        </a:rPr>
                        <a:t>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kumimoji="1" lang="en-US" altLang="ja-JP" sz="1600" b="1" dirty="0">
                          <a:latin typeface="Meiryo UI" panose="020B0604030504040204" pitchFamily="50" charset="-128"/>
                          <a:ea typeface="Meiryo UI" panose="020B0604030504040204" pitchFamily="50" charset="-128"/>
                        </a:rPr>
                        <a:t>1</a:t>
                      </a:r>
                      <a:endParaRPr kumimoji="1" lang="ja-JP" altLang="en-US" sz="16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b="1" dirty="0">
                          <a:latin typeface="Meiryo UI" panose="020B0604030504040204" pitchFamily="50" charset="-128"/>
                          <a:ea typeface="Meiryo UI" panose="020B0604030504040204" pitchFamily="50" charset="-128"/>
                        </a:rPr>
                        <a:t>2</a:t>
                      </a:r>
                      <a:endParaRPr kumimoji="1" lang="ja-JP" altLang="en-US" sz="16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b="1" dirty="0">
                          <a:latin typeface="Meiryo UI" panose="020B0604030504040204" pitchFamily="50" charset="-128"/>
                          <a:ea typeface="Meiryo UI" panose="020B0604030504040204" pitchFamily="50" charset="-128"/>
                        </a:rPr>
                        <a:t>1</a:t>
                      </a:r>
                      <a:endParaRPr kumimoji="1" lang="ja-JP" altLang="en-US" sz="16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b="1" dirty="0">
                          <a:latin typeface="Meiryo UI" panose="020B0604030504040204" pitchFamily="50" charset="-128"/>
                          <a:ea typeface="Meiryo UI" panose="020B0604030504040204" pitchFamily="50" charset="-128"/>
                        </a:rPr>
                        <a:t>1</a:t>
                      </a:r>
                      <a:endParaRPr kumimoji="1" lang="ja-JP" altLang="en-US" sz="16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r h="508804">
                <a:tc rowSpan="2">
                  <a:txBody>
                    <a:bodyPr/>
                    <a:lstStyle/>
                    <a:p>
                      <a:pPr algn="ctr"/>
                      <a:r>
                        <a:rPr kumimoji="1" lang="ja-JP" altLang="en-US" sz="1600" b="1" dirty="0">
                          <a:solidFill>
                            <a:schemeClr val="tx1"/>
                          </a:solidFill>
                          <a:latin typeface="Meiryo UI" panose="020B0604030504040204" pitchFamily="50" charset="-128"/>
                          <a:ea typeface="Meiryo UI" panose="020B0604030504040204" pitchFamily="50" charset="-128"/>
                        </a:rPr>
                        <a:t>副作用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gridSpan="3">
                  <a:txBody>
                    <a:bodyPr/>
                    <a:lstStyle/>
                    <a:p>
                      <a:pPr algn="ctr"/>
                      <a:r>
                        <a:rPr kumimoji="1" lang="ja-JP" altLang="en-US" sz="1600" b="1" dirty="0">
                          <a:latin typeface="Meiryo UI" panose="020B0604030504040204" pitchFamily="50" charset="-128"/>
                          <a:ea typeface="Meiryo UI" panose="020B0604030504040204" pitchFamily="50" charset="-128"/>
                        </a:rPr>
                        <a:t>胃腸障害（悪心・嘔吐等）</a:t>
                      </a:r>
                      <a:endParaRPr kumimoji="1" lang="en-US" altLang="ja-JP" sz="1600" b="1" dirty="0">
                        <a:latin typeface="Meiryo UI" panose="020B0604030504040204" pitchFamily="50" charset="-128"/>
                        <a:ea typeface="Meiryo UI" panose="020B0604030504040204" pitchFamily="50" charset="-128"/>
                      </a:endParaRPr>
                    </a:p>
                    <a:p>
                      <a:pPr algn="ctr"/>
                      <a:r>
                        <a:rPr kumimoji="1" lang="ja-JP" altLang="en-US" sz="1600" b="1" dirty="0">
                          <a:latin typeface="Meiryo UI" panose="020B0604030504040204" pitchFamily="50" charset="-128"/>
                          <a:ea typeface="Meiryo UI" panose="020B0604030504040204" pitchFamily="50" charset="-128"/>
                        </a:rPr>
                        <a:t>心臓障害（不整脈等）</a:t>
                      </a:r>
                      <a:endParaRPr kumimoji="1" lang="en-US" altLang="ja-JP" sz="1600" b="1"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BlToTr w="12700" cap="flat" cmpd="sng" algn="ctr">
                      <a:noFill/>
                      <a:prstDash val="solid"/>
                      <a:round/>
                      <a:headEnd type="none" w="med" len="med"/>
                      <a:tailEnd type="none" w="med" len="med"/>
                    </a:lnBlToTr>
                  </a:tcPr>
                </a:tc>
                <a:tc hMerge="1">
                  <a:txBody>
                    <a:bodyPr/>
                    <a:lstStyle/>
                    <a:p>
                      <a:pPr algn="ctr"/>
                      <a:endParaRPr kumimoji="1" lang="ja-JP" altLang="en-US" sz="1600" b="1"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en-US" altLang="ja-JP" sz="1600" b="1"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kumimoji="1" lang="ja-JP" altLang="en-US" sz="1600" b="1" dirty="0">
                          <a:latin typeface="Meiryo UI" panose="020B0604030504040204" pitchFamily="50" charset="-128"/>
                          <a:ea typeface="Meiryo UI" panose="020B0604030504040204" pitchFamily="50" charset="-128"/>
                        </a:rPr>
                        <a:t>めまい・頭痛・傾眠</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1664442"/>
                  </a:ext>
                </a:extLst>
              </a:tr>
              <a:tr h="634424">
                <a:tc vMerge="1">
                  <a:txBody>
                    <a:bodyPr/>
                    <a:lstStyle/>
                    <a:p>
                      <a:pPr algn="ctr"/>
                      <a:endParaRPr kumimoji="1" lang="ja-JP" altLang="en-US" sz="1600" b="1"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gridSpan="2">
                  <a:txBody>
                    <a:bodyPr/>
                    <a:lstStyle/>
                    <a:p>
                      <a:pPr algn="ctr"/>
                      <a:endParaRPr kumimoji="1" lang="en-US" altLang="ja-JP" sz="1600" b="1"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tcPr>
                </a:tc>
                <a:tc hMerge="1">
                  <a:txBody>
                    <a:bodyPr/>
                    <a:lstStyle/>
                    <a:p>
                      <a:endParaRPr kumimoji="1" lang="ja-JP" altLang="en-US"/>
                    </a:p>
                  </a:txBody>
                  <a:tcPr/>
                </a:tc>
                <a:tc>
                  <a:txBody>
                    <a:bodyPr/>
                    <a:lstStyle/>
                    <a:p>
                      <a:pPr algn="ctr"/>
                      <a:r>
                        <a:rPr kumimoji="1" lang="ja-JP" altLang="en-US" sz="1600" b="1" dirty="0">
                          <a:latin typeface="Meiryo UI" panose="020B0604030504040204" pitchFamily="50" charset="-128"/>
                          <a:ea typeface="Meiryo UI" panose="020B0604030504040204" pitchFamily="50" charset="-128"/>
                        </a:rPr>
                        <a:t>貼付部位反応</a:t>
                      </a:r>
                      <a:endParaRPr kumimoji="1" lang="en-US" altLang="ja-JP" sz="1600" b="1" dirty="0">
                        <a:latin typeface="Meiryo UI" panose="020B0604030504040204" pitchFamily="50" charset="-128"/>
                        <a:ea typeface="Meiryo UI" panose="020B0604030504040204" pitchFamily="50" charset="-128"/>
                      </a:endParaRPr>
                    </a:p>
                    <a:p>
                      <a:pPr algn="ctr"/>
                      <a:r>
                        <a:rPr kumimoji="1" lang="ja-JP" altLang="en-US" sz="1600" b="1" dirty="0">
                          <a:latin typeface="Meiryo UI" panose="020B0604030504040204" pitchFamily="50" charset="-128"/>
                          <a:ea typeface="Meiryo UI" panose="020B0604030504040204" pitchFamily="50" charset="-128"/>
                        </a:rPr>
                        <a:t>（発赤・掻痒感等）</a:t>
                      </a:r>
                      <a:endParaRPr kumimoji="1" lang="en-US" altLang="ja-JP" sz="1600" b="1" dirty="0">
                        <a:latin typeface="Meiryo UI" panose="020B0604030504040204" pitchFamily="50" charset="-128"/>
                        <a:ea typeface="Meiryo UI" panose="020B0604030504040204" pitchFamily="50" charset="-128"/>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kumimoji="1" lang="ja-JP" altLang="en-US" sz="1600" b="1"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bl>
          </a:graphicData>
        </a:graphic>
      </p:graphicFrame>
      <p:sp>
        <p:nvSpPr>
          <p:cNvPr id="10" name="Text Box 2"/>
          <p:cNvSpPr txBox="1">
            <a:spLocks noChangeArrowheads="1"/>
          </p:cNvSpPr>
          <p:nvPr/>
        </p:nvSpPr>
        <p:spPr bwMode="auto">
          <a:xfrm>
            <a:off x="2130456" y="334822"/>
            <a:ext cx="4849288" cy="54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04" tIns="41452" rIns="82904" bIns="41452"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fontAlgn="auto" hangingPunct="1">
              <a:spcBef>
                <a:spcPts val="0"/>
              </a:spcBef>
              <a:spcAft>
                <a:spcPts val="0"/>
              </a:spcAft>
            </a:pPr>
            <a:r>
              <a:rPr lang="ja-JP" altLang="en-US" sz="3000" b="1" dirty="0">
                <a:solidFill>
                  <a:prstClr val="black"/>
                </a:solidFill>
                <a:latin typeface="Meiryo UI" pitchFamily="50" charset="-128"/>
                <a:ea typeface="Meiryo UI" pitchFamily="50" charset="-128"/>
                <a:cs typeface="Meiryo UI" pitchFamily="50" charset="-128"/>
              </a:rPr>
              <a:t>認知症に使われる薬</a:t>
            </a:r>
          </a:p>
        </p:txBody>
      </p:sp>
      <p:pic>
        <p:nvPicPr>
          <p:cNvPr id="11" name="図 10">
            <a:extLst>
              <a:ext uri="{FF2B5EF4-FFF2-40B4-BE49-F238E27FC236}">
                <a16:creationId xmlns:a16="http://schemas.microsoft.com/office/drawing/2014/main" xmlns="" id="{CD7F7E32-3AB4-4661-829F-947086C90615}"/>
              </a:ext>
            </a:extLst>
          </p:cNvPr>
          <p:cNvPicPr>
            <a:picLocks noChangeAspect="1"/>
          </p:cNvPicPr>
          <p:nvPr/>
        </p:nvPicPr>
        <p:blipFill>
          <a:blip r:embed="rId3" cstate="print"/>
          <a:stretch>
            <a:fillRect/>
          </a:stretch>
        </p:blipFill>
        <p:spPr>
          <a:xfrm>
            <a:off x="329469" y="1026412"/>
            <a:ext cx="8510754" cy="128027"/>
          </a:xfrm>
          <a:prstGeom prst="rect">
            <a:avLst/>
          </a:prstGeom>
        </p:spPr>
      </p:pic>
      <p:sp>
        <p:nvSpPr>
          <p:cNvPr id="7" name="テキスト ボックス 6"/>
          <p:cNvSpPr txBox="1"/>
          <p:nvPr/>
        </p:nvSpPr>
        <p:spPr>
          <a:xfrm>
            <a:off x="8377360" y="8964"/>
            <a:ext cx="757675" cy="461665"/>
          </a:xfrm>
          <a:prstGeom prst="rect">
            <a:avLst/>
          </a:prstGeom>
          <a:noFill/>
        </p:spPr>
        <p:txBody>
          <a:bodyPr wrap="square" rtlCol="0">
            <a:spAutoFit/>
          </a:bodyPr>
          <a:lstStyle/>
          <a:p>
            <a:pPr algn="r"/>
            <a:r>
              <a:rPr lang="en-US" altLang="ja-JP" sz="2400" dirty="0" smtClean="0">
                <a:latin typeface="Meiryo UI" panose="020B0604030504040204" pitchFamily="50" charset="-128"/>
                <a:ea typeface="Meiryo UI" panose="020B0604030504040204" pitchFamily="50" charset="-128"/>
              </a:rPr>
              <a:t>18</a:t>
            </a:r>
            <a:endParaRPr kumimoji="1" lang="ja-JP" altLang="en-US"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00342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800281" y="1912361"/>
            <a:ext cx="7509871" cy="2831544"/>
          </a:xfrm>
          <a:prstGeom prst="rect">
            <a:avLst/>
          </a:prstGeom>
          <a:noFill/>
          <a:ln w="25400">
            <a:noFill/>
          </a:ln>
        </p:spPr>
        <p:txBody>
          <a:bodyPr wrap="square" lIns="0" rIns="0" rtlCol="0">
            <a:spAutoFit/>
          </a:bodyPr>
          <a:lstStyle/>
          <a:p>
            <a:pPr marL="358775" indent="-358775">
              <a:spcAft>
                <a:spcPts val="600"/>
              </a:spcAft>
            </a:pPr>
            <a:r>
              <a:rPr lang="ja-JP" altLang="en-US" sz="2400" b="1" dirty="0">
                <a:solidFill>
                  <a:srgbClr val="EA8B00"/>
                </a:solidFill>
                <a:latin typeface="Meiryo UI" panose="020B0604030504040204" pitchFamily="50" charset="-128"/>
                <a:ea typeface="Meiryo UI" panose="020B0604030504040204" pitchFamily="50" charset="-128"/>
                <a:cs typeface="Yu Gothic" charset="-128"/>
              </a:rPr>
              <a:t>●</a:t>
            </a:r>
            <a:r>
              <a:rPr lang="en-US" altLang="ja-JP" sz="2400" b="1" dirty="0">
                <a:solidFill>
                  <a:srgbClr val="EA8B00"/>
                </a:solidFill>
                <a:latin typeface="Meiryo UI" panose="020B0604030504040204" pitchFamily="50" charset="-128"/>
                <a:ea typeface="Meiryo UI" panose="020B0604030504040204" pitchFamily="50" charset="-128"/>
                <a:cs typeface="Yu Gothic" charset="-128"/>
              </a:rPr>
              <a:t>	</a:t>
            </a:r>
            <a:r>
              <a:rPr lang="ja-JP" altLang="en-US" sz="2400" b="1" dirty="0">
                <a:solidFill>
                  <a:srgbClr val="EA8B00"/>
                </a:solidFill>
                <a:latin typeface="Meiryo UI" panose="020B0604030504040204" pitchFamily="50" charset="-128"/>
                <a:ea typeface="Meiryo UI" panose="020B0604030504040204" pitchFamily="50" charset="-128"/>
                <a:cs typeface="Yu Gothic" charset="-128"/>
              </a:rPr>
              <a:t>本人に対するもの</a:t>
            </a:r>
            <a:endParaRPr lang="en-US" altLang="ja-JP" sz="2400" b="1" dirty="0">
              <a:solidFill>
                <a:srgbClr val="EA8B00"/>
              </a:solidFill>
              <a:latin typeface="Meiryo UI" panose="020B0604030504040204" pitchFamily="50" charset="-128"/>
              <a:ea typeface="Meiryo UI" panose="020B0604030504040204" pitchFamily="50" charset="-128"/>
              <a:cs typeface="Yu Gothic" charset="-128"/>
            </a:endParaRPr>
          </a:p>
          <a:p>
            <a:pPr indent="358775">
              <a:tabLst>
                <a:tab pos="2695575" algn="l"/>
              </a:tabLst>
            </a:pPr>
            <a:r>
              <a:rPr lang="ja-JP" altLang="en-US" sz="2000" dirty="0">
                <a:latin typeface="Meiryo UI" panose="020B0604030504040204" pitchFamily="50" charset="-128"/>
                <a:ea typeface="Meiryo UI" panose="020B0604030504040204" pitchFamily="50" charset="-128"/>
                <a:cs typeface="Yu Gothic" charset="-128"/>
              </a:rPr>
              <a:t>運動療法</a:t>
            </a:r>
            <a:r>
              <a:rPr lang="en-US" altLang="ja-JP" sz="2000" dirty="0">
                <a:latin typeface="Meiryo UI" panose="020B0604030504040204" pitchFamily="50" charset="-128"/>
                <a:ea typeface="Meiryo UI" panose="020B0604030504040204" pitchFamily="50" charset="-128"/>
                <a:cs typeface="Yu Gothic" charset="-128"/>
              </a:rPr>
              <a:t>	</a:t>
            </a:r>
            <a:r>
              <a:rPr lang="ja-JP" altLang="en-US" sz="2000" dirty="0">
                <a:latin typeface="Meiryo UI" panose="020B0604030504040204" pitchFamily="50" charset="-128"/>
                <a:ea typeface="Meiryo UI" panose="020B0604030504040204" pitchFamily="50" charset="-128"/>
                <a:cs typeface="Yu Gothic" charset="-128"/>
              </a:rPr>
              <a:t>回想法</a:t>
            </a:r>
            <a:r>
              <a:rPr lang="en-US" altLang="ja-JP" sz="2000" dirty="0">
                <a:latin typeface="Meiryo UI" panose="020B0604030504040204" pitchFamily="50" charset="-128"/>
                <a:ea typeface="Meiryo UI" panose="020B0604030504040204" pitchFamily="50" charset="-128"/>
                <a:cs typeface="Yu Gothic" charset="-128"/>
              </a:rPr>
              <a:t>	</a:t>
            </a:r>
            <a:r>
              <a:rPr lang="ja-JP" altLang="en-US" sz="2000" dirty="0">
                <a:latin typeface="Meiryo UI" panose="020B0604030504040204" pitchFamily="50" charset="-128"/>
                <a:ea typeface="Meiryo UI" panose="020B0604030504040204" pitchFamily="50" charset="-128"/>
                <a:cs typeface="Yu Gothic" charset="-128"/>
              </a:rPr>
              <a:t>　</a:t>
            </a:r>
            <a:r>
              <a:rPr lang="en-US" altLang="ja-JP" sz="2000" dirty="0">
                <a:latin typeface="Meiryo UI" panose="020B0604030504040204" pitchFamily="50" charset="-128"/>
                <a:ea typeface="Meiryo UI" panose="020B0604030504040204" pitchFamily="50" charset="-128"/>
                <a:cs typeface="Yu Gothic" charset="-128"/>
              </a:rPr>
              <a:t>		</a:t>
            </a:r>
            <a:r>
              <a:rPr lang="ja-JP" altLang="en-US" sz="2000" dirty="0">
                <a:latin typeface="Meiryo UI" panose="020B0604030504040204" pitchFamily="50" charset="-128"/>
                <a:ea typeface="Meiryo UI" panose="020B0604030504040204" pitchFamily="50" charset="-128"/>
                <a:cs typeface="Yu Gothic" charset="-128"/>
              </a:rPr>
              <a:t>バリデーション</a:t>
            </a:r>
            <a:r>
              <a:rPr lang="en-US" altLang="ja-JP" sz="2000" dirty="0">
                <a:latin typeface="Meiryo UI" panose="020B0604030504040204" pitchFamily="50" charset="-128"/>
                <a:ea typeface="Meiryo UI" panose="020B0604030504040204" pitchFamily="50" charset="-128"/>
                <a:cs typeface="Yu Gothic" charset="-128"/>
              </a:rPr>
              <a:t/>
            </a:r>
            <a:br>
              <a:rPr lang="en-US" altLang="ja-JP" sz="2000" dirty="0">
                <a:latin typeface="Meiryo UI" panose="020B0604030504040204" pitchFamily="50" charset="-128"/>
                <a:ea typeface="Meiryo UI" panose="020B0604030504040204" pitchFamily="50" charset="-128"/>
                <a:cs typeface="Yu Gothic" charset="-128"/>
              </a:rPr>
            </a:br>
            <a:r>
              <a:rPr lang="ja-JP" altLang="en-US" sz="2000" dirty="0">
                <a:latin typeface="Meiryo UI" panose="020B0604030504040204" pitchFamily="50" charset="-128"/>
                <a:ea typeface="Meiryo UI" panose="020B0604030504040204" pitchFamily="50" charset="-128"/>
                <a:cs typeface="Yu Gothic" charset="-128"/>
              </a:rPr>
              <a:t>　　感覚統合療法　　　</a:t>
            </a:r>
            <a:r>
              <a:rPr lang="en-US" altLang="ja-JP" sz="2000" dirty="0">
                <a:latin typeface="Meiryo UI" panose="020B0604030504040204" pitchFamily="50" charset="-128"/>
                <a:ea typeface="Meiryo UI" panose="020B0604030504040204" pitchFamily="50" charset="-128"/>
                <a:cs typeface="Yu Gothic" charset="-128"/>
              </a:rPr>
              <a:t>	</a:t>
            </a:r>
            <a:r>
              <a:rPr lang="ja-JP" altLang="en-US" sz="2000" dirty="0">
                <a:latin typeface="Meiryo UI" panose="020B0604030504040204" pitchFamily="50" charset="-128"/>
                <a:ea typeface="Meiryo UI" panose="020B0604030504040204" pitchFamily="50" charset="-128"/>
                <a:cs typeface="Yu Gothic" charset="-128"/>
              </a:rPr>
              <a:t>現実見当識訓練　　　</a:t>
            </a:r>
            <a:r>
              <a:rPr lang="en-US" altLang="ja-JP" sz="2000" dirty="0">
                <a:latin typeface="Meiryo UI" panose="020B0604030504040204" pitchFamily="50" charset="-128"/>
                <a:ea typeface="Meiryo UI" panose="020B0604030504040204" pitchFamily="50" charset="-128"/>
                <a:cs typeface="Yu Gothic" charset="-128"/>
              </a:rPr>
              <a:t>	</a:t>
            </a:r>
            <a:r>
              <a:rPr lang="ja-JP" altLang="en-US" sz="2000" dirty="0">
                <a:latin typeface="Meiryo UI" panose="020B0604030504040204" pitchFamily="50" charset="-128"/>
                <a:ea typeface="Meiryo UI" panose="020B0604030504040204" pitchFamily="50" charset="-128"/>
                <a:cs typeface="Yu Gothic" charset="-128"/>
              </a:rPr>
              <a:t>認知刺激療法　　</a:t>
            </a:r>
            <a:endParaRPr lang="en-US" altLang="ja-JP" sz="2000" dirty="0">
              <a:latin typeface="Meiryo UI" panose="020B0604030504040204" pitchFamily="50" charset="-128"/>
              <a:ea typeface="Meiryo UI" panose="020B0604030504040204" pitchFamily="50" charset="-128"/>
              <a:cs typeface="Yu Gothic" charset="-128"/>
            </a:endParaRPr>
          </a:p>
          <a:p>
            <a:pPr indent="358775">
              <a:tabLst>
                <a:tab pos="2695575" algn="l"/>
              </a:tabLst>
            </a:pPr>
            <a:r>
              <a:rPr lang="ja-JP" altLang="en-US" sz="2000" dirty="0">
                <a:latin typeface="Meiryo UI" panose="020B0604030504040204" pitchFamily="50" charset="-128"/>
                <a:ea typeface="Meiryo UI" panose="020B0604030504040204" pitchFamily="50" charset="-128"/>
                <a:cs typeface="Yu Gothic" charset="-128"/>
              </a:rPr>
              <a:t>音楽療法</a:t>
            </a:r>
            <a:r>
              <a:rPr lang="en-US" altLang="ja-JP" sz="2000" dirty="0">
                <a:latin typeface="Meiryo UI" panose="020B0604030504040204" pitchFamily="50" charset="-128"/>
                <a:ea typeface="Meiryo UI" panose="020B0604030504040204" pitchFamily="50" charset="-128"/>
                <a:cs typeface="Yu Gothic" charset="-128"/>
              </a:rPr>
              <a:t>	</a:t>
            </a:r>
            <a:r>
              <a:rPr lang="ja-JP" altLang="en-US" sz="2000" dirty="0">
                <a:latin typeface="Meiryo UI" panose="020B0604030504040204" pitchFamily="50" charset="-128"/>
                <a:ea typeface="Meiryo UI" panose="020B0604030504040204" pitchFamily="50" charset="-128"/>
                <a:cs typeface="Yu Gothic" charset="-128"/>
              </a:rPr>
              <a:t>園芸療法　等</a:t>
            </a:r>
            <a:endParaRPr lang="en-US" altLang="ja-JP" sz="2000" dirty="0">
              <a:latin typeface="Meiryo UI" panose="020B0604030504040204" pitchFamily="50" charset="-128"/>
              <a:ea typeface="Meiryo UI" panose="020B0604030504040204" pitchFamily="50" charset="-128"/>
              <a:cs typeface="Yu Gothic" charset="-128"/>
            </a:endParaRPr>
          </a:p>
          <a:p>
            <a:endParaRPr lang="en-US" altLang="ja-JP" sz="2000" dirty="0">
              <a:solidFill>
                <a:prstClr val="black"/>
              </a:solidFill>
              <a:latin typeface="Meiryo UI" panose="020B0604030504040204" pitchFamily="50" charset="-128"/>
              <a:ea typeface="Meiryo UI" panose="020B0604030504040204" pitchFamily="50" charset="-128"/>
              <a:cs typeface="Yu Gothic" charset="-128"/>
            </a:endParaRPr>
          </a:p>
          <a:p>
            <a:pPr marL="358775" indent="-358775">
              <a:spcAft>
                <a:spcPts val="600"/>
              </a:spcAft>
            </a:pPr>
            <a:r>
              <a:rPr lang="ja-JP" altLang="en-US" sz="2400" b="1" dirty="0">
                <a:solidFill>
                  <a:srgbClr val="EA8B00"/>
                </a:solidFill>
                <a:latin typeface="Meiryo UI" panose="020B0604030504040204" pitchFamily="50" charset="-128"/>
                <a:ea typeface="Meiryo UI" panose="020B0604030504040204" pitchFamily="50" charset="-128"/>
                <a:cs typeface="Yu Gothic" charset="-128"/>
              </a:rPr>
              <a:t>●</a:t>
            </a:r>
            <a:r>
              <a:rPr lang="en-US" altLang="ja-JP" sz="2400" b="1" dirty="0">
                <a:solidFill>
                  <a:srgbClr val="EA8B00"/>
                </a:solidFill>
                <a:latin typeface="Meiryo UI" panose="020B0604030504040204" pitchFamily="50" charset="-128"/>
                <a:ea typeface="Meiryo UI" panose="020B0604030504040204" pitchFamily="50" charset="-128"/>
                <a:cs typeface="Yu Gothic" charset="-128"/>
              </a:rPr>
              <a:t>	</a:t>
            </a:r>
            <a:r>
              <a:rPr lang="ja-JP" altLang="en-US" sz="2400" b="1" dirty="0">
                <a:solidFill>
                  <a:srgbClr val="EA8B00"/>
                </a:solidFill>
                <a:latin typeface="Meiryo UI" panose="020B0604030504040204" pitchFamily="50" charset="-128"/>
                <a:ea typeface="Meiryo UI" panose="020B0604030504040204" pitchFamily="50" charset="-128"/>
                <a:cs typeface="Yu Gothic" charset="-128"/>
              </a:rPr>
              <a:t>介護者に対するもの</a:t>
            </a:r>
          </a:p>
          <a:p>
            <a:pPr marL="358775"/>
            <a:r>
              <a:rPr lang="ja-JP" altLang="en-US" sz="2000" dirty="0">
                <a:latin typeface="Meiryo UI" panose="020B0604030504040204" pitchFamily="50" charset="-128"/>
                <a:ea typeface="Meiryo UI" panose="020B0604030504040204" pitchFamily="50" charset="-128"/>
                <a:cs typeface="Yu Gothic" charset="-128"/>
              </a:rPr>
              <a:t>介護者教育</a:t>
            </a:r>
            <a:r>
              <a:rPr lang="en-US" altLang="ja-JP" sz="2000" dirty="0">
                <a:latin typeface="Meiryo UI" panose="020B0604030504040204" pitchFamily="50" charset="-128"/>
                <a:ea typeface="Meiryo UI" panose="020B0604030504040204" pitchFamily="50" charset="-128"/>
                <a:cs typeface="Yu Gothic" charset="-128"/>
              </a:rPr>
              <a:t>		</a:t>
            </a:r>
            <a:r>
              <a:rPr lang="ja-JP" altLang="en-US" sz="2000" dirty="0">
                <a:latin typeface="Meiryo UI" panose="020B0604030504040204" pitchFamily="50" charset="-128"/>
                <a:ea typeface="Meiryo UI" panose="020B0604030504040204" pitchFamily="50" charset="-128"/>
                <a:cs typeface="Yu Gothic" charset="-128"/>
              </a:rPr>
              <a:t>対応技術指導・訓練</a:t>
            </a:r>
            <a:r>
              <a:rPr lang="en-US" altLang="ja-JP" sz="2000" dirty="0">
                <a:latin typeface="Meiryo UI" panose="020B0604030504040204" pitchFamily="50" charset="-128"/>
                <a:ea typeface="Meiryo UI" panose="020B0604030504040204" pitchFamily="50" charset="-128"/>
                <a:cs typeface="Yu Gothic" charset="-128"/>
              </a:rPr>
              <a:t>	</a:t>
            </a:r>
            <a:r>
              <a:rPr lang="ja-JP" altLang="en-US" sz="2000" dirty="0">
                <a:latin typeface="Meiryo UI" panose="020B0604030504040204" pitchFamily="50" charset="-128"/>
                <a:ea typeface="Meiryo UI" panose="020B0604030504040204" pitchFamily="50" charset="-128"/>
                <a:cs typeface="Yu Gothic" charset="-128"/>
              </a:rPr>
              <a:t>カウンセリング</a:t>
            </a:r>
            <a:endParaRPr lang="en-US" altLang="ja-JP" sz="2000" dirty="0">
              <a:latin typeface="Meiryo UI" panose="020B0604030504040204" pitchFamily="50" charset="-128"/>
              <a:ea typeface="Meiryo UI" panose="020B0604030504040204" pitchFamily="50" charset="-128"/>
              <a:cs typeface="Yu Gothic" charset="-128"/>
            </a:endParaRPr>
          </a:p>
          <a:p>
            <a:pPr marL="358775">
              <a:tabLst>
                <a:tab pos="2695575" algn="l"/>
              </a:tabLst>
            </a:pPr>
            <a:r>
              <a:rPr lang="ja-JP" altLang="en-US" sz="2000" dirty="0">
                <a:latin typeface="Meiryo UI" panose="020B0604030504040204" pitchFamily="50" charset="-128"/>
                <a:ea typeface="Meiryo UI" panose="020B0604030504040204" pitchFamily="50" charset="-128"/>
                <a:cs typeface="Yu Gothic" charset="-128"/>
              </a:rPr>
              <a:t>レスパイトケア</a:t>
            </a:r>
            <a:r>
              <a:rPr lang="en-US" altLang="ja-JP" sz="2000" dirty="0">
                <a:latin typeface="Meiryo UI" panose="020B0604030504040204" pitchFamily="50" charset="-128"/>
                <a:ea typeface="Meiryo UI" panose="020B0604030504040204" pitchFamily="50" charset="-128"/>
                <a:cs typeface="Yu Gothic" charset="-128"/>
              </a:rPr>
              <a:t>		</a:t>
            </a:r>
            <a:r>
              <a:rPr lang="ja-JP" altLang="en-US" sz="2000" dirty="0">
                <a:latin typeface="Meiryo UI" panose="020B0604030504040204" pitchFamily="50" charset="-128"/>
                <a:ea typeface="Meiryo UI" panose="020B0604030504040204" pitchFamily="50" charset="-128"/>
                <a:cs typeface="Yu Gothic" charset="-128"/>
              </a:rPr>
              <a:t>ケースマネジメント</a:t>
            </a:r>
            <a:r>
              <a:rPr lang="en-US" altLang="ja-JP" sz="2000" dirty="0">
                <a:latin typeface="Meiryo UI" panose="020B0604030504040204" pitchFamily="50" charset="-128"/>
                <a:ea typeface="Meiryo UI" panose="020B0604030504040204" pitchFamily="50" charset="-128"/>
                <a:cs typeface="Yu Gothic" charset="-128"/>
              </a:rPr>
              <a:t>	</a:t>
            </a:r>
            <a:r>
              <a:rPr lang="ja-JP" altLang="en-US" sz="2000" dirty="0">
                <a:latin typeface="Meiryo UI" panose="020B0604030504040204" pitchFamily="50" charset="-128"/>
                <a:ea typeface="Meiryo UI" panose="020B0604030504040204" pitchFamily="50" charset="-128"/>
                <a:cs typeface="Yu Gothic" charset="-128"/>
              </a:rPr>
              <a:t>等</a:t>
            </a:r>
          </a:p>
        </p:txBody>
      </p:sp>
      <p:pic>
        <p:nvPicPr>
          <p:cNvPr id="11" name="図 10">
            <a:extLst>
              <a:ext uri="{FF2B5EF4-FFF2-40B4-BE49-F238E27FC236}">
                <a16:creationId xmlns:a16="http://schemas.microsoft.com/office/drawing/2014/main" xmlns="" id="{CD7F7E32-3AB4-4661-829F-947086C90615}"/>
              </a:ext>
            </a:extLst>
          </p:cNvPr>
          <p:cNvPicPr>
            <a:picLocks noChangeAspect="1"/>
          </p:cNvPicPr>
          <p:nvPr/>
        </p:nvPicPr>
        <p:blipFill>
          <a:blip r:embed="rId3" cstate="print"/>
          <a:stretch>
            <a:fillRect/>
          </a:stretch>
        </p:blipFill>
        <p:spPr>
          <a:xfrm>
            <a:off x="329469" y="1026412"/>
            <a:ext cx="8510754" cy="128027"/>
          </a:xfrm>
          <a:prstGeom prst="rect">
            <a:avLst/>
          </a:prstGeom>
        </p:spPr>
      </p:pic>
      <p:sp>
        <p:nvSpPr>
          <p:cNvPr id="13" name="テキスト ボックス 12"/>
          <p:cNvSpPr txBox="1"/>
          <p:nvPr/>
        </p:nvSpPr>
        <p:spPr>
          <a:xfrm>
            <a:off x="767912" y="4891943"/>
            <a:ext cx="7951457" cy="1708160"/>
          </a:xfrm>
          <a:prstGeom prst="rect">
            <a:avLst/>
          </a:prstGeom>
          <a:noFill/>
          <a:ln w="25400">
            <a:noFill/>
          </a:ln>
        </p:spPr>
        <p:txBody>
          <a:bodyPr wrap="square" rtlCol="0">
            <a:spAutoFit/>
          </a:bodyPr>
          <a:lstStyle/>
          <a:p>
            <a:pPr marL="285750" indent="-285750">
              <a:spcAft>
                <a:spcPts val="600"/>
              </a:spcAft>
              <a:buFont typeface="Arial" panose="020B0604020202020204" pitchFamily="34" charset="0"/>
              <a:buChar char="•"/>
            </a:pPr>
            <a:r>
              <a:rPr lang="ja-JP" altLang="en-US" sz="1800" dirty="0">
                <a:latin typeface="Meiryo UI" panose="020B0604030504040204" pitchFamily="50" charset="-128"/>
                <a:ea typeface="Meiryo UI" panose="020B0604030504040204" pitchFamily="50" charset="-128"/>
                <a:cs typeface="Yu Gothic" charset="-128"/>
              </a:rPr>
              <a:t>介護者への介入も、介護者のみならず本人への間接的効果が期待できる。</a:t>
            </a:r>
            <a:endParaRPr lang="en-US" altLang="ja-JP" sz="1800" dirty="0">
              <a:latin typeface="Meiryo UI" panose="020B0604030504040204" pitchFamily="50" charset="-128"/>
              <a:ea typeface="Meiryo UI" panose="020B0604030504040204" pitchFamily="50" charset="-128"/>
              <a:cs typeface="Yu Gothic" charset="-128"/>
            </a:endParaRPr>
          </a:p>
          <a:p>
            <a:pPr marL="285750" indent="-285750">
              <a:spcAft>
                <a:spcPts val="600"/>
              </a:spcAft>
              <a:buFont typeface="Arial" panose="020B0604020202020204" pitchFamily="34" charset="0"/>
              <a:buChar char="•"/>
            </a:pPr>
            <a:r>
              <a:rPr lang="ja-JP" altLang="en-US" sz="1800" dirty="0">
                <a:latin typeface="Meiryo UI" panose="020B0604030504040204" pitchFamily="50" charset="-128"/>
                <a:ea typeface="Meiryo UI" panose="020B0604030504040204" pitchFamily="50" charset="-128"/>
                <a:cs typeface="Yu Gothic" charset="-128"/>
              </a:rPr>
              <a:t>どれも根治的ではないが、それは薬物療法も同じ。</a:t>
            </a:r>
            <a:endParaRPr lang="en-US" altLang="ja-JP" sz="1800" dirty="0">
              <a:latin typeface="Meiryo UI" panose="020B0604030504040204" pitchFamily="50" charset="-128"/>
              <a:ea typeface="Meiryo UI" panose="020B0604030504040204" pitchFamily="50" charset="-128"/>
              <a:cs typeface="Yu Gothic" charset="-128"/>
            </a:endParaRPr>
          </a:p>
          <a:p>
            <a:pPr marL="285750" indent="-285750">
              <a:spcAft>
                <a:spcPts val="600"/>
              </a:spcAft>
              <a:buFont typeface="Arial" panose="020B0604020202020204" pitchFamily="34" charset="0"/>
              <a:buChar char="•"/>
            </a:pPr>
            <a:r>
              <a:rPr lang="ja-JP" altLang="en-US" sz="1800" dirty="0">
                <a:latin typeface="Meiryo UI" panose="020B0604030504040204" pitchFamily="50" charset="-128"/>
                <a:ea typeface="Meiryo UI" panose="020B0604030504040204" pitchFamily="50" charset="-128"/>
                <a:cs typeface="Yu Gothic" charset="-128"/>
              </a:rPr>
              <a:t>現時点ではまだ十分なエビデンスが得られていないものも多いものの、肯定的</a:t>
            </a:r>
            <a:r>
              <a:rPr lang="ja-JP" altLang="en-US" sz="1800" dirty="0" smtClean="0">
                <a:latin typeface="Meiryo UI" panose="020B0604030504040204" pitchFamily="50" charset="-128"/>
                <a:ea typeface="Meiryo UI" panose="020B0604030504040204" pitchFamily="50" charset="-128"/>
                <a:cs typeface="Yu Gothic" charset="-128"/>
              </a:rPr>
              <a:t>な</a:t>
            </a:r>
            <a:r>
              <a:rPr lang="en-US" altLang="ja-JP" sz="1800" dirty="0" smtClean="0">
                <a:latin typeface="Meiryo UI" panose="020B0604030504040204" pitchFamily="50" charset="-128"/>
                <a:ea typeface="Meiryo UI" panose="020B0604030504040204" pitchFamily="50" charset="-128"/>
                <a:cs typeface="Yu Gothic" charset="-128"/>
              </a:rPr>
              <a:t/>
            </a:r>
            <a:br>
              <a:rPr lang="en-US" altLang="ja-JP" sz="1800" dirty="0" smtClean="0">
                <a:latin typeface="Meiryo UI" panose="020B0604030504040204" pitchFamily="50" charset="-128"/>
                <a:ea typeface="Meiryo UI" panose="020B0604030504040204" pitchFamily="50" charset="-128"/>
                <a:cs typeface="Yu Gothic" charset="-128"/>
              </a:rPr>
            </a:br>
            <a:r>
              <a:rPr lang="ja-JP" altLang="en-US" sz="1800" dirty="0" smtClean="0">
                <a:latin typeface="Meiryo UI" panose="020B0604030504040204" pitchFamily="50" charset="-128"/>
                <a:ea typeface="Meiryo UI" panose="020B0604030504040204" pitchFamily="50" charset="-128"/>
                <a:cs typeface="Yu Gothic" charset="-128"/>
              </a:rPr>
              <a:t>報告</a:t>
            </a:r>
            <a:r>
              <a:rPr lang="ja-JP" altLang="en-US" sz="1800" dirty="0">
                <a:latin typeface="Meiryo UI" panose="020B0604030504040204" pitchFamily="50" charset="-128"/>
                <a:ea typeface="Meiryo UI" panose="020B0604030504040204" pitchFamily="50" charset="-128"/>
                <a:cs typeface="Yu Gothic" charset="-128"/>
              </a:rPr>
              <a:t>は多く、単独よりは組み合わせて行われることが多い。</a:t>
            </a:r>
            <a:endParaRPr lang="en-US" altLang="ja-JP" sz="1800" dirty="0">
              <a:latin typeface="Meiryo UI" panose="020B0604030504040204" pitchFamily="50" charset="-128"/>
              <a:ea typeface="Meiryo UI" panose="020B0604030504040204" pitchFamily="50" charset="-128"/>
              <a:cs typeface="Yu Gothic" charset="-128"/>
            </a:endParaRPr>
          </a:p>
          <a:p>
            <a:pPr marL="285750" indent="-285750">
              <a:spcAft>
                <a:spcPts val="600"/>
              </a:spcAft>
              <a:buFont typeface="Arial" panose="020B0604020202020204" pitchFamily="34" charset="0"/>
              <a:buChar char="•"/>
            </a:pPr>
            <a:r>
              <a:rPr lang="ja-JP" altLang="en-US" sz="1800" dirty="0">
                <a:latin typeface="Meiryo UI" panose="020B0604030504040204" pitchFamily="50" charset="-128"/>
                <a:ea typeface="Meiryo UI" panose="020B0604030504040204" pitchFamily="50" charset="-128"/>
                <a:cs typeface="Yu Gothic" charset="-128"/>
              </a:rPr>
              <a:t>薬物療法と比して有害作用が少ないとはいえ、全く無いわけではない。</a:t>
            </a:r>
            <a:endParaRPr lang="en-US" altLang="ja-JP" sz="1800" dirty="0">
              <a:latin typeface="Meiryo UI" panose="020B0604030504040204" pitchFamily="50" charset="-128"/>
              <a:ea typeface="Meiryo UI" panose="020B0604030504040204" pitchFamily="50" charset="-128"/>
              <a:cs typeface="Yu Gothic" charset="-128"/>
            </a:endParaRPr>
          </a:p>
        </p:txBody>
      </p:sp>
      <p:sp>
        <p:nvSpPr>
          <p:cNvPr id="2" name="正方形/長方形 1"/>
          <p:cNvSpPr/>
          <p:nvPr/>
        </p:nvSpPr>
        <p:spPr>
          <a:xfrm>
            <a:off x="451136" y="1390941"/>
            <a:ext cx="8260595" cy="430887"/>
          </a:xfrm>
          <a:prstGeom prst="rect">
            <a:avLst/>
          </a:prstGeom>
        </p:spPr>
        <p:txBody>
          <a:bodyPr wrap="none">
            <a:spAutoFit/>
          </a:bodyPr>
          <a:lstStyle/>
          <a:p>
            <a:pPr algn="ctr">
              <a:spcAft>
                <a:spcPts val="600"/>
              </a:spcAft>
            </a:pPr>
            <a:r>
              <a:rPr lang="ja-JP" altLang="en-US" sz="2200" b="1" dirty="0">
                <a:solidFill>
                  <a:schemeClr val="tx1">
                    <a:lumMod val="75000"/>
                    <a:lumOff val="25000"/>
                  </a:schemeClr>
                </a:solidFill>
                <a:latin typeface="Meiryo UI" panose="020B0604030504040204" pitchFamily="50" charset="-128"/>
                <a:ea typeface="Meiryo UI" panose="020B0604030504040204" pitchFamily="50" charset="-128"/>
                <a:cs typeface="Yu Gothic" charset="-128"/>
              </a:rPr>
              <a:t>非薬物介入</a:t>
            </a:r>
            <a:r>
              <a:rPr lang="en-US" altLang="ja-JP" sz="2200" b="1" dirty="0">
                <a:solidFill>
                  <a:schemeClr val="tx1">
                    <a:lumMod val="75000"/>
                    <a:lumOff val="25000"/>
                  </a:schemeClr>
                </a:solidFill>
                <a:latin typeface="Meiryo UI" panose="020B0604030504040204" pitchFamily="50" charset="-128"/>
                <a:ea typeface="Meiryo UI" panose="020B0604030504040204" pitchFamily="50" charset="-128"/>
                <a:cs typeface="Yu Gothic" charset="-128"/>
              </a:rPr>
              <a:t>/</a:t>
            </a:r>
            <a:r>
              <a:rPr lang="ja-JP" altLang="en-US" sz="2200" b="1" dirty="0">
                <a:solidFill>
                  <a:schemeClr val="tx1">
                    <a:lumMod val="75000"/>
                    <a:lumOff val="25000"/>
                  </a:schemeClr>
                </a:solidFill>
                <a:latin typeface="Meiryo UI" panose="020B0604030504040204" pitchFamily="50" charset="-128"/>
                <a:ea typeface="Meiryo UI" panose="020B0604030504040204" pitchFamily="50" charset="-128"/>
                <a:cs typeface="Yu Gothic" charset="-128"/>
              </a:rPr>
              <a:t>支援（含適切なケア）を基本とし、薬物治療はその補完</a:t>
            </a:r>
            <a:endParaRPr lang="en-US" altLang="ja-JP" sz="2200" b="1" dirty="0">
              <a:solidFill>
                <a:schemeClr val="tx1">
                  <a:lumMod val="75000"/>
                  <a:lumOff val="25000"/>
                </a:schemeClr>
              </a:solidFill>
              <a:latin typeface="Meiryo UI" panose="020B0604030504040204" pitchFamily="50" charset="-128"/>
              <a:ea typeface="Meiryo UI" panose="020B0604030504040204" pitchFamily="50" charset="-128"/>
              <a:cs typeface="Yu Gothic" charset="-128"/>
            </a:endParaRPr>
          </a:p>
        </p:txBody>
      </p:sp>
      <p:sp>
        <p:nvSpPr>
          <p:cNvPr id="14" name="Text Box 2"/>
          <p:cNvSpPr txBox="1">
            <a:spLocks noChangeArrowheads="1"/>
          </p:cNvSpPr>
          <p:nvPr/>
        </p:nvSpPr>
        <p:spPr bwMode="auto">
          <a:xfrm>
            <a:off x="2072640" y="315968"/>
            <a:ext cx="5074379" cy="54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04" tIns="41452" rIns="82904" bIns="41452"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fontAlgn="auto" hangingPunct="1">
              <a:spcBef>
                <a:spcPts val="0"/>
              </a:spcBef>
              <a:spcAft>
                <a:spcPts val="0"/>
              </a:spcAft>
            </a:pPr>
            <a:r>
              <a:rPr lang="ja-JP" altLang="en-US" sz="3000" b="1" dirty="0">
                <a:solidFill>
                  <a:prstClr val="black"/>
                </a:solidFill>
                <a:latin typeface="Meiryo UI" pitchFamily="50" charset="-128"/>
                <a:ea typeface="Meiryo UI" pitchFamily="50" charset="-128"/>
                <a:cs typeface="Meiryo UI" pitchFamily="50" charset="-128"/>
              </a:rPr>
              <a:t>薬物以外の療法とケア</a:t>
            </a:r>
          </a:p>
        </p:txBody>
      </p:sp>
      <p:sp>
        <p:nvSpPr>
          <p:cNvPr id="9" name="テキスト ボックス 8"/>
          <p:cNvSpPr txBox="1"/>
          <p:nvPr/>
        </p:nvSpPr>
        <p:spPr>
          <a:xfrm>
            <a:off x="8377360" y="8964"/>
            <a:ext cx="757675" cy="461665"/>
          </a:xfrm>
          <a:prstGeom prst="rect">
            <a:avLst/>
          </a:prstGeom>
          <a:noFill/>
        </p:spPr>
        <p:txBody>
          <a:bodyPr wrap="square" rtlCol="0">
            <a:spAutoFit/>
          </a:bodyPr>
          <a:lstStyle/>
          <a:p>
            <a:pPr algn="r"/>
            <a:r>
              <a:rPr lang="en-US" altLang="ja-JP" sz="2400" dirty="0" smtClean="0">
                <a:latin typeface="Meiryo UI" panose="020B0604030504040204" pitchFamily="50" charset="-128"/>
                <a:ea typeface="Meiryo UI" panose="020B0604030504040204" pitchFamily="50" charset="-128"/>
              </a:rPr>
              <a:t>19</a:t>
            </a:r>
            <a:endParaRPr kumimoji="1" lang="ja-JP" altLang="en-US"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08018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1242216" y="1595192"/>
            <a:ext cx="7360364" cy="2804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36" tIns="41468" rIns="82936" bIns="41468" anchor="b">
            <a:spAutoFit/>
          </a:bodyPr>
          <a:lstStyle>
            <a:lvl1pPr defTabSz="908050" eaLnBrk="0" hangingPunct="0">
              <a:defRPr kumimoji="1" sz="3600">
                <a:solidFill>
                  <a:schemeClr val="tx1"/>
                </a:solidFill>
                <a:latin typeface="Arial" pitchFamily="34" charset="0"/>
                <a:ea typeface="ＭＳ Ｐゴシック" pitchFamily="50" charset="-128"/>
              </a:defRPr>
            </a:lvl1pPr>
            <a:lvl2pPr marL="742950" indent="-285750" defTabSz="908050" eaLnBrk="0" hangingPunct="0">
              <a:defRPr kumimoji="1" sz="3600">
                <a:solidFill>
                  <a:schemeClr val="tx1"/>
                </a:solidFill>
                <a:latin typeface="Arial" pitchFamily="34" charset="0"/>
                <a:ea typeface="ＭＳ Ｐゴシック" pitchFamily="50" charset="-128"/>
              </a:defRPr>
            </a:lvl2pPr>
            <a:lvl3pPr marL="1143000" indent="-228600" defTabSz="908050" eaLnBrk="0" hangingPunct="0">
              <a:defRPr kumimoji="1" sz="3600">
                <a:solidFill>
                  <a:schemeClr val="tx1"/>
                </a:solidFill>
                <a:latin typeface="Arial" pitchFamily="34" charset="0"/>
                <a:ea typeface="ＭＳ Ｐゴシック" pitchFamily="50" charset="-128"/>
              </a:defRPr>
            </a:lvl3pPr>
            <a:lvl4pPr marL="1600200" indent="-228600" defTabSz="908050" eaLnBrk="0" hangingPunct="0">
              <a:defRPr kumimoji="1" sz="3600">
                <a:solidFill>
                  <a:schemeClr val="tx1"/>
                </a:solidFill>
                <a:latin typeface="Arial" pitchFamily="34" charset="0"/>
                <a:ea typeface="ＭＳ Ｐゴシック" pitchFamily="50" charset="-128"/>
              </a:defRPr>
            </a:lvl4pPr>
            <a:lvl5pPr marL="2057400" indent="-228600" defTabSz="908050" eaLnBrk="0" hangingPunct="0">
              <a:defRPr kumimoji="1" sz="3600">
                <a:solidFill>
                  <a:schemeClr val="tx1"/>
                </a:solidFill>
                <a:latin typeface="Arial" pitchFamily="34" charset="0"/>
                <a:ea typeface="ＭＳ Ｐゴシック" pitchFamily="50" charset="-128"/>
              </a:defRPr>
            </a:lvl5pPr>
            <a:lvl6pPr marL="2514600" indent="-228600" defTabSz="90805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90805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90805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90805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marL="722313" indent="-722313" eaLnBrk="1" hangingPunct="1">
              <a:spcBef>
                <a:spcPts val="3000"/>
              </a:spcBef>
            </a:pPr>
            <a:r>
              <a:rPr lang="en-US" altLang="ja-JP" b="1" dirty="0">
                <a:solidFill>
                  <a:srgbClr val="EA8B00"/>
                </a:solidFill>
                <a:latin typeface="Meiryo UI" panose="020B0604030504040204" pitchFamily="50" charset="-128"/>
                <a:ea typeface="Meiryo UI" panose="020B0604030504040204" pitchFamily="50" charset="-128"/>
                <a:cs typeface="Segoe UI" panose="020B0502040204020203" pitchFamily="34" charset="0"/>
              </a:rPr>
              <a:t>1.</a:t>
            </a:r>
            <a:r>
              <a:rPr lang="ja-JP" altLang="en-US" b="1" dirty="0">
                <a:solidFill>
                  <a:srgbClr val="EA8B00"/>
                </a:solidFill>
                <a:latin typeface="Meiryo UI" panose="020B0604030504040204" pitchFamily="50" charset="-128"/>
                <a:ea typeface="Meiryo UI" panose="020B0604030504040204" pitchFamily="50" charset="-128"/>
                <a:cs typeface="Segoe UI" panose="020B0502040204020203" pitchFamily="34" charset="0"/>
              </a:rPr>
              <a:t>  </a:t>
            </a:r>
            <a:r>
              <a:rPr lang="ja-JP" altLang="ja-JP" b="1" i="1" dirty="0">
                <a:solidFill>
                  <a:srgbClr val="EA8B00"/>
                </a:solidFill>
                <a:latin typeface="Meiryo UI" panose="020B0604030504040204" pitchFamily="50" charset="-128"/>
                <a:ea typeface="Meiryo UI" panose="020B0604030504040204" pitchFamily="50" charset="-128"/>
                <a:cs typeface="Segoe UI" panose="020B0502040204020203" pitchFamily="34" charset="0"/>
              </a:rPr>
              <a:t>「</a:t>
            </a:r>
            <a:r>
              <a:rPr lang="ja-JP" altLang="en-US" b="1" i="1" dirty="0">
                <a:solidFill>
                  <a:srgbClr val="EA8B00"/>
                </a:solidFill>
                <a:latin typeface="Meiryo UI" panose="020B0604030504040204" pitchFamily="50" charset="-128"/>
                <a:ea typeface="Meiryo UI" panose="020B0604030504040204" pitchFamily="50" charset="-128"/>
                <a:cs typeface="Segoe UI" panose="020B0502040204020203" pitchFamily="34" charset="0"/>
              </a:rPr>
              <a:t>目的</a:t>
            </a:r>
            <a:r>
              <a:rPr lang="ja-JP" altLang="ja-JP" b="1" i="1" dirty="0">
                <a:solidFill>
                  <a:srgbClr val="EA8B00"/>
                </a:solidFill>
                <a:latin typeface="Meiryo UI" panose="020B0604030504040204" pitchFamily="50" charset="-128"/>
                <a:ea typeface="Meiryo UI" panose="020B0604030504040204" pitchFamily="50" charset="-128"/>
                <a:cs typeface="Segoe UI" panose="020B0502040204020203" pitchFamily="34" charset="0"/>
              </a:rPr>
              <a:t>」</a:t>
            </a:r>
            <a:r>
              <a:rPr lang="ja-JP" altLang="en-US" b="1" i="1" dirty="0">
                <a:solidFill>
                  <a:srgbClr val="EA8B00"/>
                </a:solidFill>
                <a:latin typeface="Meiryo UI" panose="020B0604030504040204" pitchFamily="50" charset="-128"/>
                <a:ea typeface="Meiryo UI" panose="020B0604030504040204" pitchFamily="50" charset="-128"/>
                <a:cs typeface="Segoe UI" panose="020B0502040204020203" pitchFamily="34" charset="0"/>
              </a:rPr>
              <a:t>編</a:t>
            </a:r>
            <a:r>
              <a:rPr lang="ja-JP" altLang="en-US" sz="2800" b="1" dirty="0">
                <a:solidFill>
                  <a:srgbClr val="EA8B00"/>
                </a:solidFill>
                <a:latin typeface="Meiryo UI" panose="020B0604030504040204" pitchFamily="50" charset="-128"/>
                <a:ea typeface="Meiryo UI" panose="020B0604030504040204" pitchFamily="50" charset="-128"/>
                <a:cs typeface="Segoe UI" panose="020B0502040204020203" pitchFamily="34" charset="0"/>
              </a:rPr>
              <a:t>（</a:t>
            </a:r>
            <a:r>
              <a:rPr lang="en-US" altLang="ja-JP" sz="2800" b="1" dirty="0">
                <a:solidFill>
                  <a:srgbClr val="EA8B00"/>
                </a:solidFill>
                <a:latin typeface="Meiryo UI" panose="020B0604030504040204" pitchFamily="50" charset="-128"/>
                <a:ea typeface="Meiryo UI" panose="020B0604030504040204" pitchFamily="50" charset="-128"/>
                <a:cs typeface="Segoe UI" panose="020B0502040204020203" pitchFamily="34" charset="0"/>
              </a:rPr>
              <a:t>15</a:t>
            </a:r>
            <a:r>
              <a:rPr lang="ja-JP" altLang="en-US" sz="2800" b="1" dirty="0">
                <a:solidFill>
                  <a:srgbClr val="EA8B00"/>
                </a:solidFill>
                <a:latin typeface="Meiryo UI" panose="020B0604030504040204" pitchFamily="50" charset="-128"/>
                <a:ea typeface="Meiryo UI" panose="020B0604030504040204" pitchFamily="50" charset="-128"/>
                <a:cs typeface="Segoe UI" panose="020B0502040204020203" pitchFamily="34" charset="0"/>
              </a:rPr>
              <a:t>分［</a:t>
            </a:r>
            <a:r>
              <a:rPr lang="en-US" altLang="ja-JP" sz="2900" b="1" dirty="0">
                <a:solidFill>
                  <a:srgbClr val="EA8B00"/>
                </a:solidFill>
                <a:latin typeface="Segoe UI" panose="020B0502040204020203" pitchFamily="34" charset="0"/>
                <a:ea typeface="Meiryo UI" panose="020B0604030504040204" pitchFamily="50" charset="-128"/>
                <a:cs typeface="Segoe UI" panose="020B0502040204020203" pitchFamily="34" charset="0"/>
              </a:rPr>
              <a:t>DVD</a:t>
            </a:r>
            <a:r>
              <a:rPr lang="ja-JP" altLang="en-US" sz="2900" b="1" dirty="0">
                <a:solidFill>
                  <a:srgbClr val="EA8B00"/>
                </a:solidFill>
                <a:latin typeface="Segoe UI" panose="020B0502040204020203" pitchFamily="34" charset="0"/>
                <a:ea typeface="Meiryo UI" panose="020B0604030504040204" pitchFamily="50" charset="-128"/>
                <a:cs typeface="Segoe UI" panose="020B0502040204020203" pitchFamily="34" charset="0"/>
              </a:rPr>
              <a:t> </a:t>
            </a:r>
            <a:r>
              <a:rPr lang="en-US" altLang="ja-JP" sz="2900" b="1" dirty="0">
                <a:solidFill>
                  <a:srgbClr val="EA8B00"/>
                </a:solidFill>
                <a:latin typeface="Segoe UI" panose="020B0502040204020203" pitchFamily="34" charset="0"/>
                <a:ea typeface="Meiryo UI" panose="020B0604030504040204" pitchFamily="50" charset="-128"/>
                <a:cs typeface="Segoe UI" panose="020B0502040204020203" pitchFamily="34" charset="0"/>
              </a:rPr>
              <a:t>2</a:t>
            </a:r>
            <a:r>
              <a:rPr lang="ja-JP" altLang="en-US" sz="2600" b="1" dirty="0">
                <a:solidFill>
                  <a:srgbClr val="EA8B00"/>
                </a:solidFill>
                <a:latin typeface="Meiryo UI" panose="020B0604030504040204" pitchFamily="50" charset="-128"/>
                <a:ea typeface="Meiryo UI" panose="020B0604030504040204" pitchFamily="50" charset="-128"/>
                <a:cs typeface="Segoe UI" panose="020B0502040204020203" pitchFamily="34" charset="0"/>
              </a:rPr>
              <a:t>分含む</a:t>
            </a:r>
            <a:r>
              <a:rPr lang="ja-JP" altLang="en-US" sz="2800" b="1" dirty="0">
                <a:solidFill>
                  <a:srgbClr val="EA8B00"/>
                </a:solidFill>
                <a:latin typeface="Meiryo UI" panose="020B0604030504040204" pitchFamily="50" charset="-128"/>
                <a:ea typeface="Meiryo UI" panose="020B0604030504040204" pitchFamily="50" charset="-128"/>
                <a:cs typeface="Segoe UI" panose="020B0502040204020203" pitchFamily="34" charset="0"/>
              </a:rPr>
              <a:t>］）</a:t>
            </a:r>
          </a:p>
          <a:p>
            <a:pPr eaLnBrk="1" hangingPunct="1">
              <a:lnSpc>
                <a:spcPct val="140000"/>
              </a:lnSpc>
              <a:spcBef>
                <a:spcPts val="2400"/>
              </a:spcBef>
            </a:pPr>
            <a:r>
              <a:rPr lang="ja-JP" altLang="en-US" sz="2400" b="1" dirty="0">
                <a:solidFill>
                  <a:schemeClr val="bg2">
                    <a:lumMod val="75000"/>
                  </a:schemeClr>
                </a:solidFill>
                <a:latin typeface="Meiryo UI" panose="020B0604030504040204" pitchFamily="50" charset="-128"/>
                <a:ea typeface="Meiryo UI" panose="020B0604030504040204" pitchFamily="50" charset="-128"/>
                <a:cs typeface="Segoe UI" panose="020B0502040204020203" pitchFamily="34" charset="0"/>
              </a:rPr>
              <a:t> </a:t>
            </a:r>
            <a:r>
              <a:rPr lang="en-US" altLang="ja-JP" sz="2400" b="1" dirty="0">
                <a:solidFill>
                  <a:schemeClr val="bg2">
                    <a:lumMod val="75000"/>
                  </a:schemeClr>
                </a:solidFill>
                <a:latin typeface="Meiryo UI" panose="020B0604030504040204" pitchFamily="50" charset="-128"/>
                <a:ea typeface="Meiryo UI" panose="020B0604030504040204" pitchFamily="50" charset="-128"/>
                <a:cs typeface="Segoe UI" panose="020B0502040204020203" pitchFamily="34" charset="0"/>
              </a:rPr>
              <a:t>2-1.</a:t>
            </a:r>
            <a:r>
              <a:rPr lang="ja-JP" altLang="en-US" sz="2400" b="1" dirty="0">
                <a:solidFill>
                  <a:schemeClr val="bg2">
                    <a:lumMod val="75000"/>
                  </a:schemeClr>
                </a:solidFill>
                <a:latin typeface="Meiryo UI" panose="020B0604030504040204" pitchFamily="50" charset="-128"/>
                <a:ea typeface="Meiryo UI" panose="020B0604030504040204" pitchFamily="50" charset="-128"/>
                <a:cs typeface="Segoe UI" panose="020B0502040204020203" pitchFamily="34" charset="0"/>
              </a:rPr>
              <a:t>  「対応力</a:t>
            </a:r>
            <a:r>
              <a:rPr lang="en-US" altLang="ja-JP" sz="2400" b="1" dirty="0">
                <a:solidFill>
                  <a:schemeClr val="bg2">
                    <a:lumMod val="75000"/>
                  </a:schemeClr>
                </a:solidFill>
                <a:latin typeface="Meiryo UI" panose="020B0604030504040204" pitchFamily="50" charset="-128"/>
                <a:ea typeface="Meiryo UI" panose="020B0604030504040204" pitchFamily="50" charset="-128"/>
                <a:cs typeface="Segoe UI" panose="020B0502040204020203" pitchFamily="34" charset="0"/>
              </a:rPr>
              <a:t>(</a:t>
            </a:r>
            <a:r>
              <a:rPr lang="ja-JP" altLang="en-US" sz="2400" b="1" dirty="0">
                <a:solidFill>
                  <a:schemeClr val="bg2">
                    <a:lumMod val="75000"/>
                  </a:schemeClr>
                </a:solidFill>
                <a:latin typeface="Meiryo UI" panose="020B0604030504040204" pitchFamily="50" charset="-128"/>
                <a:ea typeface="Meiryo UI" panose="020B0604030504040204" pitchFamily="50" charset="-128"/>
                <a:cs typeface="Segoe UI" panose="020B0502040204020203" pitchFamily="34" charset="0"/>
              </a:rPr>
              <a:t>知識</a:t>
            </a:r>
            <a:r>
              <a:rPr lang="en-US" altLang="ja-JP" sz="2400" b="1" dirty="0">
                <a:solidFill>
                  <a:schemeClr val="bg2">
                    <a:lumMod val="75000"/>
                  </a:schemeClr>
                </a:solidFill>
                <a:latin typeface="Meiryo UI" panose="020B0604030504040204" pitchFamily="50" charset="-128"/>
                <a:ea typeface="Meiryo UI" panose="020B0604030504040204" pitchFamily="50" charset="-128"/>
                <a:cs typeface="Segoe UI" panose="020B0502040204020203" pitchFamily="34" charset="0"/>
              </a:rPr>
              <a:t>)</a:t>
            </a:r>
            <a:r>
              <a:rPr lang="ja-JP" altLang="en-US" sz="2400" b="1" dirty="0">
                <a:solidFill>
                  <a:schemeClr val="bg2">
                    <a:lumMod val="75000"/>
                  </a:schemeClr>
                </a:solidFill>
                <a:latin typeface="Meiryo UI" panose="020B0604030504040204" pitchFamily="50" charset="-128"/>
                <a:ea typeface="Meiryo UI" panose="020B0604030504040204" pitchFamily="50" charset="-128"/>
                <a:cs typeface="Segoe UI" panose="020B0502040204020203" pitchFamily="34" charset="0"/>
              </a:rPr>
              <a:t>」編（</a:t>
            </a:r>
            <a:r>
              <a:rPr lang="en-US" altLang="ja-JP" sz="2400" b="1" dirty="0">
                <a:solidFill>
                  <a:schemeClr val="bg2">
                    <a:lumMod val="75000"/>
                  </a:schemeClr>
                </a:solidFill>
                <a:latin typeface="Meiryo UI" panose="020B0604030504040204" pitchFamily="50" charset="-128"/>
                <a:ea typeface="Meiryo UI" panose="020B0604030504040204" pitchFamily="50" charset="-128"/>
                <a:cs typeface="Segoe UI" panose="020B0502040204020203" pitchFamily="34" charset="0"/>
              </a:rPr>
              <a:t>15</a:t>
            </a:r>
            <a:r>
              <a:rPr lang="ja-JP" altLang="en-US" sz="2400" b="1" dirty="0">
                <a:solidFill>
                  <a:schemeClr val="bg2">
                    <a:lumMod val="75000"/>
                  </a:schemeClr>
                </a:solidFill>
                <a:latin typeface="Meiryo UI" panose="020B0604030504040204" pitchFamily="50" charset="-128"/>
                <a:ea typeface="Meiryo UI" panose="020B0604030504040204" pitchFamily="50" charset="-128"/>
                <a:cs typeface="Segoe UI" panose="020B0502040204020203" pitchFamily="34" charset="0"/>
              </a:rPr>
              <a:t>分）</a:t>
            </a:r>
            <a:endParaRPr lang="en-US" altLang="ja-JP" sz="2400" b="1" dirty="0">
              <a:solidFill>
                <a:schemeClr val="bg2">
                  <a:lumMod val="75000"/>
                </a:schemeClr>
              </a:solidFill>
              <a:latin typeface="Meiryo UI" panose="020B0604030504040204" pitchFamily="50" charset="-128"/>
              <a:ea typeface="Meiryo UI" panose="020B0604030504040204" pitchFamily="50" charset="-128"/>
              <a:cs typeface="Segoe UI" panose="020B0502040204020203" pitchFamily="34" charset="0"/>
            </a:endParaRPr>
          </a:p>
          <a:p>
            <a:pPr eaLnBrk="1" hangingPunct="1">
              <a:lnSpc>
                <a:spcPct val="140000"/>
              </a:lnSpc>
              <a:spcBef>
                <a:spcPts val="0"/>
              </a:spcBef>
            </a:pPr>
            <a:r>
              <a:rPr lang="ja-JP" altLang="en-US" sz="2400" b="1" dirty="0">
                <a:solidFill>
                  <a:schemeClr val="bg2">
                    <a:lumMod val="75000"/>
                  </a:schemeClr>
                </a:solidFill>
                <a:latin typeface="Meiryo UI" panose="020B0604030504040204" pitchFamily="50" charset="-128"/>
                <a:ea typeface="Meiryo UI" panose="020B0604030504040204" pitchFamily="50" charset="-128"/>
                <a:cs typeface="Segoe UI" panose="020B0502040204020203" pitchFamily="34" charset="0"/>
              </a:rPr>
              <a:t> </a:t>
            </a:r>
            <a:r>
              <a:rPr lang="en-US" altLang="ja-JP" sz="2400" b="1" dirty="0">
                <a:solidFill>
                  <a:schemeClr val="bg2">
                    <a:lumMod val="75000"/>
                  </a:schemeClr>
                </a:solidFill>
                <a:latin typeface="Meiryo UI" panose="020B0604030504040204" pitchFamily="50" charset="-128"/>
                <a:ea typeface="Meiryo UI" panose="020B0604030504040204" pitchFamily="50" charset="-128"/>
                <a:cs typeface="Segoe UI" panose="020B0502040204020203" pitchFamily="34" charset="0"/>
              </a:rPr>
              <a:t>2-2.</a:t>
            </a:r>
            <a:r>
              <a:rPr lang="ja-JP" altLang="en-US" sz="2400" b="1" dirty="0">
                <a:solidFill>
                  <a:schemeClr val="bg2">
                    <a:lumMod val="75000"/>
                  </a:schemeClr>
                </a:solidFill>
                <a:latin typeface="Meiryo UI" panose="020B0604030504040204" pitchFamily="50" charset="-128"/>
                <a:ea typeface="Meiryo UI" panose="020B0604030504040204" pitchFamily="50" charset="-128"/>
                <a:cs typeface="Segoe UI" panose="020B0502040204020203" pitchFamily="34" charset="0"/>
              </a:rPr>
              <a:t>  </a:t>
            </a:r>
            <a:r>
              <a:rPr lang="ja-JP" altLang="ja-JP" sz="2400" b="1" dirty="0">
                <a:solidFill>
                  <a:schemeClr val="bg2">
                    <a:lumMod val="75000"/>
                  </a:schemeClr>
                </a:solidFill>
                <a:latin typeface="Meiryo UI" panose="020B0604030504040204" pitchFamily="50" charset="-128"/>
                <a:ea typeface="Meiryo UI" panose="020B0604030504040204" pitchFamily="50" charset="-128"/>
                <a:cs typeface="Segoe UI" panose="020B0502040204020203" pitchFamily="34" charset="0"/>
              </a:rPr>
              <a:t>「</a:t>
            </a:r>
            <a:r>
              <a:rPr lang="ja-JP" altLang="en-US" sz="2400" b="1" dirty="0">
                <a:solidFill>
                  <a:schemeClr val="bg2">
                    <a:lumMod val="75000"/>
                  </a:schemeClr>
                </a:solidFill>
                <a:latin typeface="Meiryo UI" panose="020B0604030504040204" pitchFamily="50" charset="-128"/>
                <a:ea typeface="Meiryo UI" panose="020B0604030504040204" pitchFamily="50" charset="-128"/>
                <a:cs typeface="Segoe UI" panose="020B0502040204020203" pitchFamily="34" charset="0"/>
              </a:rPr>
              <a:t>対応力</a:t>
            </a:r>
            <a:r>
              <a:rPr lang="en-US" altLang="ja-JP" sz="2400" b="1" dirty="0">
                <a:solidFill>
                  <a:schemeClr val="bg2">
                    <a:lumMod val="75000"/>
                  </a:schemeClr>
                </a:solidFill>
                <a:latin typeface="Meiryo UI" panose="020B0604030504040204" pitchFamily="50" charset="-128"/>
                <a:ea typeface="Meiryo UI" panose="020B0604030504040204" pitchFamily="50" charset="-128"/>
                <a:cs typeface="Segoe UI" panose="020B0502040204020203" pitchFamily="34" charset="0"/>
              </a:rPr>
              <a:t>(</a:t>
            </a:r>
            <a:r>
              <a:rPr lang="ja-JP" altLang="en-US" sz="2400" b="1" dirty="0">
                <a:solidFill>
                  <a:schemeClr val="bg2">
                    <a:lumMod val="75000"/>
                  </a:schemeClr>
                </a:solidFill>
                <a:latin typeface="Meiryo UI" panose="020B0604030504040204" pitchFamily="50" charset="-128"/>
                <a:ea typeface="Meiryo UI" panose="020B0604030504040204" pitchFamily="50" charset="-128"/>
                <a:cs typeface="Segoe UI" panose="020B0502040204020203" pitchFamily="34" charset="0"/>
              </a:rPr>
              <a:t>実践</a:t>
            </a:r>
            <a:r>
              <a:rPr lang="en-US" altLang="ja-JP" sz="2400" b="1" dirty="0">
                <a:solidFill>
                  <a:schemeClr val="bg2">
                    <a:lumMod val="75000"/>
                  </a:schemeClr>
                </a:solidFill>
                <a:latin typeface="Meiryo UI" panose="020B0604030504040204" pitchFamily="50" charset="-128"/>
                <a:ea typeface="Meiryo UI" panose="020B0604030504040204" pitchFamily="50" charset="-128"/>
                <a:cs typeface="Segoe UI" panose="020B0502040204020203" pitchFamily="34" charset="0"/>
              </a:rPr>
              <a:t>)</a:t>
            </a:r>
            <a:r>
              <a:rPr lang="ja-JP" altLang="ja-JP" sz="2400" b="1" dirty="0">
                <a:solidFill>
                  <a:schemeClr val="bg2">
                    <a:lumMod val="75000"/>
                  </a:schemeClr>
                </a:solidFill>
                <a:latin typeface="Meiryo UI" panose="020B0604030504040204" pitchFamily="50" charset="-128"/>
                <a:ea typeface="Meiryo UI" panose="020B0604030504040204" pitchFamily="50" charset="-128"/>
                <a:cs typeface="Segoe UI" panose="020B0502040204020203" pitchFamily="34" charset="0"/>
              </a:rPr>
              <a:t>」</a:t>
            </a:r>
            <a:r>
              <a:rPr lang="ja-JP" altLang="en-US" sz="2400" b="1" i="1" dirty="0">
                <a:solidFill>
                  <a:schemeClr val="bg2">
                    <a:lumMod val="75000"/>
                  </a:schemeClr>
                </a:solidFill>
                <a:latin typeface="Meiryo UI" panose="020B0604030504040204" pitchFamily="50" charset="-128"/>
                <a:ea typeface="Meiryo UI" panose="020B0604030504040204" pitchFamily="50" charset="-128"/>
                <a:cs typeface="Segoe UI" panose="020B0502040204020203" pitchFamily="34" charset="0"/>
              </a:rPr>
              <a:t>編（</a:t>
            </a:r>
            <a:r>
              <a:rPr lang="en-US" altLang="ja-JP" sz="2400" b="1" dirty="0">
                <a:solidFill>
                  <a:schemeClr val="bg2">
                    <a:lumMod val="75000"/>
                  </a:schemeClr>
                </a:solidFill>
                <a:latin typeface="Meiryo UI" panose="020B0604030504040204" pitchFamily="50" charset="-128"/>
                <a:ea typeface="Meiryo UI" panose="020B0604030504040204" pitchFamily="50" charset="-128"/>
                <a:cs typeface="Segoe UI" panose="020B0502040204020203" pitchFamily="34" charset="0"/>
              </a:rPr>
              <a:t>45</a:t>
            </a:r>
            <a:r>
              <a:rPr lang="ja-JP" altLang="en-US" sz="2400" b="1" dirty="0">
                <a:solidFill>
                  <a:schemeClr val="bg2">
                    <a:lumMod val="75000"/>
                  </a:schemeClr>
                </a:solidFill>
                <a:latin typeface="Meiryo UI" panose="020B0604030504040204" pitchFamily="50" charset="-128"/>
                <a:ea typeface="Meiryo UI" panose="020B0604030504040204" pitchFamily="50" charset="-128"/>
                <a:cs typeface="Segoe UI" panose="020B0502040204020203" pitchFamily="34" charset="0"/>
              </a:rPr>
              <a:t>分）</a:t>
            </a:r>
          </a:p>
          <a:p>
            <a:pPr eaLnBrk="1" hangingPunct="1">
              <a:lnSpc>
                <a:spcPct val="140000"/>
              </a:lnSpc>
              <a:spcBef>
                <a:spcPts val="2400"/>
              </a:spcBef>
            </a:pPr>
            <a:r>
              <a:rPr lang="ja-JP" altLang="en-US" sz="2400" b="1" dirty="0">
                <a:solidFill>
                  <a:schemeClr val="bg2">
                    <a:lumMod val="75000"/>
                  </a:schemeClr>
                </a:solidFill>
                <a:latin typeface="Meiryo UI" panose="020B0604030504040204" pitchFamily="50" charset="-128"/>
                <a:ea typeface="Meiryo UI" panose="020B0604030504040204" pitchFamily="50" charset="-128"/>
                <a:cs typeface="Segoe UI" panose="020B0502040204020203" pitchFamily="34" charset="0"/>
              </a:rPr>
              <a:t> </a:t>
            </a:r>
            <a:r>
              <a:rPr lang="en-US" altLang="ja-JP" sz="2400" b="1" dirty="0">
                <a:solidFill>
                  <a:schemeClr val="bg2">
                    <a:lumMod val="75000"/>
                  </a:schemeClr>
                </a:solidFill>
                <a:latin typeface="Meiryo UI" panose="020B0604030504040204" pitchFamily="50" charset="-128"/>
                <a:ea typeface="Meiryo UI" panose="020B0604030504040204" pitchFamily="50" charset="-128"/>
                <a:cs typeface="Segoe UI" panose="020B0502040204020203" pitchFamily="34" charset="0"/>
              </a:rPr>
              <a:t>3.</a:t>
            </a:r>
            <a:r>
              <a:rPr lang="ja-JP" altLang="en-US" sz="2400" b="1" dirty="0">
                <a:solidFill>
                  <a:schemeClr val="bg2">
                    <a:lumMod val="75000"/>
                  </a:schemeClr>
                </a:solidFill>
                <a:latin typeface="Meiryo UI" panose="020B0604030504040204" pitchFamily="50" charset="-128"/>
                <a:ea typeface="Meiryo UI" panose="020B0604030504040204" pitchFamily="50" charset="-128"/>
                <a:cs typeface="Segoe UI" panose="020B0502040204020203" pitchFamily="34" charset="0"/>
              </a:rPr>
              <a:t>  </a:t>
            </a:r>
            <a:r>
              <a:rPr lang="ja-JP" altLang="ja-JP" sz="2400" b="1" dirty="0">
                <a:solidFill>
                  <a:schemeClr val="bg2">
                    <a:lumMod val="75000"/>
                  </a:schemeClr>
                </a:solidFill>
                <a:latin typeface="Meiryo UI" panose="020B0604030504040204" pitchFamily="50" charset="-128"/>
                <a:ea typeface="Meiryo UI" panose="020B0604030504040204" pitchFamily="50" charset="-128"/>
                <a:cs typeface="Segoe UI" panose="020B0502040204020203" pitchFamily="34" charset="0"/>
              </a:rPr>
              <a:t>「連携」</a:t>
            </a:r>
            <a:r>
              <a:rPr lang="ja-JP" altLang="en-US" sz="2400" b="1" i="1" dirty="0">
                <a:solidFill>
                  <a:schemeClr val="bg2">
                    <a:lumMod val="75000"/>
                  </a:schemeClr>
                </a:solidFill>
                <a:latin typeface="Meiryo UI" panose="020B0604030504040204" pitchFamily="50" charset="-128"/>
                <a:ea typeface="Meiryo UI" panose="020B0604030504040204" pitchFamily="50" charset="-128"/>
                <a:cs typeface="Segoe UI" panose="020B0502040204020203" pitchFamily="34" charset="0"/>
              </a:rPr>
              <a:t>編（</a:t>
            </a:r>
            <a:r>
              <a:rPr lang="en-US" altLang="ja-JP" sz="2400" b="1" dirty="0">
                <a:solidFill>
                  <a:schemeClr val="bg2">
                    <a:lumMod val="75000"/>
                  </a:schemeClr>
                </a:solidFill>
                <a:latin typeface="Meiryo UI" panose="020B0604030504040204" pitchFamily="50" charset="-128"/>
                <a:ea typeface="Meiryo UI" panose="020B0604030504040204" pitchFamily="50" charset="-128"/>
                <a:cs typeface="Segoe UI" panose="020B0502040204020203" pitchFamily="34" charset="0"/>
              </a:rPr>
              <a:t>15</a:t>
            </a:r>
            <a:r>
              <a:rPr lang="ja-JP" altLang="en-US" sz="2400" b="1" dirty="0">
                <a:solidFill>
                  <a:schemeClr val="bg2">
                    <a:lumMod val="75000"/>
                  </a:schemeClr>
                </a:solidFill>
                <a:latin typeface="Meiryo UI" panose="020B0604030504040204" pitchFamily="50" charset="-128"/>
                <a:ea typeface="Meiryo UI" panose="020B0604030504040204" pitchFamily="50" charset="-128"/>
                <a:cs typeface="Segoe UI" panose="020B0502040204020203" pitchFamily="34" charset="0"/>
              </a:rPr>
              <a:t>分）</a:t>
            </a:r>
          </a:p>
        </p:txBody>
      </p:sp>
      <p:sp>
        <p:nvSpPr>
          <p:cNvPr id="4" name="テキスト ボックス 3"/>
          <p:cNvSpPr txBox="1"/>
          <p:nvPr/>
        </p:nvSpPr>
        <p:spPr>
          <a:xfrm>
            <a:off x="8498541" y="8964"/>
            <a:ext cx="636494" cy="461665"/>
          </a:xfrm>
          <a:prstGeom prst="rect">
            <a:avLst/>
          </a:prstGeom>
          <a:noFill/>
        </p:spPr>
        <p:txBody>
          <a:bodyPr wrap="square" rtlCol="0">
            <a:spAutoFit/>
          </a:bodyPr>
          <a:lstStyle/>
          <a:p>
            <a:pPr algn="r"/>
            <a:r>
              <a:rPr kumimoji="1" lang="en-US" altLang="ja-JP" sz="2400" dirty="0" smtClean="0">
                <a:latin typeface="Meiryo UI" panose="020B0604030504040204" pitchFamily="50" charset="-128"/>
                <a:ea typeface="Meiryo UI" panose="020B0604030504040204" pitchFamily="50" charset="-128"/>
              </a:rPr>
              <a:t>2</a:t>
            </a:r>
            <a:endParaRPr kumimoji="1" lang="ja-JP" altLang="en-US"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1940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75005" y="1673118"/>
            <a:ext cx="8193499" cy="4781128"/>
          </a:xfrm>
        </p:spPr>
        <p:txBody>
          <a:bodyPr>
            <a:noAutofit/>
          </a:bodyPr>
          <a:lstStyle/>
          <a:p>
            <a:pPr marL="450850" indent="-450850">
              <a:spcBef>
                <a:spcPts val="1800"/>
              </a:spcBef>
              <a:buNone/>
            </a:pPr>
            <a:r>
              <a:rPr lang="ja-JP" altLang="en-US" sz="2800" b="1" dirty="0">
                <a:solidFill>
                  <a:srgbClr val="EA8B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800" b="1" dirty="0">
                <a:solidFill>
                  <a:srgbClr val="EA8B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心理</a:t>
            </a:r>
            <a:r>
              <a:rPr kumimoji="1" lang="ja-JP" altLang="en-US" sz="2800" b="1" dirty="0">
                <a:latin typeface="Meiryo UI" panose="020B0604030504040204" pitchFamily="50" charset="-128"/>
                <a:ea typeface="Meiryo UI" panose="020B0604030504040204" pitchFamily="50" charset="-128"/>
                <a:cs typeface="Meiryo UI" panose="020B0604030504040204" pitchFamily="50" charset="-128"/>
              </a:rPr>
              <a:t>的サポート</a:t>
            </a:r>
            <a:endParaRPr kumimoji="1" lang="en-US" altLang="ja-JP" sz="2800" b="1" dirty="0">
              <a:latin typeface="Meiryo UI" panose="020B0604030504040204" pitchFamily="50" charset="-128"/>
              <a:ea typeface="Meiryo UI" panose="020B0604030504040204" pitchFamily="50" charset="-128"/>
              <a:cs typeface="Meiryo UI" panose="020B0604030504040204" pitchFamily="50" charset="-128"/>
            </a:endParaRPr>
          </a:p>
          <a:p>
            <a:pPr marL="809625" lvl="1" indent="-358775"/>
            <a:r>
              <a:rPr kumimoji="1" lang="ja-JP" altLang="en-US" sz="2200" b="1" dirty="0">
                <a:latin typeface="Meiryo UI" panose="020B0604030504040204" pitchFamily="50" charset="-128"/>
                <a:ea typeface="Meiryo UI" panose="020B0604030504040204" pitchFamily="50" charset="-128"/>
                <a:cs typeface="Meiryo UI" panose="020B0604030504040204" pitchFamily="50" charset="-128"/>
              </a:rPr>
              <a:t>介護者自身がどのような状況に置かれていると認識しているかを尋ねる</a:t>
            </a:r>
            <a:endParaRPr kumimoji="1" lang="en-US" altLang="ja-JP" sz="2200" b="1" dirty="0">
              <a:latin typeface="Meiryo UI" panose="020B0604030504040204" pitchFamily="50" charset="-128"/>
              <a:ea typeface="Meiryo UI" panose="020B0604030504040204" pitchFamily="50" charset="-128"/>
              <a:cs typeface="Meiryo UI" panose="020B0604030504040204" pitchFamily="50" charset="-128"/>
            </a:endParaRPr>
          </a:p>
          <a:p>
            <a:pPr marL="809625" lvl="1" indent="-358775"/>
            <a:r>
              <a:rPr kumimoji="1" lang="ja-JP" altLang="en-US" sz="2200" b="1" dirty="0">
                <a:latin typeface="Meiryo UI" panose="020B0604030504040204" pitchFamily="50" charset="-128"/>
                <a:ea typeface="Meiryo UI" panose="020B0604030504040204" pitchFamily="50" charset="-128"/>
                <a:cs typeface="Meiryo UI" panose="020B0604030504040204" pitchFamily="50" charset="-128"/>
              </a:rPr>
              <a:t>自分の置かれた状況について話す</a:t>
            </a:r>
            <a:endParaRPr kumimoji="1" lang="en-US" altLang="ja-JP" sz="2200" b="1" dirty="0">
              <a:latin typeface="Meiryo UI" panose="020B0604030504040204" pitchFamily="50" charset="-128"/>
              <a:ea typeface="Meiryo UI" panose="020B0604030504040204" pitchFamily="50" charset="-128"/>
              <a:cs typeface="Meiryo UI" panose="020B0604030504040204" pitchFamily="50" charset="-128"/>
            </a:endParaRPr>
          </a:p>
          <a:p>
            <a:pPr marL="809625" lvl="1" indent="-358775"/>
            <a:r>
              <a:rPr kumimoji="1" lang="ja-JP" altLang="en-US" sz="2200" b="1" dirty="0">
                <a:latin typeface="Meiryo UI" panose="020B0604030504040204" pitchFamily="50" charset="-128"/>
                <a:ea typeface="Meiryo UI" panose="020B0604030504040204" pitchFamily="50" charset="-128"/>
                <a:cs typeface="Meiryo UI" panose="020B0604030504040204" pitchFamily="50" charset="-128"/>
              </a:rPr>
              <a:t>新たに生じた役割がどのようなものかを考える機会を提供</a:t>
            </a:r>
            <a:endParaRPr lang="en-US" altLang="ja-JP" sz="2200" b="1" dirty="0">
              <a:latin typeface="Meiryo UI" panose="020B0604030504040204" pitchFamily="50" charset="-128"/>
              <a:ea typeface="Meiryo UI" panose="020B0604030504040204" pitchFamily="50" charset="-128"/>
              <a:cs typeface="Meiryo UI" panose="020B0604030504040204" pitchFamily="50" charset="-128"/>
            </a:endParaRPr>
          </a:p>
          <a:p>
            <a:pPr marL="450850" indent="-450850">
              <a:spcBef>
                <a:spcPts val="1800"/>
              </a:spcBef>
              <a:buNone/>
            </a:pPr>
            <a:r>
              <a:rPr kumimoji="1" lang="ja-JP" altLang="en-US" sz="2800" b="1" dirty="0">
                <a:solidFill>
                  <a:srgbClr val="EA8B00"/>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800" b="1" dirty="0">
                <a:solidFill>
                  <a:srgbClr val="EA8B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800" b="1" dirty="0">
                <a:latin typeface="Meiryo UI" panose="020B0604030504040204" pitchFamily="50" charset="-128"/>
                <a:ea typeface="Meiryo UI" panose="020B0604030504040204" pitchFamily="50" charset="-128"/>
                <a:cs typeface="Meiryo UI" panose="020B0604030504040204" pitchFamily="50" charset="-128"/>
              </a:rPr>
              <a:t>情報提供</a:t>
            </a:r>
            <a:endParaRPr kumimoji="1" lang="en-US" altLang="ja-JP" sz="2800" b="1" dirty="0">
              <a:latin typeface="Meiryo UI" panose="020B0604030504040204" pitchFamily="50" charset="-128"/>
              <a:ea typeface="Meiryo UI" panose="020B0604030504040204" pitchFamily="50" charset="-128"/>
              <a:cs typeface="Meiryo UI" panose="020B0604030504040204" pitchFamily="50" charset="-128"/>
            </a:endParaRPr>
          </a:p>
          <a:p>
            <a:pPr marL="809625" lvl="1" indent="-358775"/>
            <a:r>
              <a:rPr lang="ja-JP" altLang="en-US" sz="2200" b="1" dirty="0">
                <a:latin typeface="Meiryo UI" panose="020B0604030504040204" pitchFamily="50" charset="-128"/>
                <a:ea typeface="Meiryo UI" panose="020B0604030504040204" pitchFamily="50" charset="-128"/>
                <a:cs typeface="Meiryo UI" panose="020B0604030504040204" pitchFamily="50" charset="-128"/>
              </a:rPr>
              <a:t>疾病に関する情報、医療に関する情報、生活に関する情報</a:t>
            </a:r>
            <a:endParaRPr lang="en-US" altLang="ja-JP" sz="2200" b="1" dirty="0">
              <a:latin typeface="Meiryo UI" panose="020B0604030504040204" pitchFamily="50" charset="-128"/>
              <a:ea typeface="Meiryo UI" panose="020B0604030504040204" pitchFamily="50" charset="-128"/>
              <a:cs typeface="Meiryo UI" panose="020B0604030504040204" pitchFamily="50" charset="-128"/>
            </a:endParaRPr>
          </a:p>
          <a:p>
            <a:pPr marL="809625" lvl="1" indent="-358775"/>
            <a:r>
              <a:rPr kumimoji="1" lang="ja-JP" altLang="en-US" sz="2200" b="1" dirty="0">
                <a:latin typeface="Meiryo UI" panose="020B0604030504040204" pitchFamily="50" charset="-128"/>
                <a:ea typeface="Meiryo UI" panose="020B0604030504040204" pitchFamily="50" charset="-128"/>
                <a:cs typeface="Meiryo UI" panose="020B0604030504040204" pitchFamily="50" charset="-128"/>
              </a:rPr>
              <a:t>家族教室、家族会の紹介等</a:t>
            </a:r>
            <a:endParaRPr kumimoji="1" lang="en-US" altLang="ja-JP" sz="2200" b="1" dirty="0">
              <a:latin typeface="Meiryo UI" panose="020B0604030504040204" pitchFamily="50" charset="-128"/>
              <a:ea typeface="Meiryo UI" panose="020B0604030504040204" pitchFamily="50" charset="-128"/>
              <a:cs typeface="Meiryo UI" panose="020B0604030504040204" pitchFamily="50" charset="-128"/>
            </a:endParaRPr>
          </a:p>
          <a:p>
            <a:pPr marL="450850" indent="-450850">
              <a:spcBef>
                <a:spcPts val="1800"/>
              </a:spcBef>
              <a:buNone/>
            </a:pPr>
            <a:r>
              <a:rPr kumimoji="1" lang="ja-JP" altLang="en-US" sz="2800" b="1" dirty="0">
                <a:solidFill>
                  <a:srgbClr val="EA8B00"/>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800" b="1" dirty="0">
                <a:solidFill>
                  <a:srgbClr val="EA8B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800" b="1" dirty="0">
                <a:latin typeface="Meiryo UI" panose="020B0604030504040204" pitchFamily="50" charset="-128"/>
                <a:ea typeface="Meiryo UI" panose="020B0604030504040204" pitchFamily="50" charset="-128"/>
                <a:cs typeface="Meiryo UI" panose="020B0604030504040204" pitchFamily="50" charset="-128"/>
              </a:rPr>
              <a:t>専門サービスの紹介</a:t>
            </a:r>
          </a:p>
        </p:txBody>
      </p:sp>
      <p:sp>
        <p:nvSpPr>
          <p:cNvPr id="7" name="Text Box 2"/>
          <p:cNvSpPr txBox="1">
            <a:spLocks noChangeArrowheads="1"/>
          </p:cNvSpPr>
          <p:nvPr/>
        </p:nvSpPr>
        <p:spPr bwMode="auto">
          <a:xfrm>
            <a:off x="1889760" y="341266"/>
            <a:ext cx="5328379" cy="54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04" tIns="41452" rIns="82904" bIns="41452"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fontAlgn="auto" hangingPunct="1">
              <a:spcBef>
                <a:spcPts val="0"/>
              </a:spcBef>
              <a:spcAft>
                <a:spcPts val="0"/>
              </a:spcAft>
            </a:pPr>
            <a:r>
              <a:rPr lang="ja-JP" altLang="en-US" sz="3000" b="1" dirty="0">
                <a:solidFill>
                  <a:prstClr val="black"/>
                </a:solidFill>
                <a:latin typeface="Meiryo UI" pitchFamily="50" charset="-128"/>
                <a:ea typeface="Meiryo UI" pitchFamily="50" charset="-128"/>
                <a:cs typeface="Meiryo UI" pitchFamily="50" charset="-128"/>
              </a:rPr>
              <a:t>介護者への支援</a:t>
            </a:r>
          </a:p>
        </p:txBody>
      </p:sp>
      <p:pic>
        <p:nvPicPr>
          <p:cNvPr id="8" name="図 7">
            <a:extLst>
              <a:ext uri="{FF2B5EF4-FFF2-40B4-BE49-F238E27FC236}">
                <a16:creationId xmlns:a16="http://schemas.microsoft.com/office/drawing/2014/main" xmlns="" id="{CD7F7E32-3AB4-4661-829F-947086C90615}"/>
              </a:ext>
            </a:extLst>
          </p:cNvPr>
          <p:cNvPicPr>
            <a:picLocks noChangeAspect="1"/>
          </p:cNvPicPr>
          <p:nvPr/>
        </p:nvPicPr>
        <p:blipFill>
          <a:blip r:embed="rId3" cstate="print"/>
          <a:stretch>
            <a:fillRect/>
          </a:stretch>
        </p:blipFill>
        <p:spPr>
          <a:xfrm>
            <a:off x="329469" y="1026412"/>
            <a:ext cx="8510754" cy="128027"/>
          </a:xfrm>
          <a:prstGeom prst="rect">
            <a:avLst/>
          </a:prstGeom>
        </p:spPr>
      </p:pic>
      <p:sp>
        <p:nvSpPr>
          <p:cNvPr id="10" name="テキスト ボックス 9"/>
          <p:cNvSpPr txBox="1"/>
          <p:nvPr/>
        </p:nvSpPr>
        <p:spPr>
          <a:xfrm>
            <a:off x="8377360" y="8964"/>
            <a:ext cx="757675" cy="461665"/>
          </a:xfrm>
          <a:prstGeom prst="rect">
            <a:avLst/>
          </a:prstGeom>
          <a:noFill/>
        </p:spPr>
        <p:txBody>
          <a:bodyPr wrap="square" rtlCol="0">
            <a:spAutoFit/>
          </a:bodyPr>
          <a:lstStyle/>
          <a:p>
            <a:pPr algn="r"/>
            <a:r>
              <a:rPr kumimoji="1" lang="en-US" altLang="ja-JP" sz="2400" dirty="0" smtClean="0">
                <a:latin typeface="Meiryo UI" panose="020B0604030504040204" pitchFamily="50" charset="-128"/>
                <a:ea typeface="Meiryo UI" panose="020B0604030504040204" pitchFamily="50" charset="-128"/>
              </a:rPr>
              <a:t>20</a:t>
            </a:r>
            <a:endParaRPr kumimoji="1" lang="ja-JP" altLang="en-US"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517185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1233140" y="1610451"/>
            <a:ext cx="7305675" cy="321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36" tIns="41468" rIns="82936" bIns="41468" anchor="b">
            <a:spAutoFit/>
          </a:bodyPr>
          <a:lstStyle>
            <a:lvl1pPr defTabSz="908050" eaLnBrk="0" hangingPunct="0">
              <a:defRPr kumimoji="1" sz="3600">
                <a:solidFill>
                  <a:schemeClr val="tx1"/>
                </a:solidFill>
                <a:latin typeface="Arial" pitchFamily="34" charset="0"/>
                <a:ea typeface="ＭＳ Ｐゴシック" pitchFamily="50" charset="-128"/>
              </a:defRPr>
            </a:lvl1pPr>
            <a:lvl2pPr marL="742950" indent="-285750" defTabSz="908050" eaLnBrk="0" hangingPunct="0">
              <a:defRPr kumimoji="1" sz="3600">
                <a:solidFill>
                  <a:schemeClr val="tx1"/>
                </a:solidFill>
                <a:latin typeface="Arial" pitchFamily="34" charset="0"/>
                <a:ea typeface="ＭＳ Ｐゴシック" pitchFamily="50" charset="-128"/>
              </a:defRPr>
            </a:lvl2pPr>
            <a:lvl3pPr marL="1143000" indent="-228600" defTabSz="908050" eaLnBrk="0" hangingPunct="0">
              <a:defRPr kumimoji="1" sz="3600">
                <a:solidFill>
                  <a:schemeClr val="tx1"/>
                </a:solidFill>
                <a:latin typeface="Arial" pitchFamily="34" charset="0"/>
                <a:ea typeface="ＭＳ Ｐゴシック" pitchFamily="50" charset="-128"/>
              </a:defRPr>
            </a:lvl3pPr>
            <a:lvl4pPr marL="1600200" indent="-228600" defTabSz="908050" eaLnBrk="0" hangingPunct="0">
              <a:defRPr kumimoji="1" sz="3600">
                <a:solidFill>
                  <a:schemeClr val="tx1"/>
                </a:solidFill>
                <a:latin typeface="Arial" pitchFamily="34" charset="0"/>
                <a:ea typeface="ＭＳ Ｐゴシック" pitchFamily="50" charset="-128"/>
              </a:defRPr>
            </a:lvl4pPr>
            <a:lvl5pPr marL="2057400" indent="-228600" defTabSz="908050" eaLnBrk="0" hangingPunct="0">
              <a:defRPr kumimoji="1" sz="3600">
                <a:solidFill>
                  <a:schemeClr val="tx1"/>
                </a:solidFill>
                <a:latin typeface="Arial" pitchFamily="34" charset="0"/>
                <a:ea typeface="ＭＳ Ｐゴシック" pitchFamily="50" charset="-128"/>
              </a:defRPr>
            </a:lvl5pPr>
            <a:lvl6pPr marL="2514600" indent="-228600" defTabSz="90805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90805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90805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90805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eaLnBrk="1" hangingPunct="1">
              <a:spcBef>
                <a:spcPts val="3000"/>
              </a:spcBef>
            </a:pPr>
            <a:r>
              <a:rPr lang="ja-JP" altLang="en-US" sz="2400" b="1" dirty="0">
                <a:solidFill>
                  <a:schemeClr val="bg2">
                    <a:lumMod val="75000"/>
                  </a:schemeClr>
                </a:solidFill>
                <a:latin typeface="Meiryo UI" panose="020B0604030504040204" pitchFamily="50" charset="-128"/>
                <a:ea typeface="Meiryo UI" panose="020B0604030504040204" pitchFamily="50" charset="-128"/>
                <a:cs typeface="Segoe UI" panose="020B0502040204020203" pitchFamily="34" charset="0"/>
              </a:rPr>
              <a:t> </a:t>
            </a:r>
            <a:r>
              <a:rPr lang="en-US" altLang="ja-JP" sz="2400" b="1" dirty="0">
                <a:solidFill>
                  <a:schemeClr val="bg2">
                    <a:lumMod val="75000"/>
                  </a:schemeClr>
                </a:solidFill>
                <a:latin typeface="Meiryo UI" panose="020B0604030504040204" pitchFamily="50" charset="-128"/>
                <a:ea typeface="Meiryo UI" panose="020B0604030504040204" pitchFamily="50" charset="-128"/>
                <a:cs typeface="Segoe UI" panose="020B0502040204020203" pitchFamily="34" charset="0"/>
              </a:rPr>
              <a:t>1.</a:t>
            </a:r>
            <a:r>
              <a:rPr lang="ja-JP" altLang="en-US" sz="2400" b="1" dirty="0">
                <a:solidFill>
                  <a:schemeClr val="bg2">
                    <a:lumMod val="75000"/>
                  </a:schemeClr>
                </a:solidFill>
                <a:latin typeface="Meiryo UI" panose="020B0604030504040204" pitchFamily="50" charset="-128"/>
                <a:ea typeface="Meiryo UI" panose="020B0604030504040204" pitchFamily="50" charset="-128"/>
                <a:cs typeface="Segoe UI" panose="020B0502040204020203" pitchFamily="34" charset="0"/>
              </a:rPr>
              <a:t>  </a:t>
            </a:r>
            <a:r>
              <a:rPr lang="ja-JP" altLang="ja-JP" sz="2400" b="1" i="1" dirty="0">
                <a:solidFill>
                  <a:schemeClr val="bg2">
                    <a:lumMod val="75000"/>
                  </a:schemeClr>
                </a:solidFill>
                <a:latin typeface="Meiryo UI" panose="020B0604030504040204" pitchFamily="50" charset="-128"/>
                <a:ea typeface="Meiryo UI" panose="020B0604030504040204" pitchFamily="50" charset="-128"/>
                <a:cs typeface="Segoe UI" panose="020B0502040204020203" pitchFamily="34" charset="0"/>
              </a:rPr>
              <a:t>「</a:t>
            </a:r>
            <a:r>
              <a:rPr lang="ja-JP" altLang="en-US" sz="2400" b="1" i="1" dirty="0">
                <a:solidFill>
                  <a:schemeClr val="bg2">
                    <a:lumMod val="75000"/>
                  </a:schemeClr>
                </a:solidFill>
                <a:latin typeface="Meiryo UI" panose="020B0604030504040204" pitchFamily="50" charset="-128"/>
                <a:ea typeface="Meiryo UI" panose="020B0604030504040204" pitchFamily="50" charset="-128"/>
                <a:cs typeface="Segoe UI" panose="020B0502040204020203" pitchFamily="34" charset="0"/>
              </a:rPr>
              <a:t>目的</a:t>
            </a:r>
            <a:r>
              <a:rPr lang="ja-JP" altLang="ja-JP" sz="2400" b="1" i="1" dirty="0">
                <a:solidFill>
                  <a:schemeClr val="bg2">
                    <a:lumMod val="75000"/>
                  </a:schemeClr>
                </a:solidFill>
                <a:latin typeface="Meiryo UI" panose="020B0604030504040204" pitchFamily="50" charset="-128"/>
                <a:ea typeface="Meiryo UI" panose="020B0604030504040204" pitchFamily="50" charset="-128"/>
                <a:cs typeface="Segoe UI" panose="020B0502040204020203" pitchFamily="34" charset="0"/>
              </a:rPr>
              <a:t>」</a:t>
            </a:r>
            <a:r>
              <a:rPr lang="ja-JP" altLang="en-US" sz="2400" b="1" i="1" dirty="0">
                <a:solidFill>
                  <a:schemeClr val="bg2">
                    <a:lumMod val="75000"/>
                  </a:schemeClr>
                </a:solidFill>
                <a:latin typeface="Meiryo UI" panose="020B0604030504040204" pitchFamily="50" charset="-128"/>
                <a:ea typeface="Meiryo UI" panose="020B0604030504040204" pitchFamily="50" charset="-128"/>
                <a:cs typeface="Segoe UI" panose="020B0502040204020203" pitchFamily="34" charset="0"/>
              </a:rPr>
              <a:t>編</a:t>
            </a:r>
            <a:r>
              <a:rPr lang="ja-JP" altLang="en-US" sz="2400" b="1" dirty="0">
                <a:solidFill>
                  <a:schemeClr val="bg2">
                    <a:lumMod val="75000"/>
                  </a:schemeClr>
                </a:solidFill>
                <a:latin typeface="Meiryo UI" panose="020B0604030504040204" pitchFamily="50" charset="-128"/>
                <a:ea typeface="Meiryo UI" panose="020B0604030504040204" pitchFamily="50" charset="-128"/>
                <a:cs typeface="Segoe UI" panose="020B0502040204020203" pitchFamily="34" charset="0"/>
              </a:rPr>
              <a:t>（</a:t>
            </a:r>
            <a:r>
              <a:rPr lang="en-US" altLang="ja-JP" sz="2400" b="1" dirty="0">
                <a:solidFill>
                  <a:schemeClr val="bg2">
                    <a:lumMod val="75000"/>
                  </a:schemeClr>
                </a:solidFill>
                <a:latin typeface="Meiryo UI" panose="020B0604030504040204" pitchFamily="50" charset="-128"/>
                <a:ea typeface="Meiryo UI" panose="020B0604030504040204" pitchFamily="50" charset="-128"/>
                <a:cs typeface="Segoe UI" panose="020B0502040204020203" pitchFamily="34" charset="0"/>
              </a:rPr>
              <a:t>15</a:t>
            </a:r>
            <a:r>
              <a:rPr lang="ja-JP" altLang="en-US" sz="2400" b="1" dirty="0">
                <a:solidFill>
                  <a:schemeClr val="bg2">
                    <a:lumMod val="75000"/>
                  </a:schemeClr>
                </a:solidFill>
                <a:latin typeface="Meiryo UI" panose="020B0604030504040204" pitchFamily="50" charset="-128"/>
                <a:ea typeface="Meiryo UI" panose="020B0604030504040204" pitchFamily="50" charset="-128"/>
                <a:cs typeface="Segoe UI" panose="020B0502040204020203" pitchFamily="34" charset="0"/>
              </a:rPr>
              <a:t>分）</a:t>
            </a:r>
          </a:p>
          <a:p>
            <a:pPr eaLnBrk="1" hangingPunct="1">
              <a:lnSpc>
                <a:spcPct val="140000"/>
              </a:lnSpc>
              <a:spcBef>
                <a:spcPts val="2400"/>
              </a:spcBef>
            </a:pPr>
            <a:r>
              <a:rPr lang="ja-JP" altLang="en-US" sz="2400" b="1" dirty="0">
                <a:solidFill>
                  <a:schemeClr val="bg2">
                    <a:lumMod val="75000"/>
                  </a:schemeClr>
                </a:solidFill>
                <a:latin typeface="Meiryo UI" panose="020B0604030504040204" pitchFamily="50" charset="-128"/>
                <a:ea typeface="Meiryo UI" panose="020B0604030504040204" pitchFamily="50" charset="-128"/>
                <a:cs typeface="Segoe UI" panose="020B0502040204020203" pitchFamily="34" charset="0"/>
              </a:rPr>
              <a:t> </a:t>
            </a:r>
            <a:r>
              <a:rPr lang="en-US" altLang="ja-JP" sz="2400" b="1" dirty="0">
                <a:solidFill>
                  <a:schemeClr val="bg2">
                    <a:lumMod val="75000"/>
                  </a:schemeClr>
                </a:solidFill>
                <a:latin typeface="Meiryo UI" panose="020B0604030504040204" pitchFamily="50" charset="-128"/>
                <a:ea typeface="Meiryo UI" panose="020B0604030504040204" pitchFamily="50" charset="-128"/>
                <a:cs typeface="Segoe UI" panose="020B0502040204020203" pitchFamily="34" charset="0"/>
              </a:rPr>
              <a:t>2-1.</a:t>
            </a:r>
            <a:r>
              <a:rPr lang="ja-JP" altLang="en-US" sz="2400" b="1" dirty="0">
                <a:solidFill>
                  <a:schemeClr val="bg2">
                    <a:lumMod val="75000"/>
                  </a:schemeClr>
                </a:solidFill>
                <a:latin typeface="Meiryo UI" panose="020B0604030504040204" pitchFamily="50" charset="-128"/>
                <a:ea typeface="Meiryo UI" panose="020B0604030504040204" pitchFamily="50" charset="-128"/>
                <a:cs typeface="Segoe UI" panose="020B0502040204020203" pitchFamily="34" charset="0"/>
              </a:rPr>
              <a:t>  「対応力</a:t>
            </a:r>
            <a:r>
              <a:rPr lang="en-US" altLang="ja-JP" sz="2400" b="1" dirty="0">
                <a:solidFill>
                  <a:schemeClr val="bg2">
                    <a:lumMod val="75000"/>
                  </a:schemeClr>
                </a:solidFill>
                <a:latin typeface="Meiryo UI" panose="020B0604030504040204" pitchFamily="50" charset="-128"/>
                <a:ea typeface="Meiryo UI" panose="020B0604030504040204" pitchFamily="50" charset="-128"/>
                <a:cs typeface="Segoe UI" panose="020B0502040204020203" pitchFamily="34" charset="0"/>
              </a:rPr>
              <a:t>(</a:t>
            </a:r>
            <a:r>
              <a:rPr lang="ja-JP" altLang="en-US" sz="2400" b="1" dirty="0">
                <a:solidFill>
                  <a:schemeClr val="bg2">
                    <a:lumMod val="75000"/>
                  </a:schemeClr>
                </a:solidFill>
                <a:latin typeface="Meiryo UI" panose="020B0604030504040204" pitchFamily="50" charset="-128"/>
                <a:ea typeface="Meiryo UI" panose="020B0604030504040204" pitchFamily="50" charset="-128"/>
                <a:cs typeface="Segoe UI" panose="020B0502040204020203" pitchFamily="34" charset="0"/>
              </a:rPr>
              <a:t>知識</a:t>
            </a:r>
            <a:r>
              <a:rPr lang="en-US" altLang="ja-JP" sz="2400" b="1" dirty="0">
                <a:solidFill>
                  <a:schemeClr val="bg2">
                    <a:lumMod val="75000"/>
                  </a:schemeClr>
                </a:solidFill>
                <a:latin typeface="Meiryo UI" panose="020B0604030504040204" pitchFamily="50" charset="-128"/>
                <a:ea typeface="Meiryo UI" panose="020B0604030504040204" pitchFamily="50" charset="-128"/>
                <a:cs typeface="Segoe UI" panose="020B0502040204020203" pitchFamily="34" charset="0"/>
              </a:rPr>
              <a:t>)</a:t>
            </a:r>
            <a:r>
              <a:rPr lang="ja-JP" altLang="en-US" sz="2400" b="1" dirty="0">
                <a:solidFill>
                  <a:schemeClr val="bg2">
                    <a:lumMod val="75000"/>
                  </a:schemeClr>
                </a:solidFill>
                <a:latin typeface="Meiryo UI" panose="020B0604030504040204" pitchFamily="50" charset="-128"/>
                <a:ea typeface="Meiryo UI" panose="020B0604030504040204" pitchFamily="50" charset="-128"/>
                <a:cs typeface="Segoe UI" panose="020B0502040204020203" pitchFamily="34" charset="0"/>
              </a:rPr>
              <a:t>」編（</a:t>
            </a:r>
            <a:r>
              <a:rPr lang="en-US" altLang="ja-JP" sz="2400" b="1" dirty="0">
                <a:solidFill>
                  <a:schemeClr val="bg2">
                    <a:lumMod val="75000"/>
                  </a:schemeClr>
                </a:solidFill>
                <a:latin typeface="Meiryo UI" panose="020B0604030504040204" pitchFamily="50" charset="-128"/>
                <a:ea typeface="Meiryo UI" panose="020B0604030504040204" pitchFamily="50" charset="-128"/>
                <a:cs typeface="Segoe UI" panose="020B0502040204020203" pitchFamily="34" charset="0"/>
              </a:rPr>
              <a:t>15</a:t>
            </a:r>
            <a:r>
              <a:rPr lang="ja-JP" altLang="en-US" sz="2400" b="1" dirty="0">
                <a:solidFill>
                  <a:schemeClr val="bg2">
                    <a:lumMod val="75000"/>
                  </a:schemeClr>
                </a:solidFill>
                <a:latin typeface="Meiryo UI" panose="020B0604030504040204" pitchFamily="50" charset="-128"/>
                <a:ea typeface="Meiryo UI" panose="020B0604030504040204" pitchFamily="50" charset="-128"/>
                <a:cs typeface="Segoe UI" panose="020B0502040204020203" pitchFamily="34" charset="0"/>
              </a:rPr>
              <a:t>分）</a:t>
            </a:r>
            <a:endParaRPr lang="en-US" altLang="ja-JP" sz="2400" b="1" dirty="0">
              <a:solidFill>
                <a:schemeClr val="bg2">
                  <a:lumMod val="75000"/>
                </a:schemeClr>
              </a:solidFill>
              <a:latin typeface="Meiryo UI" panose="020B0604030504040204" pitchFamily="50" charset="-128"/>
              <a:ea typeface="Meiryo UI" panose="020B0604030504040204" pitchFamily="50" charset="-128"/>
              <a:cs typeface="Segoe UI" panose="020B0502040204020203" pitchFamily="34" charset="0"/>
            </a:endParaRPr>
          </a:p>
          <a:p>
            <a:pPr eaLnBrk="1" hangingPunct="1">
              <a:spcBef>
                <a:spcPts val="600"/>
              </a:spcBef>
            </a:pPr>
            <a:r>
              <a:rPr lang="en-US" altLang="ja-JP" b="1" dirty="0">
                <a:solidFill>
                  <a:srgbClr val="EA8B00"/>
                </a:solidFill>
                <a:latin typeface="Meiryo UI" panose="020B0604030504040204" pitchFamily="50" charset="-128"/>
                <a:ea typeface="Meiryo UI" panose="020B0604030504040204" pitchFamily="50" charset="-128"/>
                <a:cs typeface="Segoe UI" panose="020B0502040204020203" pitchFamily="34" charset="0"/>
              </a:rPr>
              <a:t>2-2.</a:t>
            </a:r>
            <a:r>
              <a:rPr lang="ja-JP" altLang="en-US" b="1" dirty="0">
                <a:solidFill>
                  <a:srgbClr val="EA8B00"/>
                </a:solidFill>
                <a:latin typeface="Meiryo UI" panose="020B0604030504040204" pitchFamily="50" charset="-128"/>
                <a:ea typeface="Meiryo UI" panose="020B0604030504040204" pitchFamily="50" charset="-128"/>
                <a:cs typeface="Segoe UI" panose="020B0502040204020203" pitchFamily="34" charset="0"/>
              </a:rPr>
              <a:t>  </a:t>
            </a:r>
            <a:r>
              <a:rPr lang="ja-JP" altLang="ja-JP" b="1" dirty="0">
                <a:solidFill>
                  <a:srgbClr val="EA8B00"/>
                </a:solidFill>
                <a:latin typeface="Meiryo UI" panose="020B0604030504040204" pitchFamily="50" charset="-128"/>
                <a:ea typeface="Meiryo UI" panose="020B0604030504040204" pitchFamily="50" charset="-128"/>
                <a:cs typeface="Segoe UI" panose="020B0502040204020203" pitchFamily="34" charset="0"/>
              </a:rPr>
              <a:t>「</a:t>
            </a:r>
            <a:r>
              <a:rPr lang="ja-JP" altLang="en-US" b="1" dirty="0">
                <a:solidFill>
                  <a:srgbClr val="EA8B00"/>
                </a:solidFill>
                <a:latin typeface="Meiryo UI" panose="020B0604030504040204" pitchFamily="50" charset="-128"/>
                <a:ea typeface="Meiryo UI" panose="020B0604030504040204" pitchFamily="50" charset="-128"/>
                <a:cs typeface="Segoe UI" panose="020B0502040204020203" pitchFamily="34" charset="0"/>
              </a:rPr>
              <a:t>対応力</a:t>
            </a:r>
            <a:r>
              <a:rPr lang="en-US" altLang="ja-JP" b="1" dirty="0">
                <a:solidFill>
                  <a:srgbClr val="EA8B00"/>
                </a:solidFill>
                <a:latin typeface="Meiryo UI" panose="020B0604030504040204" pitchFamily="50" charset="-128"/>
                <a:ea typeface="Meiryo UI" panose="020B0604030504040204" pitchFamily="50" charset="-128"/>
                <a:cs typeface="Segoe UI" panose="020B0502040204020203" pitchFamily="34" charset="0"/>
              </a:rPr>
              <a:t>(</a:t>
            </a:r>
            <a:r>
              <a:rPr lang="ja-JP" altLang="en-US" b="1" dirty="0">
                <a:solidFill>
                  <a:srgbClr val="EA8B00"/>
                </a:solidFill>
                <a:latin typeface="Meiryo UI" panose="020B0604030504040204" pitchFamily="50" charset="-128"/>
                <a:ea typeface="Meiryo UI" panose="020B0604030504040204" pitchFamily="50" charset="-128"/>
                <a:cs typeface="Segoe UI" panose="020B0502040204020203" pitchFamily="34" charset="0"/>
              </a:rPr>
              <a:t>実践</a:t>
            </a:r>
            <a:r>
              <a:rPr lang="en-US" altLang="ja-JP" b="1" dirty="0">
                <a:solidFill>
                  <a:srgbClr val="EA8B00"/>
                </a:solidFill>
                <a:latin typeface="Meiryo UI" panose="020B0604030504040204" pitchFamily="50" charset="-128"/>
                <a:ea typeface="Meiryo UI" panose="020B0604030504040204" pitchFamily="50" charset="-128"/>
                <a:cs typeface="Segoe UI" panose="020B0502040204020203" pitchFamily="34" charset="0"/>
              </a:rPr>
              <a:t>)</a:t>
            </a:r>
            <a:r>
              <a:rPr lang="ja-JP" altLang="ja-JP" b="1" dirty="0">
                <a:solidFill>
                  <a:srgbClr val="EA8B00"/>
                </a:solidFill>
                <a:latin typeface="Meiryo UI" panose="020B0604030504040204" pitchFamily="50" charset="-128"/>
                <a:ea typeface="Meiryo UI" panose="020B0604030504040204" pitchFamily="50" charset="-128"/>
                <a:cs typeface="Segoe UI" panose="020B0502040204020203" pitchFamily="34" charset="0"/>
              </a:rPr>
              <a:t>」</a:t>
            </a:r>
            <a:r>
              <a:rPr lang="ja-JP" altLang="en-US" b="1" i="1" dirty="0">
                <a:solidFill>
                  <a:srgbClr val="EA8B00"/>
                </a:solidFill>
                <a:latin typeface="Meiryo UI" panose="020B0604030504040204" pitchFamily="50" charset="-128"/>
                <a:ea typeface="Meiryo UI" panose="020B0604030504040204" pitchFamily="50" charset="-128"/>
                <a:cs typeface="Segoe UI" panose="020B0502040204020203" pitchFamily="34" charset="0"/>
              </a:rPr>
              <a:t>編</a:t>
            </a:r>
            <a:endParaRPr lang="en-US" altLang="ja-JP" b="1" i="1" dirty="0">
              <a:solidFill>
                <a:srgbClr val="EA8B00"/>
              </a:solidFill>
              <a:latin typeface="Meiryo UI" panose="020B0604030504040204" pitchFamily="50" charset="-128"/>
              <a:ea typeface="Meiryo UI" panose="020B0604030504040204" pitchFamily="50" charset="-128"/>
              <a:cs typeface="Segoe UI" panose="020B0502040204020203" pitchFamily="34" charset="0"/>
            </a:endParaRPr>
          </a:p>
          <a:p>
            <a:pPr marL="722313" indent="-722313" defTabSz="914400" eaLnBrk="1" hangingPunct="1">
              <a:spcBef>
                <a:spcPts val="0"/>
              </a:spcBef>
            </a:pPr>
            <a:r>
              <a:rPr lang="ja-JP" altLang="en-US" b="1" i="1" dirty="0">
                <a:solidFill>
                  <a:srgbClr val="EA8B00"/>
                </a:solidFill>
                <a:latin typeface="Meiryo UI" panose="020B0604030504040204" pitchFamily="50" charset="-128"/>
                <a:ea typeface="Meiryo UI" panose="020B0604030504040204" pitchFamily="50" charset="-128"/>
                <a:cs typeface="Segoe UI" panose="020B0502040204020203" pitchFamily="34" charset="0"/>
              </a:rPr>
              <a:t>             </a:t>
            </a:r>
            <a:r>
              <a:rPr lang="ja-JP" altLang="en-US" sz="2800" b="1" dirty="0">
                <a:solidFill>
                  <a:srgbClr val="EA8B00"/>
                </a:solidFill>
                <a:latin typeface="Meiryo UI" panose="020B0604030504040204" pitchFamily="50" charset="-128"/>
                <a:ea typeface="Meiryo UI" panose="020B0604030504040204" pitchFamily="50" charset="-128"/>
                <a:cs typeface="Segoe UI" panose="020B0502040204020203" pitchFamily="34" charset="0"/>
              </a:rPr>
              <a:t>（</a:t>
            </a:r>
            <a:r>
              <a:rPr lang="en-US" altLang="ja-JP" sz="2800" b="1" dirty="0">
                <a:solidFill>
                  <a:srgbClr val="EA8B00"/>
                </a:solidFill>
                <a:latin typeface="Meiryo UI" panose="020B0604030504040204" pitchFamily="50" charset="-128"/>
                <a:ea typeface="Meiryo UI" panose="020B0604030504040204" pitchFamily="50" charset="-128"/>
                <a:cs typeface="Segoe UI" panose="020B0502040204020203" pitchFamily="34" charset="0"/>
              </a:rPr>
              <a:t>45</a:t>
            </a:r>
            <a:r>
              <a:rPr lang="ja-JP" altLang="en-US" sz="2800" b="1" dirty="0">
                <a:solidFill>
                  <a:srgbClr val="EA8B00"/>
                </a:solidFill>
                <a:latin typeface="Meiryo UI" panose="020B0604030504040204" pitchFamily="50" charset="-128"/>
                <a:ea typeface="Meiryo UI" panose="020B0604030504040204" pitchFamily="50" charset="-128"/>
                <a:cs typeface="Segoe UI" panose="020B0502040204020203" pitchFamily="34" charset="0"/>
              </a:rPr>
              <a:t>分［</a:t>
            </a:r>
            <a:r>
              <a:rPr lang="en-US" altLang="ja-JP" sz="2900" b="1" dirty="0">
                <a:solidFill>
                  <a:srgbClr val="EA8B00"/>
                </a:solidFill>
                <a:latin typeface="Segoe UI" panose="020B0502040204020203" pitchFamily="34" charset="0"/>
                <a:ea typeface="Meiryo UI" panose="020B0604030504040204" pitchFamily="50" charset="-128"/>
                <a:cs typeface="Segoe UI" panose="020B0502040204020203" pitchFamily="34" charset="0"/>
              </a:rPr>
              <a:t>DVD</a:t>
            </a:r>
            <a:r>
              <a:rPr lang="ja-JP" altLang="en-US" sz="2900" b="1" dirty="0">
                <a:solidFill>
                  <a:srgbClr val="EA8B00"/>
                </a:solidFill>
                <a:latin typeface="Segoe UI" panose="020B0502040204020203" pitchFamily="34" charset="0"/>
                <a:ea typeface="Meiryo UI" panose="020B0604030504040204" pitchFamily="50" charset="-128"/>
                <a:cs typeface="Segoe UI" panose="020B0502040204020203" pitchFamily="34" charset="0"/>
              </a:rPr>
              <a:t> </a:t>
            </a:r>
            <a:r>
              <a:rPr lang="en-US" altLang="ja-JP" sz="2900" b="1" dirty="0" smtClean="0">
                <a:solidFill>
                  <a:srgbClr val="EA8B00"/>
                </a:solidFill>
                <a:latin typeface="Segoe UI" panose="020B0502040204020203" pitchFamily="34" charset="0"/>
                <a:ea typeface="Meiryo UI" panose="020B0604030504040204" pitchFamily="50" charset="-128"/>
                <a:cs typeface="Segoe UI" panose="020B0502040204020203" pitchFamily="34" charset="0"/>
              </a:rPr>
              <a:t>4</a:t>
            </a:r>
            <a:r>
              <a:rPr lang="ja-JP" altLang="en-US" sz="2600" b="1" dirty="0" smtClean="0">
                <a:solidFill>
                  <a:srgbClr val="EA8B00"/>
                </a:solidFill>
                <a:latin typeface="Meiryo UI" panose="020B0604030504040204" pitchFamily="50" charset="-128"/>
                <a:ea typeface="Meiryo UI" panose="020B0604030504040204" pitchFamily="50" charset="-128"/>
                <a:cs typeface="Segoe UI" panose="020B0502040204020203" pitchFamily="34" charset="0"/>
              </a:rPr>
              <a:t>分</a:t>
            </a:r>
            <a:r>
              <a:rPr lang="en-US" altLang="ja-JP" sz="2600" b="1" dirty="0" smtClean="0">
                <a:solidFill>
                  <a:srgbClr val="EA8B00"/>
                </a:solidFill>
                <a:latin typeface="Meiryo UI" panose="020B0604030504040204" pitchFamily="50" charset="-128"/>
                <a:ea typeface="Meiryo UI" panose="020B0604030504040204" pitchFamily="50" charset="-128"/>
                <a:cs typeface="Segoe UI" panose="020B0502040204020203" pitchFamily="34" charset="0"/>
              </a:rPr>
              <a:t>30</a:t>
            </a:r>
            <a:r>
              <a:rPr lang="ja-JP" altLang="en-US" sz="2600" b="1" dirty="0" smtClean="0">
                <a:solidFill>
                  <a:srgbClr val="EA8B00"/>
                </a:solidFill>
                <a:latin typeface="Meiryo UI" panose="020B0604030504040204" pitchFamily="50" charset="-128"/>
                <a:ea typeface="Meiryo UI" panose="020B0604030504040204" pitchFamily="50" charset="-128"/>
                <a:cs typeface="Segoe UI" panose="020B0502040204020203" pitchFamily="34" charset="0"/>
              </a:rPr>
              <a:t>秒含む</a:t>
            </a:r>
            <a:r>
              <a:rPr lang="ja-JP" altLang="en-US" sz="2800" b="1" dirty="0">
                <a:solidFill>
                  <a:srgbClr val="EA8B00"/>
                </a:solidFill>
                <a:latin typeface="Meiryo UI" panose="020B0604030504040204" pitchFamily="50" charset="-128"/>
                <a:ea typeface="Meiryo UI" panose="020B0604030504040204" pitchFamily="50" charset="-128"/>
                <a:cs typeface="Segoe UI" panose="020B0502040204020203" pitchFamily="34" charset="0"/>
              </a:rPr>
              <a:t>］）</a:t>
            </a:r>
          </a:p>
          <a:p>
            <a:pPr eaLnBrk="1" hangingPunct="1">
              <a:lnSpc>
                <a:spcPct val="140000"/>
              </a:lnSpc>
              <a:spcBef>
                <a:spcPts val="1800"/>
              </a:spcBef>
            </a:pPr>
            <a:r>
              <a:rPr lang="ja-JP" altLang="en-US" sz="2400" b="1" dirty="0">
                <a:solidFill>
                  <a:schemeClr val="bg2">
                    <a:lumMod val="75000"/>
                  </a:schemeClr>
                </a:solidFill>
                <a:latin typeface="Meiryo UI" panose="020B0604030504040204" pitchFamily="50" charset="-128"/>
                <a:ea typeface="Meiryo UI" panose="020B0604030504040204" pitchFamily="50" charset="-128"/>
                <a:cs typeface="Segoe UI" panose="020B0502040204020203" pitchFamily="34" charset="0"/>
              </a:rPr>
              <a:t> </a:t>
            </a:r>
            <a:r>
              <a:rPr lang="en-US" altLang="ja-JP" sz="2400" b="1" dirty="0">
                <a:solidFill>
                  <a:schemeClr val="bg2">
                    <a:lumMod val="75000"/>
                  </a:schemeClr>
                </a:solidFill>
                <a:latin typeface="Meiryo UI" panose="020B0604030504040204" pitchFamily="50" charset="-128"/>
                <a:ea typeface="Meiryo UI" panose="020B0604030504040204" pitchFamily="50" charset="-128"/>
                <a:cs typeface="Segoe UI" panose="020B0502040204020203" pitchFamily="34" charset="0"/>
              </a:rPr>
              <a:t>3.</a:t>
            </a:r>
            <a:r>
              <a:rPr lang="ja-JP" altLang="en-US" sz="2400" b="1" dirty="0">
                <a:solidFill>
                  <a:schemeClr val="bg2">
                    <a:lumMod val="75000"/>
                  </a:schemeClr>
                </a:solidFill>
                <a:latin typeface="Meiryo UI" panose="020B0604030504040204" pitchFamily="50" charset="-128"/>
                <a:ea typeface="Meiryo UI" panose="020B0604030504040204" pitchFamily="50" charset="-128"/>
                <a:cs typeface="Segoe UI" panose="020B0502040204020203" pitchFamily="34" charset="0"/>
              </a:rPr>
              <a:t>  </a:t>
            </a:r>
            <a:r>
              <a:rPr lang="ja-JP" altLang="ja-JP" sz="2400" b="1" dirty="0">
                <a:solidFill>
                  <a:schemeClr val="bg2">
                    <a:lumMod val="75000"/>
                  </a:schemeClr>
                </a:solidFill>
                <a:latin typeface="Meiryo UI" panose="020B0604030504040204" pitchFamily="50" charset="-128"/>
                <a:ea typeface="Meiryo UI" panose="020B0604030504040204" pitchFamily="50" charset="-128"/>
                <a:cs typeface="Segoe UI" panose="020B0502040204020203" pitchFamily="34" charset="0"/>
              </a:rPr>
              <a:t>「連携」</a:t>
            </a:r>
            <a:r>
              <a:rPr lang="ja-JP" altLang="en-US" sz="2400" b="1" i="1" dirty="0">
                <a:solidFill>
                  <a:schemeClr val="bg2">
                    <a:lumMod val="75000"/>
                  </a:schemeClr>
                </a:solidFill>
                <a:latin typeface="Meiryo UI" panose="020B0604030504040204" pitchFamily="50" charset="-128"/>
                <a:ea typeface="Meiryo UI" panose="020B0604030504040204" pitchFamily="50" charset="-128"/>
                <a:cs typeface="Segoe UI" panose="020B0502040204020203" pitchFamily="34" charset="0"/>
              </a:rPr>
              <a:t>編（</a:t>
            </a:r>
            <a:r>
              <a:rPr lang="en-US" altLang="ja-JP" sz="2400" b="1" dirty="0">
                <a:solidFill>
                  <a:schemeClr val="bg2">
                    <a:lumMod val="75000"/>
                  </a:schemeClr>
                </a:solidFill>
                <a:latin typeface="Meiryo UI" panose="020B0604030504040204" pitchFamily="50" charset="-128"/>
                <a:ea typeface="Meiryo UI" panose="020B0604030504040204" pitchFamily="50" charset="-128"/>
                <a:cs typeface="Segoe UI" panose="020B0502040204020203" pitchFamily="34" charset="0"/>
              </a:rPr>
              <a:t>15</a:t>
            </a:r>
            <a:r>
              <a:rPr lang="ja-JP" altLang="en-US" sz="2400" b="1" dirty="0">
                <a:solidFill>
                  <a:schemeClr val="bg2">
                    <a:lumMod val="75000"/>
                  </a:schemeClr>
                </a:solidFill>
                <a:latin typeface="Meiryo UI" panose="020B0604030504040204" pitchFamily="50" charset="-128"/>
                <a:ea typeface="Meiryo UI" panose="020B0604030504040204" pitchFamily="50" charset="-128"/>
                <a:cs typeface="Segoe UI" panose="020B0502040204020203" pitchFamily="34" charset="0"/>
              </a:rPr>
              <a:t>分）</a:t>
            </a:r>
          </a:p>
        </p:txBody>
      </p:sp>
      <p:sp>
        <p:nvSpPr>
          <p:cNvPr id="4" name="テキスト ボックス 3"/>
          <p:cNvSpPr txBox="1"/>
          <p:nvPr/>
        </p:nvSpPr>
        <p:spPr>
          <a:xfrm>
            <a:off x="8377360" y="8964"/>
            <a:ext cx="757675" cy="461665"/>
          </a:xfrm>
          <a:prstGeom prst="rect">
            <a:avLst/>
          </a:prstGeom>
          <a:noFill/>
        </p:spPr>
        <p:txBody>
          <a:bodyPr wrap="square" rtlCol="0">
            <a:spAutoFit/>
          </a:bodyPr>
          <a:lstStyle/>
          <a:p>
            <a:pPr algn="r"/>
            <a:r>
              <a:rPr kumimoji="1" lang="en-US" altLang="ja-JP" sz="2400" dirty="0" smtClean="0">
                <a:latin typeface="Meiryo UI" panose="020B0604030504040204" pitchFamily="50" charset="-128"/>
                <a:ea typeface="Meiryo UI" panose="020B0604030504040204" pitchFamily="50" charset="-128"/>
              </a:rPr>
              <a:t>21</a:t>
            </a:r>
            <a:endParaRPr kumimoji="1" lang="ja-JP" altLang="en-US"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456867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560284" y="842242"/>
            <a:ext cx="4698359" cy="553998"/>
          </a:xfrm>
          <a:prstGeom prst="rect">
            <a:avLst/>
          </a:prstGeom>
          <a:noFill/>
        </p:spPr>
        <p:txBody>
          <a:bodyPr wrap="square" rtlCol="0">
            <a:spAutoFit/>
          </a:bodyPr>
          <a:lstStyle/>
          <a:p>
            <a:r>
              <a:rPr lang="ja-JP" altLang="en-US" sz="3000" b="1" dirty="0" smtClean="0">
                <a:solidFill>
                  <a:srgbClr val="8CAF47"/>
                </a:solidFill>
                <a:latin typeface="Meiryo UI" panose="020B0604030504040204" pitchFamily="50" charset="-128"/>
                <a:ea typeface="Meiryo UI" panose="020B0604030504040204" pitchFamily="50" charset="-128"/>
              </a:rPr>
              <a:t>認知症</a:t>
            </a:r>
            <a:r>
              <a:rPr lang="ja-JP" altLang="en-US" sz="3000" b="1" dirty="0">
                <a:solidFill>
                  <a:srgbClr val="8CAF47"/>
                </a:solidFill>
                <a:latin typeface="Meiryo UI" panose="020B0604030504040204" pitchFamily="50" charset="-128"/>
                <a:ea typeface="Meiryo UI" panose="020B0604030504040204" pitchFamily="50" charset="-128"/>
              </a:rPr>
              <a:t>の人からみた医療</a:t>
            </a:r>
            <a:endParaRPr kumimoji="1" lang="ja-JP" altLang="en-US" sz="3000" b="1" dirty="0">
              <a:solidFill>
                <a:srgbClr val="8CAF47"/>
              </a:solidFill>
              <a:latin typeface="Meiryo UI" panose="020B0604030504040204" pitchFamily="50" charset="-128"/>
              <a:ea typeface="Meiryo UI" panose="020B0604030504040204" pitchFamily="50" charset="-128"/>
            </a:endParaRPr>
          </a:p>
        </p:txBody>
      </p:sp>
      <p:pic>
        <p:nvPicPr>
          <p:cNvPr id="6" name="図 5" descr="スライド22_dvdタイトル写真.png"/>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800365" y="1741802"/>
            <a:ext cx="7469302" cy="4254199"/>
          </a:xfrm>
          <a:prstGeom prst="rect">
            <a:avLst/>
          </a:prstGeom>
        </p:spPr>
      </p:pic>
      <p:sp>
        <p:nvSpPr>
          <p:cNvPr id="7" name="テキスト ボックス 6"/>
          <p:cNvSpPr txBox="1"/>
          <p:nvPr/>
        </p:nvSpPr>
        <p:spPr>
          <a:xfrm>
            <a:off x="8377360" y="8964"/>
            <a:ext cx="757675" cy="461665"/>
          </a:xfrm>
          <a:prstGeom prst="rect">
            <a:avLst/>
          </a:prstGeom>
          <a:noFill/>
        </p:spPr>
        <p:txBody>
          <a:bodyPr wrap="square" rtlCol="0">
            <a:spAutoFit/>
          </a:bodyPr>
          <a:lstStyle/>
          <a:p>
            <a:pPr algn="r"/>
            <a:r>
              <a:rPr kumimoji="1" lang="en-US" altLang="ja-JP" sz="2400" dirty="0" smtClean="0">
                <a:latin typeface="Meiryo UI" panose="020B0604030504040204" pitchFamily="50" charset="-128"/>
                <a:ea typeface="Meiryo UI" panose="020B0604030504040204" pitchFamily="50" charset="-128"/>
              </a:rPr>
              <a:t>22</a:t>
            </a:r>
            <a:endParaRPr kumimoji="1" lang="ja-JP" altLang="en-US" sz="2400" dirty="0">
              <a:latin typeface="Meiryo UI" panose="020B0604030504040204" pitchFamily="50" charset="-128"/>
              <a:ea typeface="Meiryo UI" panose="020B0604030504040204" pitchFamily="50" charset="-128"/>
            </a:endParaRPr>
          </a:p>
        </p:txBody>
      </p:sp>
      <p:sp>
        <p:nvSpPr>
          <p:cNvPr id="8" name="角丸四角形 7"/>
          <p:cNvSpPr/>
          <p:nvPr/>
        </p:nvSpPr>
        <p:spPr bwMode="auto">
          <a:xfrm>
            <a:off x="780923" y="764851"/>
            <a:ext cx="1556924" cy="696303"/>
          </a:xfrm>
          <a:prstGeom prst="roundRect">
            <a:avLst>
              <a:gd name="adj" fmla="val 38726"/>
            </a:avLst>
          </a:prstGeom>
          <a:solidFill>
            <a:srgbClr val="8CAF47"/>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2800" b="1" i="0" u="none" strike="noStrike" cap="none" normalizeH="0" baseline="0" dirty="0" smtClean="0">
                <a:ln>
                  <a:noFill/>
                </a:ln>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DVD-2</a:t>
            </a:r>
            <a:endParaRPr kumimoji="1" lang="en-US" altLang="ja-JP" sz="2800" b="1" i="0" u="none" strike="noStrike" cap="none" normalizeH="0" baseline="0" dirty="0">
              <a:ln>
                <a:noFill/>
              </a:ln>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995047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正方形/長方形 5"/>
          <p:cNvSpPr>
            <a:spLocks noChangeArrowheads="1"/>
          </p:cNvSpPr>
          <p:nvPr/>
        </p:nvSpPr>
        <p:spPr bwMode="auto">
          <a:xfrm>
            <a:off x="798941" y="1752976"/>
            <a:ext cx="7532473" cy="4010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nchor="ctr"/>
          <a:lstStyle/>
          <a:p>
            <a:r>
              <a:rPr lang="ja-JP" altLang="en-US" sz="2800" b="1" dirty="0">
                <a:solidFill>
                  <a:srgbClr val="000000"/>
                </a:solidFill>
                <a:latin typeface="Meiryo UI" pitchFamily="50" charset="-128"/>
                <a:ea typeface="Meiryo UI" pitchFamily="50" charset="-128"/>
                <a:cs typeface="Meiryo UI" pitchFamily="50" charset="-128"/>
              </a:rPr>
              <a:t>     </a:t>
            </a:r>
            <a:r>
              <a:rPr lang="ja-JP" altLang="en-US" sz="3200" b="1" dirty="0">
                <a:solidFill>
                  <a:schemeClr val="tx1">
                    <a:lumMod val="65000"/>
                    <a:lumOff val="35000"/>
                  </a:schemeClr>
                </a:solidFill>
                <a:latin typeface="Meiryo UI" panose="020B0604030504040204" pitchFamily="50" charset="-128"/>
                <a:ea typeface="Meiryo UI" panose="020B0604030504040204" pitchFamily="50" charset="-128"/>
                <a:cs typeface="Meiryo UI" pitchFamily="50" charset="-128"/>
              </a:rPr>
              <a:t>援助者の </a:t>
            </a:r>
            <a:r>
              <a:rPr lang="ja-JP" altLang="en-US" sz="4000" b="1" i="1" dirty="0">
                <a:solidFill>
                  <a:srgbClr val="E60000"/>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cs typeface="Meiryo UI" pitchFamily="50" charset="-128"/>
              </a:rPr>
              <a:t>イライラした気持ち  </a:t>
            </a:r>
            <a:r>
              <a:rPr lang="ja-JP" altLang="en-US" sz="3200" b="1" dirty="0">
                <a:solidFill>
                  <a:srgbClr val="595959"/>
                </a:solidFill>
                <a:latin typeface="Meiryo UI" panose="020B0604030504040204" pitchFamily="50" charset="-128"/>
                <a:ea typeface="Meiryo UI" panose="020B0604030504040204" pitchFamily="50" charset="-128"/>
                <a:cs typeface="Meiryo UI" pitchFamily="50" charset="-128"/>
              </a:rPr>
              <a:t>は</a:t>
            </a:r>
            <a:endParaRPr lang="en-US" altLang="ja-JP" b="1" dirty="0">
              <a:solidFill>
                <a:srgbClr val="595959"/>
              </a:solidFill>
              <a:latin typeface="Meiryo UI" panose="020B0604030504040204" pitchFamily="50" charset="-128"/>
              <a:ea typeface="Meiryo UI" panose="020B0604030504040204" pitchFamily="50" charset="-128"/>
              <a:cs typeface="Meiryo UI" pitchFamily="50" charset="-128"/>
            </a:endParaRPr>
          </a:p>
          <a:p>
            <a:pPr algn="ctr"/>
            <a:endParaRPr lang="en-US" altLang="ja-JP" b="1" dirty="0">
              <a:solidFill>
                <a:schemeClr val="tx1">
                  <a:lumMod val="65000"/>
                  <a:lumOff val="35000"/>
                </a:schemeClr>
              </a:solidFill>
              <a:latin typeface="Meiryo UI" panose="020B0604030504040204" pitchFamily="50" charset="-128"/>
              <a:ea typeface="Meiryo UI" panose="020B0604030504040204" pitchFamily="50" charset="-128"/>
              <a:cs typeface="Meiryo UI" pitchFamily="50" charset="-128"/>
            </a:endParaRPr>
          </a:p>
          <a:p>
            <a:r>
              <a:rPr lang="ja-JP" altLang="en-US" b="1" dirty="0">
                <a:solidFill>
                  <a:schemeClr val="tx1">
                    <a:lumMod val="65000"/>
                    <a:lumOff val="35000"/>
                  </a:schemeClr>
                </a:solidFill>
                <a:latin typeface="Meiryo UI" panose="020B0604030504040204" pitchFamily="50" charset="-128"/>
                <a:ea typeface="Meiryo UI" panose="020B0604030504040204" pitchFamily="50" charset="-128"/>
                <a:cs typeface="Meiryo UI" pitchFamily="50" charset="-128"/>
              </a:rPr>
              <a:t>　　　</a:t>
            </a:r>
            <a:r>
              <a:rPr lang="ja-JP" altLang="en-US" dirty="0">
                <a:solidFill>
                  <a:schemeClr val="tx1">
                    <a:lumMod val="65000"/>
                    <a:lumOff val="35000"/>
                  </a:schemeClr>
                </a:solidFill>
                <a:latin typeface="Meiryo UI" panose="020B0604030504040204" pitchFamily="50" charset="-128"/>
                <a:ea typeface="Meiryo UI" panose="020B0604030504040204" pitchFamily="50" charset="-128"/>
                <a:cs typeface="Meiryo UI" pitchFamily="50" charset="-128"/>
              </a:rPr>
              <a:t>　　</a:t>
            </a:r>
            <a:r>
              <a:rPr lang="ja-JP" altLang="en-US" sz="5400" b="1" dirty="0">
                <a:solidFill>
                  <a:srgbClr val="8CAF47"/>
                </a:solidFill>
                <a:latin typeface="Meiryo UI" panose="020B0604030504040204" pitchFamily="50" charset="-128"/>
                <a:ea typeface="Meiryo UI" panose="020B0604030504040204" pitchFamily="50" charset="-128"/>
                <a:cs typeface="Meiryo UI" pitchFamily="50" charset="-128"/>
              </a:rPr>
              <a:t>認知症の人 </a:t>
            </a:r>
            <a:r>
              <a:rPr lang="ja-JP" altLang="en-US" sz="3200" b="1" dirty="0">
                <a:solidFill>
                  <a:srgbClr val="595959"/>
                </a:solidFill>
                <a:latin typeface="Meiryo UI" panose="020B0604030504040204" pitchFamily="50" charset="-128"/>
                <a:ea typeface="Meiryo UI" panose="020B0604030504040204" pitchFamily="50" charset="-128"/>
                <a:cs typeface="Meiryo UI" pitchFamily="50" charset="-128"/>
              </a:rPr>
              <a:t>の</a:t>
            </a:r>
            <a:endParaRPr lang="en-US" altLang="ja-JP" b="1" dirty="0">
              <a:solidFill>
                <a:srgbClr val="595959"/>
              </a:solidFill>
              <a:latin typeface="Meiryo UI" panose="020B0604030504040204" pitchFamily="50" charset="-128"/>
              <a:ea typeface="Meiryo UI" panose="020B0604030504040204" pitchFamily="50" charset="-128"/>
              <a:cs typeface="Meiryo UI" pitchFamily="50" charset="-128"/>
            </a:endParaRPr>
          </a:p>
          <a:p>
            <a:endParaRPr lang="en-US" altLang="ja-JP" sz="4800" b="1" dirty="0">
              <a:solidFill>
                <a:srgbClr val="000000"/>
              </a:solidFill>
              <a:latin typeface="Meiryo UI" panose="020B0604030504040204" pitchFamily="50" charset="-128"/>
              <a:ea typeface="Meiryo UI" panose="020B0604030504040204" pitchFamily="50" charset="-128"/>
              <a:cs typeface="Meiryo UI" pitchFamily="50" charset="-128"/>
            </a:endParaRPr>
          </a:p>
          <a:p>
            <a:pPr indent="533400"/>
            <a:r>
              <a:rPr lang="ja-JP" altLang="en-US" sz="4000" b="1" i="1" dirty="0">
                <a:solidFill>
                  <a:srgbClr val="E60000"/>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cs typeface="Meiryo UI" pitchFamily="50" charset="-128"/>
              </a:rPr>
              <a:t>イライラした気持ち</a:t>
            </a:r>
            <a:r>
              <a:rPr lang="ja-JP" altLang="en-US" sz="4400" b="1" i="1" dirty="0">
                <a:solidFill>
                  <a:srgbClr val="E6000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Meiryo UI" pitchFamily="50" charset="-128"/>
              </a:rPr>
              <a:t>  </a:t>
            </a:r>
            <a:r>
              <a:rPr lang="ja-JP" altLang="en-US" sz="3200" b="1" dirty="0">
                <a:solidFill>
                  <a:schemeClr val="tx1">
                    <a:lumMod val="65000"/>
                    <a:lumOff val="35000"/>
                  </a:schemeClr>
                </a:solidFill>
                <a:latin typeface="Meiryo UI" panose="020B0604030504040204" pitchFamily="50" charset="-128"/>
                <a:ea typeface="Meiryo UI" panose="020B0604030504040204" pitchFamily="50" charset="-128"/>
                <a:cs typeface="Meiryo UI" pitchFamily="50" charset="-128"/>
              </a:rPr>
              <a:t>をよぶ</a:t>
            </a:r>
            <a:endParaRPr lang="en-US" altLang="ja-JP" sz="3200" b="1" dirty="0">
              <a:solidFill>
                <a:schemeClr val="tx1">
                  <a:lumMod val="65000"/>
                  <a:lumOff val="35000"/>
                </a:schemeClr>
              </a:solidFill>
              <a:latin typeface="Meiryo UI" panose="020B0604030504040204" pitchFamily="50" charset="-128"/>
              <a:ea typeface="Meiryo UI" panose="020B0604030504040204" pitchFamily="50" charset="-128"/>
              <a:cs typeface="Meiryo UI" pitchFamily="50" charset="-128"/>
            </a:endParaRPr>
          </a:p>
        </p:txBody>
      </p:sp>
      <p:sp>
        <p:nvSpPr>
          <p:cNvPr id="13" name="Text Box 2"/>
          <p:cNvSpPr txBox="1">
            <a:spLocks noChangeArrowheads="1"/>
          </p:cNvSpPr>
          <p:nvPr/>
        </p:nvSpPr>
        <p:spPr bwMode="auto">
          <a:xfrm>
            <a:off x="1714856" y="334822"/>
            <a:ext cx="5762578" cy="54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04" tIns="41452" rIns="82904" bIns="41452"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fontAlgn="auto" hangingPunct="1">
              <a:spcBef>
                <a:spcPts val="0"/>
              </a:spcBef>
              <a:spcAft>
                <a:spcPts val="0"/>
              </a:spcAft>
            </a:pPr>
            <a:r>
              <a:rPr lang="ja-JP" altLang="en-US" sz="3000" b="1" dirty="0">
                <a:solidFill>
                  <a:srgbClr val="000000"/>
                </a:solidFill>
                <a:latin typeface="Meiryo UI" pitchFamily="50" charset="-128"/>
                <a:ea typeface="Meiryo UI" pitchFamily="50" charset="-128"/>
                <a:cs typeface="Meiryo UI" pitchFamily="50" charset="-128"/>
              </a:rPr>
              <a:t>認知症の人の行動は援助者の鏡</a:t>
            </a:r>
          </a:p>
        </p:txBody>
      </p:sp>
      <p:pic>
        <p:nvPicPr>
          <p:cNvPr id="15" name="図 14">
            <a:extLst>
              <a:ext uri="{FF2B5EF4-FFF2-40B4-BE49-F238E27FC236}">
                <a16:creationId xmlns:a16="http://schemas.microsoft.com/office/drawing/2014/main" xmlns="" id="{CD7F7E32-3AB4-4661-829F-947086C90615}"/>
              </a:ext>
            </a:extLst>
          </p:cNvPr>
          <p:cNvPicPr>
            <a:picLocks noChangeAspect="1"/>
          </p:cNvPicPr>
          <p:nvPr/>
        </p:nvPicPr>
        <p:blipFill>
          <a:blip r:embed="rId3" cstate="print"/>
          <a:stretch>
            <a:fillRect/>
          </a:stretch>
        </p:blipFill>
        <p:spPr>
          <a:xfrm>
            <a:off x="329469" y="1026412"/>
            <a:ext cx="8510754" cy="128027"/>
          </a:xfrm>
          <a:prstGeom prst="rect">
            <a:avLst/>
          </a:prstGeom>
        </p:spPr>
      </p:pic>
      <p:sp>
        <p:nvSpPr>
          <p:cNvPr id="7" name="テキスト ボックス 6"/>
          <p:cNvSpPr txBox="1"/>
          <p:nvPr/>
        </p:nvSpPr>
        <p:spPr>
          <a:xfrm>
            <a:off x="8377360" y="8964"/>
            <a:ext cx="757675" cy="461665"/>
          </a:xfrm>
          <a:prstGeom prst="rect">
            <a:avLst/>
          </a:prstGeom>
          <a:noFill/>
        </p:spPr>
        <p:txBody>
          <a:bodyPr wrap="square" rtlCol="0">
            <a:spAutoFit/>
          </a:bodyPr>
          <a:lstStyle/>
          <a:p>
            <a:pPr algn="r"/>
            <a:r>
              <a:rPr kumimoji="1" lang="en-US" altLang="ja-JP" sz="2400" dirty="0" smtClean="0">
                <a:latin typeface="Meiryo UI" panose="020B0604030504040204" pitchFamily="50" charset="-128"/>
                <a:ea typeface="Meiryo UI" panose="020B0604030504040204" pitchFamily="50" charset="-128"/>
              </a:rPr>
              <a:t>23</a:t>
            </a:r>
            <a:endParaRPr kumimoji="1" lang="ja-JP" altLang="en-US"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447942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雲形吹き出し 1"/>
          <p:cNvSpPr>
            <a:spLocks noChangeArrowheads="1"/>
          </p:cNvSpPr>
          <p:nvPr/>
        </p:nvSpPr>
        <p:spPr bwMode="auto">
          <a:xfrm>
            <a:off x="6038748" y="3052653"/>
            <a:ext cx="2485729" cy="1035362"/>
          </a:xfrm>
          <a:prstGeom prst="cloudCallout">
            <a:avLst>
              <a:gd name="adj1" fmla="val -77889"/>
              <a:gd name="adj2" fmla="val 23093"/>
            </a:avLst>
          </a:prstGeom>
          <a:solidFill>
            <a:srgbClr val="7F7F7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0" tIns="0" rIns="0" anchor="ctr"/>
          <a:lstStyle/>
          <a:p>
            <a:r>
              <a:rPr lang="ja-JP" altLang="en-US" sz="2000" b="1" dirty="0">
                <a:solidFill>
                  <a:srgbClr val="FFFFFF"/>
                </a:solidFill>
                <a:latin typeface="Meiryo UI" pitchFamily="50" charset="-128"/>
                <a:ea typeface="Meiryo UI" pitchFamily="50" charset="-128"/>
                <a:cs typeface="Meiryo UI" pitchFamily="50" charset="-128"/>
              </a:rPr>
              <a:t> トイレの場所は？</a:t>
            </a:r>
            <a:endParaRPr lang="en-US" altLang="ja-JP" sz="2000" b="1" dirty="0">
              <a:solidFill>
                <a:srgbClr val="FFFFFF"/>
              </a:solidFill>
              <a:latin typeface="Meiryo UI" pitchFamily="50" charset="-128"/>
              <a:ea typeface="Meiryo UI" pitchFamily="50" charset="-128"/>
              <a:cs typeface="Meiryo UI" pitchFamily="50" charset="-128"/>
            </a:endParaRPr>
          </a:p>
        </p:txBody>
      </p:sp>
      <p:sp>
        <p:nvSpPr>
          <p:cNvPr id="26629" name="四角形吹き出し 4"/>
          <p:cNvSpPr>
            <a:spLocks noChangeArrowheads="1"/>
          </p:cNvSpPr>
          <p:nvPr/>
        </p:nvSpPr>
        <p:spPr bwMode="auto">
          <a:xfrm>
            <a:off x="676726" y="1736725"/>
            <a:ext cx="3301141" cy="2216468"/>
          </a:xfrm>
          <a:prstGeom prst="wedgeRectCallout">
            <a:avLst>
              <a:gd name="adj1" fmla="val 6602"/>
              <a:gd name="adj2" fmla="val 78593"/>
            </a:avLst>
          </a:prstGeom>
          <a:solidFill>
            <a:schemeClr val="bg1"/>
          </a:solidFill>
          <a:ln w="25400" algn="ctr">
            <a:solidFill>
              <a:srgbClr val="EA8B00"/>
            </a:solidFill>
            <a:round/>
            <a:headEnd/>
            <a:tailEnd/>
          </a:ln>
        </p:spPr>
        <p:txBody>
          <a:bodyPr lIns="72000" tIns="108000" rIns="36000" bIns="108000" anchor="ctr"/>
          <a:lstStyle/>
          <a:p>
            <a:r>
              <a:rPr lang="ja-JP" altLang="en-US" sz="2000" b="1" dirty="0">
                <a:solidFill>
                  <a:srgbClr val="D67F00"/>
                </a:solidFill>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 </a:t>
            </a:r>
            <a:r>
              <a:rPr lang="ja-JP" altLang="en-US" sz="2000" b="1" dirty="0">
                <a:solidFill>
                  <a:srgbClr val="D67F00"/>
                </a:solidFill>
                <a:latin typeface="Meiryo UI" pitchFamily="50" charset="-128"/>
                <a:ea typeface="Meiryo UI" pitchFamily="50" charset="-128"/>
                <a:cs typeface="Meiryo UI" pitchFamily="50" charset="-128"/>
              </a:rPr>
              <a:t>ここがあなたのベッドです。 </a:t>
            </a:r>
          </a:p>
          <a:p>
            <a:r>
              <a:rPr lang="ja-JP" altLang="en-US" sz="1800" b="1" dirty="0">
                <a:solidFill>
                  <a:schemeClr val="bg2">
                    <a:lumMod val="75000"/>
                  </a:schemeClr>
                </a:solidFill>
                <a:latin typeface="Meiryo UI" pitchFamily="50" charset="-128"/>
                <a:ea typeface="Meiryo UI" pitchFamily="50" charset="-128"/>
                <a:cs typeface="Meiryo UI" pitchFamily="50" charset="-128"/>
              </a:rPr>
              <a:t> </a:t>
            </a:r>
            <a:r>
              <a:rPr lang="ja-JP" altLang="en-US" sz="1800" b="1" dirty="0">
                <a:solidFill>
                  <a:schemeClr val="bg2">
                    <a:lumMod val="60000"/>
                    <a:lumOff val="40000"/>
                  </a:schemeClr>
                </a:solidFill>
                <a:latin typeface="Meiryo UI" pitchFamily="50" charset="-128"/>
                <a:ea typeface="Meiryo UI" pitchFamily="50" charset="-128"/>
                <a:cs typeface="Meiryo UI" pitchFamily="50" charset="-128"/>
              </a:rPr>
              <a:t>トイレは廊下の向こう側に</a:t>
            </a:r>
            <a:endParaRPr lang="en-US" altLang="ja-JP" sz="1800" b="1" dirty="0">
              <a:solidFill>
                <a:schemeClr val="bg2">
                  <a:lumMod val="60000"/>
                  <a:lumOff val="40000"/>
                </a:schemeClr>
              </a:solidFill>
              <a:latin typeface="Meiryo UI" pitchFamily="50" charset="-128"/>
              <a:ea typeface="Meiryo UI" pitchFamily="50" charset="-128"/>
              <a:cs typeface="Meiryo UI" pitchFamily="50" charset="-128"/>
            </a:endParaRPr>
          </a:p>
          <a:p>
            <a:r>
              <a:rPr lang="ja-JP" altLang="en-US" sz="1800" b="1" dirty="0">
                <a:solidFill>
                  <a:schemeClr val="bg2">
                    <a:lumMod val="60000"/>
                    <a:lumOff val="40000"/>
                  </a:schemeClr>
                </a:solidFill>
                <a:latin typeface="Meiryo UI" pitchFamily="50" charset="-128"/>
                <a:ea typeface="Meiryo UI" pitchFamily="50" charset="-128"/>
                <a:cs typeface="Meiryo UI" pitchFamily="50" charset="-128"/>
              </a:rPr>
              <a:t> あります。</a:t>
            </a:r>
          </a:p>
          <a:p>
            <a:r>
              <a:rPr lang="ja-JP" altLang="en-US" sz="1800" b="1" dirty="0">
                <a:solidFill>
                  <a:schemeClr val="bg2">
                    <a:lumMod val="60000"/>
                    <a:lumOff val="40000"/>
                  </a:schemeClr>
                </a:solidFill>
                <a:latin typeface="Meiryo UI" pitchFamily="50" charset="-128"/>
                <a:ea typeface="Meiryo UI" pitchFamily="50" charset="-128"/>
                <a:cs typeface="Meiryo UI" pitchFamily="50" charset="-128"/>
              </a:rPr>
              <a:t> 何かあれば ナースコールを</a:t>
            </a:r>
            <a:endParaRPr lang="en-US" altLang="ja-JP" sz="1800" b="1" dirty="0">
              <a:solidFill>
                <a:schemeClr val="bg2">
                  <a:lumMod val="60000"/>
                  <a:lumOff val="40000"/>
                </a:schemeClr>
              </a:solidFill>
              <a:latin typeface="Meiryo UI" pitchFamily="50" charset="-128"/>
              <a:ea typeface="Meiryo UI" pitchFamily="50" charset="-128"/>
              <a:cs typeface="Meiryo UI" pitchFamily="50" charset="-128"/>
            </a:endParaRPr>
          </a:p>
          <a:p>
            <a:r>
              <a:rPr lang="ja-JP" altLang="en-US" sz="1800" b="1" dirty="0">
                <a:solidFill>
                  <a:schemeClr val="bg2">
                    <a:lumMod val="60000"/>
                    <a:lumOff val="40000"/>
                  </a:schemeClr>
                </a:solidFill>
                <a:latin typeface="Meiryo UI" pitchFamily="50" charset="-128"/>
                <a:ea typeface="Meiryo UI" pitchFamily="50" charset="-128"/>
                <a:cs typeface="Meiryo UI" pitchFamily="50" charset="-128"/>
              </a:rPr>
              <a:t> 押してください。</a:t>
            </a:r>
            <a:r>
              <a:rPr lang="en-US" altLang="ja-JP" sz="1800" b="1" dirty="0">
                <a:solidFill>
                  <a:schemeClr val="bg2">
                    <a:lumMod val="60000"/>
                    <a:lumOff val="40000"/>
                  </a:schemeClr>
                </a:solidFill>
                <a:latin typeface="Meiryo UI" pitchFamily="50" charset="-128"/>
                <a:ea typeface="Meiryo UI" pitchFamily="50" charset="-128"/>
                <a:cs typeface="Meiryo UI" pitchFamily="50" charset="-128"/>
              </a:rPr>
              <a:t/>
            </a:r>
            <a:br>
              <a:rPr lang="en-US" altLang="ja-JP" sz="1800" b="1" dirty="0">
                <a:solidFill>
                  <a:schemeClr val="bg2">
                    <a:lumMod val="60000"/>
                    <a:lumOff val="40000"/>
                  </a:schemeClr>
                </a:solidFill>
                <a:latin typeface="Meiryo UI" pitchFamily="50" charset="-128"/>
                <a:ea typeface="Meiryo UI" pitchFamily="50" charset="-128"/>
                <a:cs typeface="Meiryo UI" pitchFamily="50" charset="-128"/>
              </a:rPr>
            </a:br>
            <a:r>
              <a:rPr lang="en-US" altLang="ja-JP" sz="1800" b="1" dirty="0">
                <a:solidFill>
                  <a:srgbClr val="E28700"/>
                </a:solidFill>
                <a:latin typeface="Meiryo UI" pitchFamily="50" charset="-128"/>
                <a:ea typeface="Meiryo UI" pitchFamily="50" charset="-128"/>
                <a:cs typeface="Meiryo UI" pitchFamily="50" charset="-128"/>
              </a:rPr>
              <a:t> </a:t>
            </a:r>
            <a:r>
              <a:rPr lang="ja-JP" altLang="en-US" sz="2000" b="1" dirty="0">
                <a:solidFill>
                  <a:srgbClr val="E28700"/>
                </a:solidFill>
                <a:latin typeface="Meiryo UI" pitchFamily="50" charset="-128"/>
                <a:ea typeface="Meiryo UI" pitchFamily="50" charset="-128"/>
                <a:cs typeface="Meiryo UI" pitchFamily="50" charset="-128"/>
              </a:rPr>
              <a:t>勝手に動かないでくださいね。</a:t>
            </a:r>
          </a:p>
        </p:txBody>
      </p:sp>
      <p:sp>
        <p:nvSpPr>
          <p:cNvPr id="26630" name="雲形吹き出し 11"/>
          <p:cNvSpPr>
            <a:spLocks noChangeArrowheads="1"/>
          </p:cNvSpPr>
          <p:nvPr/>
        </p:nvSpPr>
        <p:spPr bwMode="auto">
          <a:xfrm>
            <a:off x="4156980" y="1467928"/>
            <a:ext cx="2069557" cy="955675"/>
          </a:xfrm>
          <a:prstGeom prst="cloudCallout">
            <a:avLst>
              <a:gd name="adj1" fmla="val -16190"/>
              <a:gd name="adj2" fmla="val 156644"/>
            </a:avLst>
          </a:prstGeom>
          <a:solidFill>
            <a:srgbClr val="7F7F7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0" rIns="0" anchor="ctr"/>
          <a:lstStyle/>
          <a:p>
            <a:r>
              <a:rPr lang="ja-JP" altLang="en-US" sz="2000" b="1" dirty="0">
                <a:solidFill>
                  <a:srgbClr val="FFFFFF"/>
                </a:solidFill>
                <a:latin typeface="Meiryo UI" pitchFamily="50" charset="-128"/>
                <a:ea typeface="Meiryo UI" pitchFamily="50" charset="-128"/>
                <a:cs typeface="Meiryo UI" pitchFamily="50" charset="-128"/>
              </a:rPr>
              <a:t>お腹がいたい</a:t>
            </a:r>
            <a:endParaRPr lang="en-US" altLang="ja-JP" sz="2000" b="1" dirty="0">
              <a:solidFill>
                <a:srgbClr val="FFFFFF"/>
              </a:solidFill>
              <a:latin typeface="Meiryo UI" pitchFamily="50" charset="-128"/>
              <a:ea typeface="Meiryo UI" pitchFamily="50" charset="-128"/>
              <a:cs typeface="Meiryo UI" pitchFamily="50" charset="-128"/>
            </a:endParaRPr>
          </a:p>
          <a:p>
            <a:r>
              <a:rPr lang="ja-JP" altLang="en-US" sz="2000" b="1" dirty="0">
                <a:solidFill>
                  <a:srgbClr val="FFFFFF"/>
                </a:solidFill>
                <a:latin typeface="Meiryo UI" pitchFamily="50" charset="-128"/>
                <a:ea typeface="Meiryo UI" pitchFamily="50" charset="-128"/>
                <a:cs typeface="Meiryo UI" pitchFamily="50" charset="-128"/>
              </a:rPr>
              <a:t>トイレに行こう</a:t>
            </a:r>
            <a:endParaRPr lang="en-US" altLang="ja-JP" sz="2000" b="1" dirty="0">
              <a:solidFill>
                <a:srgbClr val="FFFFFF"/>
              </a:solidFill>
              <a:latin typeface="Meiryo UI" pitchFamily="50" charset="-128"/>
              <a:ea typeface="Meiryo UI" pitchFamily="50" charset="-128"/>
              <a:cs typeface="Meiryo UI" pitchFamily="50" charset="-128"/>
            </a:endParaRPr>
          </a:p>
        </p:txBody>
      </p:sp>
      <p:pic>
        <p:nvPicPr>
          <p:cNvPr id="26631" name="Picture 9" descr="http://putiya.com/hataraku/byouin/byouin01/byouin01_d_01.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1875" y="3717876"/>
            <a:ext cx="1538605" cy="2630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3" name="雲形吹き出し 18"/>
          <p:cNvSpPr>
            <a:spLocks noChangeArrowheads="1"/>
          </p:cNvSpPr>
          <p:nvPr/>
        </p:nvSpPr>
        <p:spPr bwMode="auto">
          <a:xfrm>
            <a:off x="5775026" y="2065337"/>
            <a:ext cx="2167576" cy="923925"/>
          </a:xfrm>
          <a:prstGeom prst="cloudCallout">
            <a:avLst>
              <a:gd name="adj1" fmla="val -75981"/>
              <a:gd name="adj2" fmla="val 81444"/>
            </a:avLst>
          </a:prstGeom>
          <a:solidFill>
            <a:srgbClr val="7F7F7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0" rIns="0" anchor="ctr"/>
          <a:lstStyle/>
          <a:p>
            <a:r>
              <a:rPr lang="ja-JP" altLang="en-US" sz="2000" b="1" dirty="0">
                <a:solidFill>
                  <a:srgbClr val="FFFFFF"/>
                </a:solidFill>
                <a:latin typeface="Meiryo UI" pitchFamily="50" charset="-128"/>
                <a:ea typeface="Meiryo UI" pitchFamily="50" charset="-128"/>
                <a:cs typeface="Meiryo UI" pitchFamily="50" charset="-128"/>
              </a:rPr>
              <a:t>動かないで？</a:t>
            </a:r>
            <a:endParaRPr lang="en-US" altLang="ja-JP" sz="2000" b="1" dirty="0">
              <a:solidFill>
                <a:srgbClr val="FFFFFF"/>
              </a:solidFill>
              <a:latin typeface="Meiryo UI" pitchFamily="50" charset="-128"/>
              <a:ea typeface="Meiryo UI" pitchFamily="50" charset="-128"/>
              <a:cs typeface="Meiryo UI" pitchFamily="50" charset="-128"/>
            </a:endParaRPr>
          </a:p>
        </p:txBody>
      </p:sp>
      <p:sp>
        <p:nvSpPr>
          <p:cNvPr id="26634" name="テキスト ボックス 6"/>
          <p:cNvSpPr txBox="1">
            <a:spLocks noChangeArrowheads="1"/>
          </p:cNvSpPr>
          <p:nvPr/>
        </p:nvSpPr>
        <p:spPr bwMode="auto">
          <a:xfrm>
            <a:off x="626874" y="5431611"/>
            <a:ext cx="7876363" cy="1139825"/>
          </a:xfrm>
          <a:prstGeom prst="rect">
            <a:avLst/>
          </a:prstGeom>
          <a:solidFill>
            <a:srgbClr val="EA8B00"/>
          </a:solidFill>
          <a:ln>
            <a:noFill/>
          </a:ln>
          <a:extLst/>
        </p:spPr>
        <p:txBody>
          <a:bodyPr lIns="180000" rIns="180000" anchor="ct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eaLnBrk="1" hangingPunct="1"/>
            <a:r>
              <a:rPr lang="ja-JP" altLang="en-US" sz="2100" b="1" dirty="0">
                <a:solidFill>
                  <a:srgbClr val="FFFFFF"/>
                </a:solidFill>
                <a:latin typeface="Meiryo UI" pitchFamily="50" charset="-128"/>
                <a:ea typeface="Meiryo UI" pitchFamily="50" charset="-128"/>
                <a:cs typeface="Meiryo UI" pitchFamily="50" charset="-128"/>
              </a:rPr>
              <a:t>コミュニケーションのずれは、状況や関係性を悪化させてしまいます。</a:t>
            </a:r>
            <a:endParaRPr lang="en-US" altLang="ja-JP" sz="2100" b="1" dirty="0">
              <a:solidFill>
                <a:srgbClr val="FFFFFF"/>
              </a:solidFill>
              <a:latin typeface="Meiryo UI" pitchFamily="50" charset="-128"/>
              <a:ea typeface="Meiryo UI" pitchFamily="50" charset="-128"/>
              <a:cs typeface="Meiryo UI" pitchFamily="50" charset="-128"/>
            </a:endParaRPr>
          </a:p>
          <a:p>
            <a:pPr eaLnBrk="1" hangingPunct="1">
              <a:spcBef>
                <a:spcPts val="200"/>
              </a:spcBef>
            </a:pPr>
            <a:r>
              <a:rPr lang="ja-JP" altLang="en-US" sz="2100" b="1" dirty="0">
                <a:solidFill>
                  <a:srgbClr val="FFFFFF"/>
                </a:solidFill>
                <a:latin typeface="Meiryo UI" pitchFamily="50" charset="-128"/>
                <a:ea typeface="Meiryo UI" pitchFamily="50" charset="-128"/>
                <a:cs typeface="Meiryo UI" pitchFamily="50" charset="-128"/>
              </a:rPr>
              <a:t>認知症の人の思いを把握し、ニーズに応じる対応をとっていきましょう。</a:t>
            </a:r>
            <a:endParaRPr lang="en-US" altLang="ja-JP" sz="2100" b="1" dirty="0">
              <a:solidFill>
                <a:srgbClr val="FFFFFF"/>
              </a:solidFill>
              <a:latin typeface="Meiryo UI" pitchFamily="50" charset="-128"/>
              <a:ea typeface="Meiryo UI" pitchFamily="50" charset="-128"/>
              <a:cs typeface="Meiryo UI" pitchFamily="50" charset="-128"/>
            </a:endParaRPr>
          </a:p>
        </p:txBody>
      </p:sp>
      <p:sp>
        <p:nvSpPr>
          <p:cNvPr id="26637" name="雲形吹き出し 13"/>
          <p:cNvSpPr>
            <a:spLocks noChangeArrowheads="1"/>
          </p:cNvSpPr>
          <p:nvPr/>
        </p:nvSpPr>
        <p:spPr bwMode="auto">
          <a:xfrm>
            <a:off x="5456873" y="4293476"/>
            <a:ext cx="3067604" cy="933368"/>
          </a:xfrm>
          <a:prstGeom prst="cloudCallout">
            <a:avLst>
              <a:gd name="adj1" fmla="val -64315"/>
              <a:gd name="adj2" fmla="val -60514"/>
            </a:avLst>
          </a:prstGeom>
          <a:solidFill>
            <a:srgbClr val="7F7F7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0" tIns="0" rIns="0" anchor="ctr"/>
          <a:lstStyle/>
          <a:p>
            <a:r>
              <a:rPr lang="ja-JP" altLang="en-US" sz="2000" b="1" dirty="0">
                <a:solidFill>
                  <a:srgbClr val="FFFFFF"/>
                </a:solidFill>
                <a:latin typeface="Meiryo UI" pitchFamily="50" charset="-128"/>
                <a:ea typeface="Meiryo UI" pitchFamily="50" charset="-128"/>
                <a:cs typeface="Meiryo UI" pitchFamily="50" charset="-128"/>
              </a:rPr>
              <a:t>便の後始末はどうしよう</a:t>
            </a:r>
          </a:p>
        </p:txBody>
      </p:sp>
      <p:pic>
        <p:nvPicPr>
          <p:cNvPr id="16" name="Picture 9" descr="C:\Users\makoto.shimahashi\AppData\Local\Microsoft\Windows\Temporary Internet Files\Content.IE5\I59PX64H\dglxasset[1].aspx"/>
          <p:cNvPicPr>
            <a:picLocks noChangeAspect="1" noChangeArrowheads="1"/>
          </p:cNvPicPr>
          <p:nvPr/>
        </p:nvPicPr>
        <p:blipFill>
          <a:blip r:embed="rId5" cstate="print"/>
          <a:srcRect/>
          <a:stretch>
            <a:fillRect/>
          </a:stretch>
        </p:blipFill>
        <p:spPr bwMode="auto">
          <a:xfrm>
            <a:off x="3853792" y="3052653"/>
            <a:ext cx="1603081" cy="2277338"/>
          </a:xfrm>
          <a:prstGeom prst="rect">
            <a:avLst/>
          </a:prstGeom>
          <a:noFill/>
        </p:spPr>
      </p:pic>
      <p:sp>
        <p:nvSpPr>
          <p:cNvPr id="15" name="Text Box 2"/>
          <p:cNvSpPr txBox="1">
            <a:spLocks noChangeArrowheads="1"/>
          </p:cNvSpPr>
          <p:nvPr/>
        </p:nvSpPr>
        <p:spPr bwMode="auto">
          <a:xfrm>
            <a:off x="1706249" y="334822"/>
            <a:ext cx="5716554" cy="54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04" tIns="41452" rIns="82904" bIns="41452"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fontAlgn="auto" hangingPunct="1">
              <a:spcBef>
                <a:spcPts val="0"/>
              </a:spcBef>
              <a:spcAft>
                <a:spcPts val="0"/>
              </a:spcAft>
            </a:pPr>
            <a:r>
              <a:rPr lang="ja-JP" altLang="en-US" sz="3000" b="1" dirty="0">
                <a:solidFill>
                  <a:prstClr val="black"/>
                </a:solidFill>
                <a:latin typeface="Meiryo UI" pitchFamily="50" charset="-128"/>
                <a:ea typeface="Meiryo UI" pitchFamily="50" charset="-128"/>
                <a:cs typeface="Meiryo UI" pitchFamily="50" charset="-128"/>
              </a:rPr>
              <a:t>コミュニケーションのずれ</a:t>
            </a:r>
          </a:p>
        </p:txBody>
      </p:sp>
      <p:pic>
        <p:nvPicPr>
          <p:cNvPr id="17" name="図 16">
            <a:extLst>
              <a:ext uri="{FF2B5EF4-FFF2-40B4-BE49-F238E27FC236}">
                <a16:creationId xmlns:a16="http://schemas.microsoft.com/office/drawing/2014/main" xmlns="" id="{CD7F7E32-3AB4-4661-829F-947086C90615}"/>
              </a:ext>
            </a:extLst>
          </p:cNvPr>
          <p:cNvPicPr>
            <a:picLocks noChangeAspect="1"/>
          </p:cNvPicPr>
          <p:nvPr/>
        </p:nvPicPr>
        <p:blipFill>
          <a:blip r:embed="rId6" cstate="print"/>
          <a:stretch>
            <a:fillRect/>
          </a:stretch>
        </p:blipFill>
        <p:spPr>
          <a:xfrm>
            <a:off x="329469" y="1026412"/>
            <a:ext cx="8510754" cy="128027"/>
          </a:xfrm>
          <a:prstGeom prst="rect">
            <a:avLst/>
          </a:prstGeom>
        </p:spPr>
      </p:pic>
      <p:sp>
        <p:nvSpPr>
          <p:cNvPr id="19" name="テキスト ボックス 18"/>
          <p:cNvSpPr txBox="1"/>
          <p:nvPr/>
        </p:nvSpPr>
        <p:spPr>
          <a:xfrm>
            <a:off x="8377360" y="8964"/>
            <a:ext cx="757675" cy="461665"/>
          </a:xfrm>
          <a:prstGeom prst="rect">
            <a:avLst/>
          </a:prstGeom>
          <a:noFill/>
        </p:spPr>
        <p:txBody>
          <a:bodyPr wrap="square" rtlCol="0">
            <a:spAutoFit/>
          </a:bodyPr>
          <a:lstStyle/>
          <a:p>
            <a:pPr algn="r"/>
            <a:r>
              <a:rPr kumimoji="1" lang="en-US" altLang="ja-JP" sz="2400" dirty="0" smtClean="0">
                <a:latin typeface="Meiryo UI" panose="020B0604030504040204" pitchFamily="50" charset="-128"/>
                <a:ea typeface="Meiryo UI" panose="020B0604030504040204" pitchFamily="50" charset="-128"/>
              </a:rPr>
              <a:t>24</a:t>
            </a:r>
            <a:endParaRPr kumimoji="1" lang="ja-JP" altLang="en-US"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457987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9" name="テキスト ボックス 6"/>
          <p:cNvSpPr txBox="1">
            <a:spLocks noChangeArrowheads="1"/>
          </p:cNvSpPr>
          <p:nvPr/>
        </p:nvSpPr>
        <p:spPr bwMode="auto">
          <a:xfrm>
            <a:off x="688757" y="1634614"/>
            <a:ext cx="7763406" cy="502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eaLnBrk="1" hangingPunct="1"/>
            <a:r>
              <a:rPr lang="en-US" altLang="ja-JP" sz="2400" b="1" dirty="0">
                <a:solidFill>
                  <a:srgbClr val="EA8B00"/>
                </a:solidFill>
                <a:latin typeface="Meiryo UI" pitchFamily="50" charset="-128"/>
                <a:ea typeface="Meiryo UI" pitchFamily="50" charset="-128"/>
                <a:cs typeface="Meiryo UI" pitchFamily="50" charset="-128"/>
              </a:rPr>
              <a:t>【</a:t>
            </a:r>
            <a:r>
              <a:rPr lang="ja-JP" altLang="en-US" sz="2400" b="1" dirty="0">
                <a:solidFill>
                  <a:srgbClr val="EA8B00"/>
                </a:solidFill>
                <a:latin typeface="Meiryo UI" pitchFamily="50" charset="-128"/>
                <a:ea typeface="Meiryo UI" pitchFamily="50" charset="-128"/>
                <a:cs typeface="Meiryo UI" pitchFamily="50" charset="-128"/>
              </a:rPr>
              <a:t>コミュニケーションの特徴</a:t>
            </a:r>
            <a:r>
              <a:rPr lang="en-US" altLang="ja-JP" sz="2400" b="1" dirty="0">
                <a:solidFill>
                  <a:srgbClr val="EA8B00"/>
                </a:solidFill>
                <a:latin typeface="Meiryo UI" pitchFamily="50" charset="-128"/>
                <a:ea typeface="Meiryo UI" pitchFamily="50" charset="-128"/>
                <a:cs typeface="Meiryo UI" pitchFamily="50" charset="-128"/>
              </a:rPr>
              <a:t>】</a:t>
            </a:r>
          </a:p>
          <a:p>
            <a:pPr marL="717550" indent="-450850" eaLnBrk="1" hangingPunct="1">
              <a:spcBef>
                <a:spcPts val="1000"/>
              </a:spcBef>
            </a:pPr>
            <a:r>
              <a:rPr lang="ja-JP" altLang="en-US" sz="2600" b="1" dirty="0">
                <a:solidFill>
                  <a:srgbClr val="000000"/>
                </a:solidFill>
                <a:latin typeface="Meiryo UI" pitchFamily="50" charset="-128"/>
                <a:ea typeface="Meiryo UI" pitchFamily="50" charset="-128"/>
                <a:cs typeface="Meiryo UI" pitchFamily="50" charset="-128"/>
              </a:rPr>
              <a:t>●</a:t>
            </a:r>
            <a:r>
              <a:rPr lang="en-US" altLang="ja-JP" sz="2600" b="1" dirty="0">
                <a:solidFill>
                  <a:srgbClr val="000000"/>
                </a:solidFill>
                <a:latin typeface="Meiryo UI" pitchFamily="50" charset="-128"/>
                <a:ea typeface="Meiryo UI" pitchFamily="50" charset="-128"/>
                <a:cs typeface="Meiryo UI" pitchFamily="50" charset="-128"/>
              </a:rPr>
              <a:t> </a:t>
            </a:r>
            <a:r>
              <a:rPr lang="ja-JP" altLang="en-US" sz="2600" b="1" dirty="0">
                <a:solidFill>
                  <a:srgbClr val="EA8B00"/>
                </a:solidFill>
                <a:latin typeface="Meiryo UI" pitchFamily="50" charset="-128"/>
                <a:ea typeface="Meiryo UI" pitchFamily="50" charset="-128"/>
                <a:cs typeface="Meiryo UI" pitchFamily="50" charset="-128"/>
              </a:rPr>
              <a:t>病状の進行</a:t>
            </a:r>
            <a:r>
              <a:rPr lang="ja-JP" altLang="en-US" sz="2600" b="1" dirty="0">
                <a:solidFill>
                  <a:srgbClr val="000000"/>
                </a:solidFill>
                <a:latin typeface="Meiryo UI" pitchFamily="50" charset="-128"/>
                <a:ea typeface="Meiryo UI" pitchFamily="50" charset="-128"/>
                <a:cs typeface="Meiryo UI" pitchFamily="50" charset="-128"/>
              </a:rPr>
              <a:t>、さまざまな</a:t>
            </a:r>
            <a:r>
              <a:rPr lang="ja-JP" altLang="en-US" sz="2600" b="1" dirty="0">
                <a:solidFill>
                  <a:srgbClr val="EA8B00"/>
                </a:solidFill>
                <a:latin typeface="Meiryo UI" pitchFamily="50" charset="-128"/>
                <a:ea typeface="Meiryo UI" pitchFamily="50" charset="-128"/>
                <a:cs typeface="Meiryo UI" pitchFamily="50" charset="-128"/>
              </a:rPr>
              <a:t>身体</a:t>
            </a:r>
            <a:r>
              <a:rPr lang="en-US" altLang="ja-JP" sz="2600" b="1" dirty="0">
                <a:solidFill>
                  <a:srgbClr val="EA8B00"/>
                </a:solidFill>
                <a:latin typeface="Meiryo UI" pitchFamily="50" charset="-128"/>
                <a:ea typeface="Meiryo UI" pitchFamily="50" charset="-128"/>
                <a:cs typeface="Meiryo UI" pitchFamily="50" charset="-128"/>
              </a:rPr>
              <a:t>･</a:t>
            </a:r>
            <a:r>
              <a:rPr lang="ja-JP" altLang="en-US" sz="2600" b="1" dirty="0">
                <a:solidFill>
                  <a:srgbClr val="EA8B00"/>
                </a:solidFill>
                <a:latin typeface="Meiryo UI" pitchFamily="50" charset="-128"/>
                <a:ea typeface="Meiryo UI" pitchFamily="50" charset="-128"/>
                <a:cs typeface="Meiryo UI" pitchFamily="50" charset="-128"/>
              </a:rPr>
              <a:t>心理状態の変化</a:t>
            </a:r>
            <a:r>
              <a:rPr lang="ja-JP" altLang="en-US" sz="2600" b="1" dirty="0">
                <a:solidFill>
                  <a:srgbClr val="000000"/>
                </a:solidFill>
                <a:latin typeface="Meiryo UI" pitchFamily="50" charset="-128"/>
                <a:ea typeface="Meiryo UI" pitchFamily="50" charset="-128"/>
                <a:cs typeface="Meiryo UI" pitchFamily="50" charset="-128"/>
              </a:rPr>
              <a:t>等</a:t>
            </a:r>
            <a:endParaRPr lang="ja-JP" altLang="en-US" sz="2600" b="1" dirty="0">
              <a:solidFill>
                <a:srgbClr val="FF9900"/>
              </a:solidFill>
              <a:latin typeface="Meiryo UI" pitchFamily="50" charset="-128"/>
              <a:ea typeface="Meiryo UI" pitchFamily="50" charset="-128"/>
              <a:cs typeface="Meiryo UI" pitchFamily="50" charset="-128"/>
            </a:endParaRPr>
          </a:p>
          <a:p>
            <a:pPr marL="717550" indent="-450850" eaLnBrk="1" hangingPunct="1"/>
            <a:r>
              <a:rPr lang="ja-JP" altLang="en-US" sz="2600" b="1" dirty="0">
                <a:solidFill>
                  <a:srgbClr val="000000"/>
                </a:solidFill>
                <a:latin typeface="Meiryo UI" pitchFamily="50" charset="-128"/>
                <a:ea typeface="Meiryo UI" pitchFamily="50" charset="-128"/>
                <a:cs typeface="Meiryo UI" pitchFamily="50" charset="-128"/>
              </a:rPr>
              <a:t>    によって、コミュニケーションレベルは影響される</a:t>
            </a:r>
            <a:endParaRPr lang="en-US" altLang="ja-JP" sz="2600" b="1" dirty="0">
              <a:solidFill>
                <a:srgbClr val="000000"/>
              </a:solidFill>
              <a:latin typeface="Meiryo UI" pitchFamily="50" charset="-128"/>
              <a:ea typeface="Meiryo UI" pitchFamily="50" charset="-128"/>
              <a:cs typeface="Meiryo UI" pitchFamily="50" charset="-128"/>
            </a:endParaRPr>
          </a:p>
          <a:p>
            <a:pPr marL="717550" indent="-450850" eaLnBrk="1" hangingPunct="1">
              <a:spcBef>
                <a:spcPts val="1000"/>
              </a:spcBef>
            </a:pPr>
            <a:r>
              <a:rPr lang="ja-JP" altLang="en-US" sz="2600" b="1" dirty="0">
                <a:solidFill>
                  <a:srgbClr val="000000"/>
                </a:solidFill>
                <a:latin typeface="Meiryo UI" pitchFamily="50" charset="-128"/>
                <a:ea typeface="Meiryo UI" pitchFamily="50" charset="-128"/>
                <a:cs typeface="Meiryo UI" pitchFamily="50" charset="-128"/>
              </a:rPr>
              <a:t>●</a:t>
            </a:r>
            <a:r>
              <a:rPr lang="en-US" altLang="ja-JP" sz="2600" b="1" dirty="0">
                <a:solidFill>
                  <a:srgbClr val="000000"/>
                </a:solidFill>
                <a:latin typeface="Meiryo UI" pitchFamily="50" charset="-128"/>
                <a:ea typeface="Meiryo UI" pitchFamily="50" charset="-128"/>
                <a:cs typeface="Meiryo UI" pitchFamily="50" charset="-128"/>
              </a:rPr>
              <a:t> </a:t>
            </a:r>
            <a:r>
              <a:rPr lang="ja-JP" altLang="en-US" sz="2600" b="1" dirty="0">
                <a:solidFill>
                  <a:srgbClr val="EA8B00"/>
                </a:solidFill>
                <a:latin typeface="Meiryo UI" pitchFamily="50" charset="-128"/>
                <a:ea typeface="Meiryo UI" pitchFamily="50" charset="-128"/>
                <a:cs typeface="Meiryo UI" pitchFamily="50" charset="-128"/>
              </a:rPr>
              <a:t>非言語的コミュニケーション</a:t>
            </a:r>
            <a:r>
              <a:rPr lang="ja-JP" altLang="en-US" sz="2600" b="1" dirty="0">
                <a:solidFill>
                  <a:srgbClr val="000000"/>
                </a:solidFill>
                <a:latin typeface="Meiryo UI" pitchFamily="50" charset="-128"/>
                <a:ea typeface="Meiryo UI" pitchFamily="50" charset="-128"/>
                <a:cs typeface="Meiryo UI" pitchFamily="50" charset="-128"/>
              </a:rPr>
              <a:t>が多くの割合を占める</a:t>
            </a:r>
            <a:endParaRPr lang="en-US" altLang="ja-JP" sz="2600" b="1" dirty="0">
              <a:solidFill>
                <a:srgbClr val="000000"/>
              </a:solidFill>
              <a:latin typeface="Meiryo UI" pitchFamily="50" charset="-128"/>
              <a:ea typeface="Meiryo UI" pitchFamily="50" charset="-128"/>
              <a:cs typeface="Meiryo UI" pitchFamily="50" charset="-128"/>
            </a:endParaRPr>
          </a:p>
          <a:p>
            <a:pPr marL="717550" indent="-450850" eaLnBrk="1" hangingPunct="1">
              <a:spcBef>
                <a:spcPts val="1000"/>
              </a:spcBef>
            </a:pPr>
            <a:r>
              <a:rPr lang="ja-JP" altLang="en-US" sz="2600" b="1" dirty="0">
                <a:solidFill>
                  <a:srgbClr val="000000"/>
                </a:solidFill>
                <a:latin typeface="Meiryo UI" pitchFamily="50" charset="-128"/>
                <a:ea typeface="Meiryo UI" pitchFamily="50" charset="-128"/>
                <a:cs typeface="Meiryo UI" pitchFamily="50" charset="-128"/>
              </a:rPr>
              <a:t>●</a:t>
            </a:r>
            <a:r>
              <a:rPr lang="en-US" altLang="ja-JP" sz="2600" b="1" dirty="0">
                <a:solidFill>
                  <a:srgbClr val="000000"/>
                </a:solidFill>
                <a:latin typeface="Meiryo UI" pitchFamily="50" charset="-128"/>
                <a:ea typeface="Meiryo UI" pitchFamily="50" charset="-128"/>
                <a:cs typeface="Meiryo UI" pitchFamily="50" charset="-128"/>
              </a:rPr>
              <a:t> </a:t>
            </a:r>
            <a:r>
              <a:rPr lang="ja-JP" altLang="en-US" sz="2600" b="1" dirty="0">
                <a:solidFill>
                  <a:srgbClr val="000000"/>
                </a:solidFill>
                <a:latin typeface="Meiryo UI" pitchFamily="50" charset="-128"/>
                <a:ea typeface="Meiryo UI" pitchFamily="50" charset="-128"/>
                <a:cs typeface="Meiryo UI" pitchFamily="50" charset="-128"/>
              </a:rPr>
              <a:t>視覚・聴覚など、さまざまな</a:t>
            </a:r>
            <a:r>
              <a:rPr lang="ja-JP" altLang="en-US" sz="2600" b="1" dirty="0">
                <a:solidFill>
                  <a:srgbClr val="EA8B00"/>
                </a:solidFill>
                <a:latin typeface="Meiryo UI" pitchFamily="50" charset="-128"/>
                <a:ea typeface="Meiryo UI" pitchFamily="50" charset="-128"/>
                <a:cs typeface="Meiryo UI" pitchFamily="50" charset="-128"/>
              </a:rPr>
              <a:t>加齢変化</a:t>
            </a:r>
            <a:r>
              <a:rPr lang="ja-JP" altLang="en-US" sz="2600" b="1" dirty="0">
                <a:solidFill>
                  <a:srgbClr val="000000"/>
                </a:solidFill>
                <a:latin typeface="Meiryo UI" pitchFamily="50" charset="-128"/>
                <a:ea typeface="Meiryo UI" pitchFamily="50" charset="-128"/>
                <a:cs typeface="Meiryo UI" pitchFamily="50" charset="-128"/>
              </a:rPr>
              <a:t>もある</a:t>
            </a:r>
          </a:p>
          <a:p>
            <a:pPr eaLnBrk="1" hangingPunct="1"/>
            <a:endParaRPr lang="en-US" altLang="ja-JP" sz="2500" b="1" dirty="0">
              <a:solidFill>
                <a:srgbClr val="000000"/>
              </a:solidFill>
              <a:latin typeface="Meiryo UI" pitchFamily="50" charset="-128"/>
              <a:ea typeface="Meiryo UI" pitchFamily="50" charset="-128"/>
              <a:cs typeface="Meiryo UI" pitchFamily="50" charset="-128"/>
            </a:endParaRPr>
          </a:p>
          <a:p>
            <a:pPr eaLnBrk="1" hangingPunct="1"/>
            <a:r>
              <a:rPr lang="en-US" altLang="ja-JP" sz="2400" b="1" dirty="0">
                <a:solidFill>
                  <a:srgbClr val="669900"/>
                </a:solidFill>
                <a:latin typeface="Meiryo UI" pitchFamily="50" charset="-128"/>
                <a:ea typeface="Meiryo UI" pitchFamily="50" charset="-128"/>
                <a:cs typeface="Meiryo UI" pitchFamily="50" charset="-128"/>
              </a:rPr>
              <a:t>【</a:t>
            </a:r>
            <a:r>
              <a:rPr lang="ja-JP" altLang="en-US" sz="2400" b="1" dirty="0">
                <a:solidFill>
                  <a:srgbClr val="669900"/>
                </a:solidFill>
                <a:latin typeface="Meiryo UI" pitchFamily="50" charset="-128"/>
                <a:ea typeface="Meiryo UI" pitchFamily="50" charset="-128"/>
                <a:cs typeface="Meiryo UI" pitchFamily="50" charset="-128"/>
              </a:rPr>
              <a:t>コミュニケーションの工夫</a:t>
            </a:r>
            <a:r>
              <a:rPr lang="en-US" altLang="ja-JP" sz="2400" b="1" dirty="0">
                <a:solidFill>
                  <a:srgbClr val="669900"/>
                </a:solidFill>
                <a:latin typeface="Meiryo UI" pitchFamily="50" charset="-128"/>
                <a:ea typeface="Meiryo UI" pitchFamily="50" charset="-128"/>
                <a:cs typeface="Meiryo UI" pitchFamily="50" charset="-128"/>
              </a:rPr>
              <a:t>】</a:t>
            </a:r>
          </a:p>
          <a:p>
            <a:pPr marL="717550" indent="-450850" eaLnBrk="1" hangingPunct="1">
              <a:spcBef>
                <a:spcPts val="1000"/>
              </a:spcBef>
            </a:pPr>
            <a:r>
              <a:rPr lang="ja-JP" altLang="en-US" sz="2500" b="1" dirty="0">
                <a:solidFill>
                  <a:srgbClr val="000000"/>
                </a:solidFill>
                <a:latin typeface="Meiryo UI" pitchFamily="50" charset="-128"/>
                <a:ea typeface="Meiryo UI" pitchFamily="50" charset="-128"/>
                <a:cs typeface="Meiryo UI" pitchFamily="50" charset="-128"/>
              </a:rPr>
              <a:t>●</a:t>
            </a:r>
            <a:r>
              <a:rPr lang="en-US" altLang="ja-JP" sz="2500" b="1" dirty="0">
                <a:solidFill>
                  <a:srgbClr val="000000"/>
                </a:solidFill>
                <a:latin typeface="Meiryo UI" pitchFamily="50" charset="-128"/>
                <a:ea typeface="Meiryo UI" pitchFamily="50" charset="-128"/>
                <a:cs typeface="Meiryo UI" pitchFamily="50" charset="-128"/>
              </a:rPr>
              <a:t>	</a:t>
            </a:r>
            <a:r>
              <a:rPr lang="ja-JP" altLang="en-US" sz="2500" b="1" dirty="0">
                <a:solidFill>
                  <a:srgbClr val="669900"/>
                </a:solidFill>
                <a:latin typeface="Meiryo UI" pitchFamily="50" charset="-128"/>
                <a:ea typeface="Meiryo UI" pitchFamily="50" charset="-128"/>
                <a:cs typeface="Meiryo UI" pitchFamily="50" charset="-128"/>
              </a:rPr>
              <a:t>表情や声の抑揚、行動、歩き方、身体反応</a:t>
            </a:r>
          </a:p>
          <a:p>
            <a:pPr marL="717550" indent="-450850" eaLnBrk="1" hangingPunct="1">
              <a:spcBef>
                <a:spcPts val="100"/>
              </a:spcBef>
            </a:pPr>
            <a:r>
              <a:rPr lang="ja-JP" altLang="en-US" sz="2500" b="1" dirty="0">
                <a:solidFill>
                  <a:srgbClr val="669900"/>
                </a:solidFill>
                <a:latin typeface="Meiryo UI" pitchFamily="50" charset="-128"/>
                <a:ea typeface="Meiryo UI" pitchFamily="50" charset="-128"/>
                <a:cs typeface="Meiryo UI" pitchFamily="50" charset="-128"/>
              </a:rPr>
              <a:t>   </a:t>
            </a:r>
            <a:r>
              <a:rPr lang="en-US" altLang="ja-JP" sz="2500" b="1" dirty="0">
                <a:solidFill>
                  <a:srgbClr val="669900"/>
                </a:solidFill>
                <a:latin typeface="Meiryo UI" pitchFamily="50" charset="-128"/>
                <a:ea typeface="Meiryo UI" pitchFamily="50" charset="-128"/>
                <a:cs typeface="Meiryo UI" pitchFamily="50" charset="-128"/>
              </a:rPr>
              <a:t>	</a:t>
            </a:r>
            <a:r>
              <a:rPr lang="ja-JP" altLang="en-US" sz="2500" b="1" dirty="0">
                <a:solidFill>
                  <a:srgbClr val="669900"/>
                </a:solidFill>
                <a:latin typeface="Meiryo UI" pitchFamily="50" charset="-128"/>
                <a:ea typeface="Meiryo UI" pitchFamily="50" charset="-128"/>
                <a:cs typeface="Meiryo UI" pitchFamily="50" charset="-128"/>
              </a:rPr>
              <a:t>などに現れる意思</a:t>
            </a:r>
            <a:r>
              <a:rPr lang="ja-JP" altLang="en-US" sz="2500" b="1" dirty="0">
                <a:solidFill>
                  <a:srgbClr val="009999"/>
                </a:solidFill>
                <a:latin typeface="Meiryo UI" pitchFamily="50" charset="-128"/>
                <a:ea typeface="Meiryo UI" pitchFamily="50" charset="-128"/>
                <a:cs typeface="Meiryo UI" pitchFamily="50" charset="-128"/>
              </a:rPr>
              <a:t> </a:t>
            </a:r>
            <a:r>
              <a:rPr lang="ja-JP" altLang="en-US" sz="2500" b="1" dirty="0">
                <a:solidFill>
                  <a:srgbClr val="000000"/>
                </a:solidFill>
                <a:latin typeface="Meiryo UI" pitchFamily="50" charset="-128"/>
                <a:ea typeface="Meiryo UI" pitchFamily="50" charset="-128"/>
                <a:cs typeface="Meiryo UI" pitchFamily="50" charset="-128"/>
              </a:rPr>
              <a:t>を把握する。</a:t>
            </a:r>
            <a:endParaRPr lang="en-US" altLang="ja-JP" sz="2500" b="1" dirty="0">
              <a:solidFill>
                <a:srgbClr val="000000"/>
              </a:solidFill>
              <a:latin typeface="Meiryo UI" pitchFamily="50" charset="-128"/>
              <a:ea typeface="Meiryo UI" pitchFamily="50" charset="-128"/>
              <a:cs typeface="Meiryo UI" pitchFamily="50" charset="-128"/>
            </a:endParaRPr>
          </a:p>
          <a:p>
            <a:pPr marL="717550" indent="-450850" eaLnBrk="1" hangingPunct="1">
              <a:spcBef>
                <a:spcPts val="1000"/>
              </a:spcBef>
            </a:pPr>
            <a:r>
              <a:rPr lang="ja-JP" altLang="en-US" sz="2500" b="1" dirty="0">
                <a:solidFill>
                  <a:srgbClr val="000000"/>
                </a:solidFill>
                <a:latin typeface="Meiryo UI" pitchFamily="50" charset="-128"/>
                <a:ea typeface="Meiryo UI" pitchFamily="50" charset="-128"/>
                <a:cs typeface="Meiryo UI" pitchFamily="50" charset="-128"/>
              </a:rPr>
              <a:t>●</a:t>
            </a:r>
            <a:r>
              <a:rPr lang="en-US" altLang="ja-JP" sz="2500" b="1" dirty="0">
                <a:solidFill>
                  <a:srgbClr val="000000"/>
                </a:solidFill>
                <a:latin typeface="Meiryo UI" pitchFamily="50" charset="-128"/>
                <a:ea typeface="Meiryo UI" pitchFamily="50" charset="-128"/>
                <a:cs typeface="Meiryo UI" pitchFamily="50" charset="-128"/>
              </a:rPr>
              <a:t>	</a:t>
            </a:r>
            <a:r>
              <a:rPr lang="ja-JP" altLang="en-US" sz="2500" b="1" dirty="0">
                <a:solidFill>
                  <a:srgbClr val="000000"/>
                </a:solidFill>
                <a:latin typeface="Meiryo UI" pitchFamily="50" charset="-128"/>
                <a:ea typeface="Meiryo UI" pitchFamily="50" charset="-128"/>
                <a:cs typeface="Meiryo UI" pitchFamily="50" charset="-128"/>
              </a:rPr>
              <a:t>空間や自然、時間などを含む </a:t>
            </a:r>
            <a:r>
              <a:rPr lang="ja-JP" altLang="en-US" sz="2500" b="1" dirty="0">
                <a:solidFill>
                  <a:srgbClr val="669900"/>
                </a:solidFill>
                <a:latin typeface="Meiryo UI" pitchFamily="50" charset="-128"/>
                <a:ea typeface="Meiryo UI" pitchFamily="50" charset="-128"/>
                <a:cs typeface="Meiryo UI" pitchFamily="50" charset="-128"/>
              </a:rPr>
              <a:t>環境すべてが    </a:t>
            </a:r>
          </a:p>
          <a:p>
            <a:pPr marL="717550" indent="-450850" eaLnBrk="1" hangingPunct="1">
              <a:spcBef>
                <a:spcPts val="100"/>
              </a:spcBef>
            </a:pPr>
            <a:r>
              <a:rPr lang="ja-JP" altLang="en-US" sz="2500" b="1" dirty="0">
                <a:solidFill>
                  <a:srgbClr val="669900"/>
                </a:solidFill>
                <a:latin typeface="Meiryo UI" pitchFamily="50" charset="-128"/>
                <a:ea typeface="Meiryo UI" pitchFamily="50" charset="-128"/>
                <a:cs typeface="Meiryo UI" pitchFamily="50" charset="-128"/>
              </a:rPr>
              <a:t>   </a:t>
            </a:r>
            <a:r>
              <a:rPr lang="en-US" altLang="ja-JP" sz="2500" b="1" dirty="0">
                <a:solidFill>
                  <a:srgbClr val="669900"/>
                </a:solidFill>
                <a:latin typeface="Meiryo UI" pitchFamily="50" charset="-128"/>
                <a:ea typeface="Meiryo UI" pitchFamily="50" charset="-128"/>
                <a:cs typeface="Meiryo UI" pitchFamily="50" charset="-128"/>
              </a:rPr>
              <a:t>	</a:t>
            </a:r>
            <a:r>
              <a:rPr lang="ja-JP" altLang="en-US" sz="2500" b="1" dirty="0">
                <a:solidFill>
                  <a:srgbClr val="669900"/>
                </a:solidFill>
                <a:latin typeface="Meiryo UI" pitchFamily="50" charset="-128"/>
                <a:ea typeface="Meiryo UI" pitchFamily="50" charset="-128"/>
                <a:cs typeface="Meiryo UI" pitchFamily="50" charset="-128"/>
              </a:rPr>
              <a:t>コミュニケーション</a:t>
            </a:r>
            <a:r>
              <a:rPr lang="ja-JP" altLang="en-US" sz="2500" b="1" dirty="0">
                <a:solidFill>
                  <a:srgbClr val="009999"/>
                </a:solidFill>
                <a:latin typeface="Meiryo UI" pitchFamily="50" charset="-128"/>
                <a:ea typeface="Meiryo UI" pitchFamily="50" charset="-128"/>
                <a:cs typeface="Meiryo UI" pitchFamily="50" charset="-128"/>
              </a:rPr>
              <a:t> </a:t>
            </a:r>
            <a:r>
              <a:rPr lang="ja-JP" altLang="en-US" sz="2500" b="1" dirty="0">
                <a:solidFill>
                  <a:srgbClr val="000000"/>
                </a:solidFill>
                <a:latin typeface="Meiryo UI" pitchFamily="50" charset="-128"/>
                <a:ea typeface="Meiryo UI" pitchFamily="50" charset="-128"/>
                <a:cs typeface="Meiryo UI" pitchFamily="50" charset="-128"/>
              </a:rPr>
              <a:t>であると考える。</a:t>
            </a:r>
          </a:p>
        </p:txBody>
      </p:sp>
      <p:sp>
        <p:nvSpPr>
          <p:cNvPr id="9" name="Text Box 2"/>
          <p:cNvSpPr txBox="1">
            <a:spLocks noChangeArrowheads="1"/>
          </p:cNvSpPr>
          <p:nvPr/>
        </p:nvSpPr>
        <p:spPr bwMode="auto">
          <a:xfrm>
            <a:off x="1918548" y="325395"/>
            <a:ext cx="5337389" cy="54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04" tIns="41452" rIns="82904" bIns="41452"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fontAlgn="auto" hangingPunct="1">
              <a:spcBef>
                <a:spcPts val="0"/>
              </a:spcBef>
              <a:spcAft>
                <a:spcPts val="0"/>
              </a:spcAft>
            </a:pPr>
            <a:r>
              <a:rPr lang="ja-JP" altLang="en-US" sz="3000" b="1" dirty="0">
                <a:solidFill>
                  <a:prstClr val="black"/>
                </a:solidFill>
                <a:latin typeface="Meiryo UI" pitchFamily="50" charset="-128"/>
                <a:ea typeface="Meiryo UI" pitchFamily="50" charset="-128"/>
                <a:cs typeface="Meiryo UI" pitchFamily="50" charset="-128"/>
              </a:rPr>
              <a:t>コミュニケーション</a:t>
            </a:r>
          </a:p>
        </p:txBody>
      </p:sp>
      <p:pic>
        <p:nvPicPr>
          <p:cNvPr id="8" name="図 7">
            <a:extLst>
              <a:ext uri="{FF2B5EF4-FFF2-40B4-BE49-F238E27FC236}">
                <a16:creationId xmlns:a16="http://schemas.microsoft.com/office/drawing/2014/main" xmlns="" id="{CD7F7E32-3AB4-4661-829F-947086C90615}"/>
              </a:ext>
            </a:extLst>
          </p:cNvPr>
          <p:cNvPicPr>
            <a:picLocks noChangeAspect="1"/>
          </p:cNvPicPr>
          <p:nvPr/>
        </p:nvPicPr>
        <p:blipFill>
          <a:blip r:embed="rId3" cstate="print"/>
          <a:stretch>
            <a:fillRect/>
          </a:stretch>
        </p:blipFill>
        <p:spPr>
          <a:xfrm>
            <a:off x="329469" y="1026412"/>
            <a:ext cx="8510754" cy="128027"/>
          </a:xfrm>
          <a:prstGeom prst="rect">
            <a:avLst/>
          </a:prstGeom>
        </p:spPr>
      </p:pic>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13958" y="4877214"/>
            <a:ext cx="1804481" cy="1804481"/>
          </a:xfrm>
          <a:prstGeom prst="rect">
            <a:avLst/>
          </a:prstGeom>
        </p:spPr>
      </p:pic>
      <p:sp>
        <p:nvSpPr>
          <p:cNvPr id="11" name="テキスト ボックス 10"/>
          <p:cNvSpPr txBox="1"/>
          <p:nvPr/>
        </p:nvSpPr>
        <p:spPr>
          <a:xfrm>
            <a:off x="8377360" y="8964"/>
            <a:ext cx="757675" cy="461665"/>
          </a:xfrm>
          <a:prstGeom prst="rect">
            <a:avLst/>
          </a:prstGeom>
          <a:noFill/>
        </p:spPr>
        <p:txBody>
          <a:bodyPr wrap="square" rtlCol="0">
            <a:spAutoFit/>
          </a:bodyPr>
          <a:lstStyle/>
          <a:p>
            <a:pPr algn="r"/>
            <a:r>
              <a:rPr kumimoji="1" lang="en-US" altLang="ja-JP" sz="2400" dirty="0" smtClean="0">
                <a:latin typeface="Meiryo UI" panose="020B0604030504040204" pitchFamily="50" charset="-128"/>
                <a:ea typeface="Meiryo UI" panose="020B0604030504040204" pitchFamily="50" charset="-128"/>
              </a:rPr>
              <a:t>25</a:t>
            </a:r>
            <a:endParaRPr kumimoji="1" lang="ja-JP" altLang="en-US"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432703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bwMode="auto">
          <a:xfrm>
            <a:off x="2366116" y="3613651"/>
            <a:ext cx="814368" cy="0"/>
          </a:xfrm>
          <a:prstGeom prst="line">
            <a:avLst/>
          </a:prstGeom>
          <a:solidFill>
            <a:srgbClr val="FFFF99"/>
          </a:solidFill>
          <a:ln w="50800" cap="flat" cmpd="sng" algn="ctr">
            <a:solidFill>
              <a:srgbClr val="EA8B00"/>
            </a:solidFill>
            <a:prstDash val="sysDot"/>
            <a:round/>
            <a:headEnd type="none" w="med" len="med"/>
            <a:tailEnd type="none" w="med" len="med"/>
          </a:ln>
          <a:effectLst/>
        </p:spPr>
      </p:cxnSp>
      <p:cxnSp>
        <p:nvCxnSpPr>
          <p:cNvPr id="18" name="直線コネクタ 17"/>
          <p:cNvCxnSpPr/>
          <p:nvPr/>
        </p:nvCxnSpPr>
        <p:spPr bwMode="auto">
          <a:xfrm>
            <a:off x="2366116" y="4144570"/>
            <a:ext cx="814368" cy="0"/>
          </a:xfrm>
          <a:prstGeom prst="line">
            <a:avLst/>
          </a:prstGeom>
          <a:solidFill>
            <a:srgbClr val="FFFF99"/>
          </a:solidFill>
          <a:ln w="50800" cap="flat" cmpd="sng" algn="ctr">
            <a:solidFill>
              <a:srgbClr val="EA8B00"/>
            </a:solidFill>
            <a:prstDash val="sysDot"/>
            <a:round/>
            <a:headEnd type="none" w="med" len="med"/>
            <a:tailEnd type="none" w="med" len="med"/>
          </a:ln>
          <a:effectLst/>
        </p:spPr>
      </p:cxnSp>
      <p:cxnSp>
        <p:nvCxnSpPr>
          <p:cNvPr id="20" name="直線コネクタ 19"/>
          <p:cNvCxnSpPr/>
          <p:nvPr/>
        </p:nvCxnSpPr>
        <p:spPr bwMode="auto">
          <a:xfrm>
            <a:off x="2366116" y="4628470"/>
            <a:ext cx="814368" cy="0"/>
          </a:xfrm>
          <a:prstGeom prst="line">
            <a:avLst/>
          </a:prstGeom>
          <a:solidFill>
            <a:srgbClr val="FFFF99"/>
          </a:solidFill>
          <a:ln w="50800" cap="flat" cmpd="sng" algn="ctr">
            <a:solidFill>
              <a:srgbClr val="EA8B00"/>
            </a:solidFill>
            <a:prstDash val="sysDot"/>
            <a:round/>
            <a:headEnd type="none" w="med" len="med"/>
            <a:tailEnd type="none" w="med" len="med"/>
          </a:ln>
          <a:effectLst/>
        </p:spPr>
      </p:cxnSp>
      <p:cxnSp>
        <p:nvCxnSpPr>
          <p:cNvPr id="21" name="直線コネクタ 20"/>
          <p:cNvCxnSpPr/>
          <p:nvPr/>
        </p:nvCxnSpPr>
        <p:spPr bwMode="auto">
          <a:xfrm>
            <a:off x="2366116" y="5131744"/>
            <a:ext cx="814368" cy="0"/>
          </a:xfrm>
          <a:prstGeom prst="line">
            <a:avLst/>
          </a:prstGeom>
          <a:solidFill>
            <a:srgbClr val="FFFF99"/>
          </a:solidFill>
          <a:ln w="50800" cap="flat" cmpd="sng" algn="ctr">
            <a:solidFill>
              <a:srgbClr val="EA8B00"/>
            </a:solidFill>
            <a:prstDash val="sysDot"/>
            <a:round/>
            <a:headEnd type="none" w="med" len="med"/>
            <a:tailEnd type="none" w="med" len="med"/>
          </a:ln>
          <a:effectLst/>
        </p:spPr>
      </p:cxnSp>
      <p:cxnSp>
        <p:nvCxnSpPr>
          <p:cNvPr id="22" name="直線コネクタ 21"/>
          <p:cNvCxnSpPr/>
          <p:nvPr/>
        </p:nvCxnSpPr>
        <p:spPr bwMode="auto">
          <a:xfrm>
            <a:off x="2366116" y="5634546"/>
            <a:ext cx="814368" cy="0"/>
          </a:xfrm>
          <a:prstGeom prst="line">
            <a:avLst/>
          </a:prstGeom>
          <a:solidFill>
            <a:srgbClr val="FFFF99"/>
          </a:solidFill>
          <a:ln w="50800" cap="flat" cmpd="sng" algn="ctr">
            <a:solidFill>
              <a:srgbClr val="EA8B00"/>
            </a:solidFill>
            <a:prstDash val="sysDot"/>
            <a:round/>
            <a:headEnd type="none" w="med" len="med"/>
            <a:tailEnd type="none" w="med" len="med"/>
          </a:ln>
          <a:effectLst/>
        </p:spPr>
      </p:cxnSp>
      <p:cxnSp>
        <p:nvCxnSpPr>
          <p:cNvPr id="23" name="直線コネクタ 22"/>
          <p:cNvCxnSpPr/>
          <p:nvPr/>
        </p:nvCxnSpPr>
        <p:spPr bwMode="auto">
          <a:xfrm>
            <a:off x="2366116" y="6116556"/>
            <a:ext cx="814368" cy="0"/>
          </a:xfrm>
          <a:prstGeom prst="line">
            <a:avLst/>
          </a:prstGeom>
          <a:solidFill>
            <a:srgbClr val="FFFF99"/>
          </a:solidFill>
          <a:ln w="50800" cap="flat" cmpd="sng" algn="ctr">
            <a:solidFill>
              <a:srgbClr val="EA8B00"/>
            </a:solidFill>
            <a:prstDash val="sysDot"/>
            <a:round/>
            <a:headEnd type="none" w="med" len="med"/>
            <a:tailEnd type="none" w="med" len="med"/>
          </a:ln>
          <a:effectLst/>
        </p:spPr>
      </p:cxnSp>
      <p:sp>
        <p:nvSpPr>
          <p:cNvPr id="28676" name="テキスト ボックス 5"/>
          <p:cNvSpPr txBox="1">
            <a:spLocks noChangeArrowheads="1"/>
          </p:cNvSpPr>
          <p:nvPr/>
        </p:nvSpPr>
        <p:spPr bwMode="auto">
          <a:xfrm>
            <a:off x="115634" y="2547938"/>
            <a:ext cx="8528745" cy="3893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eaLnBrk="1" hangingPunct="1"/>
            <a:r>
              <a:rPr lang="ja-JP" altLang="en-US" b="1" dirty="0">
                <a:solidFill>
                  <a:srgbClr val="000000"/>
                </a:solidFill>
                <a:latin typeface="Meiryo UI" pitchFamily="50" charset="-128"/>
                <a:ea typeface="Meiryo UI" pitchFamily="50" charset="-128"/>
                <a:cs typeface="Meiryo UI" pitchFamily="50" charset="-128"/>
              </a:rPr>
              <a:t>    </a:t>
            </a:r>
            <a:r>
              <a:rPr lang="ja-JP" altLang="en-US" sz="3400" b="1" dirty="0">
                <a:solidFill>
                  <a:srgbClr val="000000"/>
                </a:solidFill>
                <a:latin typeface="Meiryo UI" pitchFamily="50" charset="-128"/>
                <a:ea typeface="Meiryo UI" pitchFamily="50" charset="-128"/>
                <a:cs typeface="Meiryo UI" pitchFamily="50" charset="-128"/>
              </a:rPr>
              <a:t>認知症の人が体験している世界を理解する</a:t>
            </a:r>
            <a:endParaRPr lang="en-US" altLang="ja-JP" sz="3400" b="1" dirty="0">
              <a:solidFill>
                <a:srgbClr val="000000"/>
              </a:solidFill>
              <a:latin typeface="Meiryo UI" pitchFamily="50" charset="-128"/>
              <a:ea typeface="Meiryo UI" pitchFamily="50" charset="-128"/>
              <a:cs typeface="Meiryo UI" pitchFamily="50" charset="-128"/>
            </a:endParaRPr>
          </a:p>
          <a:p>
            <a:pPr eaLnBrk="1" hangingPunct="1"/>
            <a:endParaRPr lang="en-US" altLang="ja-JP" sz="1800" b="1" dirty="0">
              <a:solidFill>
                <a:srgbClr val="000000"/>
              </a:solidFill>
              <a:latin typeface="Meiryo UI" pitchFamily="50" charset="-128"/>
              <a:ea typeface="Meiryo UI" pitchFamily="50" charset="-128"/>
              <a:cs typeface="Meiryo UI" pitchFamily="50" charset="-128"/>
            </a:endParaRPr>
          </a:p>
          <a:p>
            <a:pPr eaLnBrk="1" hangingPunct="1"/>
            <a:r>
              <a:rPr lang="ja-JP" altLang="en-US" sz="2800" b="1" dirty="0">
                <a:solidFill>
                  <a:srgbClr val="4597A0"/>
                </a:solidFill>
                <a:latin typeface="Meiryo UI" pitchFamily="50" charset="-128"/>
                <a:ea typeface="Meiryo UI" pitchFamily="50" charset="-128"/>
                <a:cs typeface="Meiryo UI" pitchFamily="50" charset="-128"/>
              </a:rPr>
              <a:t>                          </a:t>
            </a:r>
            <a:r>
              <a:rPr lang="ja-JP" altLang="en-US" sz="2800" b="1" dirty="0">
                <a:solidFill>
                  <a:srgbClr val="EA8B00"/>
                </a:solidFill>
                <a:latin typeface="Meiryo UI" pitchFamily="50" charset="-128"/>
                <a:ea typeface="Meiryo UI" pitchFamily="50" charset="-128"/>
                <a:cs typeface="Meiryo UI" pitchFamily="50" charset="-128"/>
              </a:rPr>
              <a:t>に 聞いてみる</a:t>
            </a:r>
            <a:endParaRPr lang="en-US" altLang="ja-JP" sz="2800" b="1" dirty="0">
              <a:solidFill>
                <a:srgbClr val="EA8B00"/>
              </a:solidFill>
              <a:latin typeface="Meiryo UI" pitchFamily="50" charset="-128"/>
              <a:ea typeface="Meiryo UI" pitchFamily="50" charset="-128"/>
              <a:cs typeface="Meiryo UI" pitchFamily="50" charset="-128"/>
            </a:endParaRPr>
          </a:p>
          <a:p>
            <a:pPr eaLnBrk="1" hangingPunct="1">
              <a:spcBef>
                <a:spcPts val="600"/>
              </a:spcBef>
            </a:pPr>
            <a:r>
              <a:rPr lang="ja-JP" altLang="en-US" sz="2800" b="1" dirty="0">
                <a:solidFill>
                  <a:srgbClr val="EA8B00"/>
                </a:solidFill>
                <a:latin typeface="Meiryo UI" pitchFamily="50" charset="-128"/>
                <a:ea typeface="Meiryo UI" pitchFamily="50" charset="-128"/>
                <a:cs typeface="Meiryo UI" pitchFamily="50" charset="-128"/>
              </a:rPr>
              <a:t>                          の 話を想像する</a:t>
            </a:r>
            <a:endParaRPr lang="en-US" altLang="ja-JP" sz="2800" b="1" dirty="0">
              <a:solidFill>
                <a:srgbClr val="EA8B00"/>
              </a:solidFill>
              <a:latin typeface="Meiryo UI" pitchFamily="50" charset="-128"/>
              <a:ea typeface="Meiryo UI" pitchFamily="50" charset="-128"/>
              <a:cs typeface="Meiryo UI" pitchFamily="50" charset="-128"/>
            </a:endParaRPr>
          </a:p>
          <a:p>
            <a:pPr eaLnBrk="1" hangingPunct="1">
              <a:spcBef>
                <a:spcPts val="600"/>
              </a:spcBef>
            </a:pPr>
            <a:r>
              <a:rPr lang="ja-JP" altLang="en-US" sz="2800" b="1" dirty="0">
                <a:solidFill>
                  <a:srgbClr val="EA8B00"/>
                </a:solidFill>
                <a:latin typeface="Meiryo UI" pitchFamily="50" charset="-128"/>
                <a:ea typeface="Meiryo UI" pitchFamily="50" charset="-128"/>
                <a:cs typeface="Meiryo UI" pitchFamily="50" charset="-128"/>
              </a:rPr>
              <a:t>                          に 現状を伝えてみる</a:t>
            </a:r>
            <a:endParaRPr lang="en-US" altLang="ja-JP" sz="2800" b="1" dirty="0">
              <a:solidFill>
                <a:srgbClr val="EA8B00"/>
              </a:solidFill>
              <a:latin typeface="Meiryo UI" pitchFamily="50" charset="-128"/>
              <a:ea typeface="Meiryo UI" pitchFamily="50" charset="-128"/>
              <a:cs typeface="Meiryo UI" pitchFamily="50" charset="-128"/>
            </a:endParaRPr>
          </a:p>
          <a:p>
            <a:pPr eaLnBrk="1" hangingPunct="1">
              <a:spcBef>
                <a:spcPts val="600"/>
              </a:spcBef>
            </a:pPr>
            <a:r>
              <a:rPr lang="ja-JP" altLang="en-US" sz="2800" b="1" dirty="0">
                <a:solidFill>
                  <a:srgbClr val="EA8B00"/>
                </a:solidFill>
                <a:latin typeface="Meiryo UI" pitchFamily="50" charset="-128"/>
                <a:ea typeface="Meiryo UI" pitchFamily="50" charset="-128"/>
                <a:cs typeface="Meiryo UI" pitchFamily="50" charset="-128"/>
              </a:rPr>
              <a:t>                          の 反応をみる</a:t>
            </a:r>
            <a:endParaRPr lang="en-US" altLang="ja-JP" sz="2800" b="1" dirty="0">
              <a:solidFill>
                <a:srgbClr val="EA8B00"/>
              </a:solidFill>
              <a:latin typeface="Meiryo UI" pitchFamily="50" charset="-128"/>
              <a:ea typeface="Meiryo UI" pitchFamily="50" charset="-128"/>
              <a:cs typeface="Meiryo UI" pitchFamily="50" charset="-128"/>
            </a:endParaRPr>
          </a:p>
          <a:p>
            <a:pPr eaLnBrk="1" hangingPunct="1">
              <a:spcBef>
                <a:spcPts val="600"/>
              </a:spcBef>
            </a:pPr>
            <a:r>
              <a:rPr lang="ja-JP" altLang="en-US" sz="2800" b="1" dirty="0">
                <a:solidFill>
                  <a:srgbClr val="EA8B00"/>
                </a:solidFill>
                <a:latin typeface="Meiryo UI" pitchFamily="50" charset="-128"/>
                <a:ea typeface="Meiryo UI" pitchFamily="50" charset="-128"/>
                <a:cs typeface="Meiryo UI" pitchFamily="50" charset="-128"/>
              </a:rPr>
              <a:t>                          が どのように思うか聴いてみる</a:t>
            </a:r>
            <a:endParaRPr lang="en-US" altLang="ja-JP" sz="2800" b="1" dirty="0">
              <a:solidFill>
                <a:srgbClr val="EA8B00"/>
              </a:solidFill>
              <a:latin typeface="Meiryo UI" pitchFamily="50" charset="-128"/>
              <a:ea typeface="Meiryo UI" pitchFamily="50" charset="-128"/>
              <a:cs typeface="Meiryo UI" pitchFamily="50" charset="-128"/>
            </a:endParaRPr>
          </a:p>
          <a:p>
            <a:pPr eaLnBrk="1" hangingPunct="1">
              <a:spcBef>
                <a:spcPts val="600"/>
              </a:spcBef>
            </a:pPr>
            <a:r>
              <a:rPr lang="ja-JP" altLang="en-US" sz="2800" b="1" dirty="0">
                <a:solidFill>
                  <a:srgbClr val="EA8B00"/>
                </a:solidFill>
                <a:latin typeface="Meiryo UI" pitchFamily="50" charset="-128"/>
                <a:ea typeface="Meiryo UI" pitchFamily="50" charset="-128"/>
                <a:cs typeface="Meiryo UI" pitchFamily="50" charset="-128"/>
              </a:rPr>
              <a:t>                          に どのようにするか相談する </a:t>
            </a:r>
            <a:endParaRPr lang="en-US" altLang="ja-JP" sz="2800" b="1" dirty="0">
              <a:solidFill>
                <a:srgbClr val="EA8B00"/>
              </a:solidFill>
              <a:latin typeface="Meiryo UI" pitchFamily="50" charset="-128"/>
              <a:ea typeface="Meiryo UI" pitchFamily="50" charset="-128"/>
              <a:cs typeface="Meiryo UI" pitchFamily="50" charset="-128"/>
            </a:endParaRPr>
          </a:p>
        </p:txBody>
      </p:sp>
      <p:sp>
        <p:nvSpPr>
          <p:cNvPr id="28680" name="正方形/長方形 7"/>
          <p:cNvSpPr>
            <a:spLocks noChangeArrowheads="1"/>
          </p:cNvSpPr>
          <p:nvPr/>
        </p:nvSpPr>
        <p:spPr bwMode="auto">
          <a:xfrm>
            <a:off x="807037" y="1570990"/>
            <a:ext cx="7509876" cy="795338"/>
          </a:xfrm>
          <a:prstGeom prst="rect">
            <a:avLst/>
          </a:prstGeom>
          <a:solidFill>
            <a:srgbClr val="EA8B00"/>
          </a:solidFill>
          <a:ln>
            <a:noFill/>
          </a:ln>
          <a:extLst/>
        </p:spPr>
        <p:txBody>
          <a:bodyPr wrap="none" anchor="ctr"/>
          <a:lstStyle/>
          <a:p>
            <a:pPr algn="ctr"/>
            <a:r>
              <a:rPr lang="ja-JP" altLang="en-US" sz="3200" b="1" dirty="0">
                <a:solidFill>
                  <a:srgbClr val="FFFFFF"/>
                </a:solidFill>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認知症の人には 意思も</a:t>
            </a:r>
            <a:r>
              <a:rPr lang="en-US" altLang="ja-JP" sz="3200" b="1" dirty="0">
                <a:solidFill>
                  <a:srgbClr val="FFFFFF"/>
                </a:solidFill>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a:t>
            </a:r>
            <a:r>
              <a:rPr lang="ja-JP" altLang="en-US" sz="3200" b="1" dirty="0">
                <a:solidFill>
                  <a:srgbClr val="FFFFFF"/>
                </a:solidFill>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経験も ある</a:t>
            </a:r>
          </a:p>
        </p:txBody>
      </p:sp>
      <p:sp>
        <p:nvSpPr>
          <p:cNvPr id="2" name="角丸四角形 1"/>
          <p:cNvSpPr/>
          <p:nvPr/>
        </p:nvSpPr>
        <p:spPr bwMode="auto">
          <a:xfrm>
            <a:off x="807413" y="3342640"/>
            <a:ext cx="1653067" cy="3105150"/>
          </a:xfrm>
          <a:prstGeom prst="roundRect">
            <a:avLst/>
          </a:prstGeom>
          <a:solidFill>
            <a:srgbClr val="FFCC8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ja-JP" altLang="en-US" b="1" dirty="0">
                <a:solidFill>
                  <a:srgbClr val="000000"/>
                </a:solidFill>
                <a:latin typeface="Meiryo UI" pitchFamily="50" charset="-128"/>
                <a:ea typeface="Meiryo UI" pitchFamily="50" charset="-128"/>
                <a:cs typeface="Meiryo UI" pitchFamily="50" charset="-128"/>
              </a:rPr>
              <a:t>認知症</a:t>
            </a:r>
            <a:endParaRPr lang="en-US" altLang="ja-JP" b="1" dirty="0">
              <a:solidFill>
                <a:srgbClr val="000000"/>
              </a:solidFill>
              <a:latin typeface="Meiryo UI" pitchFamily="50" charset="-128"/>
              <a:ea typeface="Meiryo UI" pitchFamily="50" charset="-128"/>
              <a:cs typeface="Meiryo UI" pitchFamily="50" charset="-128"/>
            </a:endParaRPr>
          </a:p>
          <a:p>
            <a:pPr algn="ctr"/>
            <a:r>
              <a:rPr lang="ja-JP" altLang="en-US" b="1" dirty="0">
                <a:solidFill>
                  <a:srgbClr val="000000"/>
                </a:solidFill>
                <a:latin typeface="Meiryo UI" pitchFamily="50" charset="-128"/>
                <a:ea typeface="Meiryo UI" pitchFamily="50" charset="-128"/>
                <a:cs typeface="Meiryo UI" pitchFamily="50" charset="-128"/>
              </a:rPr>
              <a:t>の人</a:t>
            </a:r>
          </a:p>
        </p:txBody>
      </p:sp>
      <p:sp>
        <p:nvSpPr>
          <p:cNvPr id="16" name="Text Box 2"/>
          <p:cNvSpPr txBox="1">
            <a:spLocks noChangeArrowheads="1"/>
          </p:cNvSpPr>
          <p:nvPr/>
        </p:nvSpPr>
        <p:spPr bwMode="auto">
          <a:xfrm>
            <a:off x="1751196" y="325395"/>
            <a:ext cx="5658273" cy="54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04" tIns="41452" rIns="82904" bIns="41452"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fontAlgn="auto" hangingPunct="1">
              <a:spcBef>
                <a:spcPts val="0"/>
              </a:spcBef>
              <a:spcAft>
                <a:spcPts val="0"/>
              </a:spcAft>
            </a:pPr>
            <a:r>
              <a:rPr lang="ja-JP" altLang="en-US" sz="3000" b="1" dirty="0">
                <a:latin typeface="Meiryo UI" pitchFamily="50" charset="-128"/>
                <a:ea typeface="Meiryo UI" pitchFamily="50" charset="-128"/>
                <a:cs typeface="Meiryo UI" pitchFamily="50" charset="-128"/>
              </a:rPr>
              <a:t>認知症の人の理解</a:t>
            </a:r>
          </a:p>
        </p:txBody>
      </p:sp>
      <p:pic>
        <p:nvPicPr>
          <p:cNvPr id="15" name="図 14">
            <a:extLst>
              <a:ext uri="{FF2B5EF4-FFF2-40B4-BE49-F238E27FC236}">
                <a16:creationId xmlns:a16="http://schemas.microsoft.com/office/drawing/2014/main" xmlns="" id="{CD7F7E32-3AB4-4661-829F-947086C90615}"/>
              </a:ext>
            </a:extLst>
          </p:cNvPr>
          <p:cNvPicPr>
            <a:picLocks noChangeAspect="1"/>
          </p:cNvPicPr>
          <p:nvPr/>
        </p:nvPicPr>
        <p:blipFill>
          <a:blip r:embed="rId3" cstate="print"/>
          <a:stretch>
            <a:fillRect/>
          </a:stretch>
        </p:blipFill>
        <p:spPr>
          <a:xfrm>
            <a:off x="329469" y="1026412"/>
            <a:ext cx="8510754" cy="128027"/>
          </a:xfrm>
          <a:prstGeom prst="rect">
            <a:avLst/>
          </a:prstGeom>
        </p:spPr>
      </p:pic>
      <p:sp>
        <p:nvSpPr>
          <p:cNvPr id="19" name="テキスト ボックス 18"/>
          <p:cNvSpPr txBox="1"/>
          <p:nvPr/>
        </p:nvSpPr>
        <p:spPr>
          <a:xfrm>
            <a:off x="8377360" y="8964"/>
            <a:ext cx="757675" cy="461665"/>
          </a:xfrm>
          <a:prstGeom prst="rect">
            <a:avLst/>
          </a:prstGeom>
          <a:noFill/>
        </p:spPr>
        <p:txBody>
          <a:bodyPr wrap="square" rtlCol="0">
            <a:spAutoFit/>
          </a:bodyPr>
          <a:lstStyle/>
          <a:p>
            <a:pPr algn="r"/>
            <a:r>
              <a:rPr kumimoji="1" lang="en-US" altLang="ja-JP" sz="2400" dirty="0" smtClean="0">
                <a:latin typeface="Meiryo UI" panose="020B0604030504040204" pitchFamily="50" charset="-128"/>
                <a:ea typeface="Meiryo UI" panose="020B0604030504040204" pitchFamily="50" charset="-128"/>
              </a:rPr>
              <a:t>26</a:t>
            </a:r>
            <a:endParaRPr kumimoji="1" lang="ja-JP" altLang="en-US"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327394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テキスト ボックス 6"/>
          <p:cNvSpPr txBox="1">
            <a:spLocks noChangeArrowheads="1"/>
          </p:cNvSpPr>
          <p:nvPr/>
        </p:nvSpPr>
        <p:spPr bwMode="auto">
          <a:xfrm>
            <a:off x="749556" y="1530578"/>
            <a:ext cx="7668578" cy="521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marL="442913" indent="-442913" eaLnBrk="1" hangingPunct="1">
              <a:spcBef>
                <a:spcPts val="1500"/>
              </a:spcBef>
            </a:pPr>
            <a:r>
              <a:rPr lang="en-US" altLang="ja-JP" sz="2700" b="1" dirty="0">
                <a:solidFill>
                  <a:srgbClr val="000000"/>
                </a:solidFill>
                <a:latin typeface="Meiryo UI" pitchFamily="50" charset="-128"/>
                <a:ea typeface="Meiryo UI" pitchFamily="50" charset="-128"/>
                <a:cs typeface="Meiryo UI" pitchFamily="50" charset="-128"/>
              </a:rPr>
              <a:t>① </a:t>
            </a:r>
            <a:r>
              <a:rPr lang="ja-JP" altLang="en-US" sz="2700" b="1" dirty="0">
                <a:solidFill>
                  <a:srgbClr val="EA8B00"/>
                </a:solidFill>
                <a:latin typeface="Meiryo UI" pitchFamily="50" charset="-128"/>
                <a:ea typeface="Meiryo UI" pitchFamily="50" charset="-128"/>
                <a:cs typeface="Meiryo UI" pitchFamily="50" charset="-128"/>
              </a:rPr>
              <a:t>その人らしく存在</a:t>
            </a:r>
            <a:r>
              <a:rPr lang="ja-JP" altLang="en-US" sz="2700" b="1" dirty="0">
                <a:solidFill>
                  <a:srgbClr val="000000"/>
                </a:solidFill>
                <a:latin typeface="Meiryo UI" pitchFamily="50" charset="-128"/>
                <a:ea typeface="Meiryo UI" pitchFamily="50" charset="-128"/>
                <a:cs typeface="Meiryo UI" pitchFamily="50" charset="-128"/>
              </a:rPr>
              <a:t>していられることを支援</a:t>
            </a:r>
            <a:endParaRPr lang="en-US" altLang="ja-JP" sz="2700" b="1" dirty="0">
              <a:solidFill>
                <a:srgbClr val="000000"/>
              </a:solidFill>
              <a:latin typeface="Meiryo UI" pitchFamily="50" charset="-128"/>
              <a:ea typeface="Meiryo UI" pitchFamily="50" charset="-128"/>
              <a:cs typeface="Meiryo UI" pitchFamily="50" charset="-128"/>
            </a:endParaRPr>
          </a:p>
          <a:p>
            <a:pPr marL="442913" indent="-442913" eaLnBrk="1" hangingPunct="1">
              <a:spcBef>
                <a:spcPts val="1800"/>
              </a:spcBef>
            </a:pPr>
            <a:r>
              <a:rPr lang="en-US" altLang="ja-JP" sz="2700" b="1" dirty="0">
                <a:solidFill>
                  <a:srgbClr val="000000"/>
                </a:solidFill>
                <a:latin typeface="Meiryo UI" pitchFamily="50" charset="-128"/>
                <a:ea typeface="Meiryo UI" pitchFamily="50" charset="-128"/>
                <a:cs typeface="Meiryo UI" pitchFamily="50" charset="-128"/>
              </a:rPr>
              <a:t>② </a:t>
            </a:r>
            <a:r>
              <a:rPr lang="ja-JP" altLang="en-US" sz="2700" b="1" dirty="0">
                <a:solidFill>
                  <a:srgbClr val="000000"/>
                </a:solidFill>
                <a:latin typeface="Meiryo UI" pitchFamily="50" charset="-128"/>
                <a:ea typeface="Meiryo UI" pitchFamily="50" charset="-128"/>
                <a:cs typeface="Meiryo UI" pitchFamily="50" charset="-128"/>
              </a:rPr>
              <a:t>できることに目を向けて、本人が有する力を最大限に活かせるよう、</a:t>
            </a:r>
            <a:r>
              <a:rPr lang="ja-JP" altLang="en-US" sz="2700" b="1" dirty="0">
                <a:solidFill>
                  <a:srgbClr val="EA8B00"/>
                </a:solidFill>
                <a:latin typeface="Meiryo UI" pitchFamily="50" charset="-128"/>
                <a:ea typeface="Meiryo UI" pitchFamily="50" charset="-128"/>
                <a:cs typeface="Meiryo UI" pitchFamily="50" charset="-128"/>
              </a:rPr>
              <a:t>自己決定を尊重</a:t>
            </a:r>
            <a:endParaRPr lang="en-US" altLang="ja-JP" sz="2700" b="1" dirty="0">
              <a:solidFill>
                <a:srgbClr val="EA8B00"/>
              </a:solidFill>
              <a:latin typeface="Meiryo UI" pitchFamily="50" charset="-128"/>
              <a:ea typeface="Meiryo UI" pitchFamily="50" charset="-128"/>
              <a:cs typeface="Meiryo UI" pitchFamily="50" charset="-128"/>
            </a:endParaRPr>
          </a:p>
          <a:p>
            <a:pPr marL="442913" indent="-442913" eaLnBrk="1" hangingPunct="1">
              <a:spcBef>
                <a:spcPts val="1800"/>
              </a:spcBef>
            </a:pPr>
            <a:r>
              <a:rPr lang="en-US" altLang="ja-JP" sz="2700" b="1" dirty="0">
                <a:solidFill>
                  <a:srgbClr val="000000"/>
                </a:solidFill>
                <a:latin typeface="Meiryo UI" pitchFamily="50" charset="-128"/>
                <a:ea typeface="Meiryo UI" pitchFamily="50" charset="-128"/>
                <a:cs typeface="Meiryo UI" pitchFamily="50" charset="-128"/>
              </a:rPr>
              <a:t>③</a:t>
            </a:r>
            <a:r>
              <a:rPr lang="ja-JP" altLang="en-US" sz="2700" b="1" dirty="0">
                <a:solidFill>
                  <a:srgbClr val="000000"/>
                </a:solidFill>
                <a:latin typeface="Meiryo UI" pitchFamily="50" charset="-128"/>
                <a:ea typeface="Meiryo UI" pitchFamily="50" charset="-128"/>
                <a:cs typeface="Meiryo UI" pitchFamily="50" charset="-128"/>
              </a:rPr>
              <a:t>生活歴を知り、</a:t>
            </a:r>
            <a:r>
              <a:rPr lang="ja-JP" altLang="en-US" sz="2700" b="1" dirty="0">
                <a:solidFill>
                  <a:srgbClr val="EA8B00"/>
                </a:solidFill>
                <a:latin typeface="Meiryo UI" pitchFamily="50" charset="-128"/>
                <a:ea typeface="Meiryo UI" pitchFamily="50" charset="-128"/>
                <a:cs typeface="Meiryo UI" pitchFamily="50" charset="-128"/>
              </a:rPr>
              <a:t>生活の継続性</a:t>
            </a:r>
            <a:r>
              <a:rPr lang="ja-JP" altLang="en-US" sz="2700" b="1" dirty="0">
                <a:solidFill>
                  <a:srgbClr val="000000"/>
                </a:solidFill>
                <a:latin typeface="Meiryo UI" pitchFamily="50" charset="-128"/>
                <a:ea typeface="Meiryo UI" pitchFamily="50" charset="-128"/>
                <a:cs typeface="Meiryo UI" pitchFamily="50" charset="-128"/>
              </a:rPr>
              <a:t>を保つケア環境</a:t>
            </a:r>
            <a:endParaRPr lang="en-US" altLang="ja-JP" sz="2700" b="1" dirty="0">
              <a:solidFill>
                <a:srgbClr val="000000"/>
              </a:solidFill>
              <a:latin typeface="Meiryo UI" pitchFamily="50" charset="-128"/>
              <a:ea typeface="Meiryo UI" pitchFamily="50" charset="-128"/>
              <a:cs typeface="Meiryo UI" pitchFamily="50" charset="-128"/>
            </a:endParaRPr>
          </a:p>
          <a:p>
            <a:pPr marL="442913" indent="-442913" eaLnBrk="1" hangingPunct="1">
              <a:spcBef>
                <a:spcPts val="1800"/>
              </a:spcBef>
            </a:pPr>
            <a:r>
              <a:rPr lang="en-US" altLang="ja-JP" sz="2700" b="1" dirty="0">
                <a:solidFill>
                  <a:srgbClr val="000000"/>
                </a:solidFill>
                <a:latin typeface="Meiryo UI" pitchFamily="50" charset="-128"/>
                <a:ea typeface="Meiryo UI" pitchFamily="50" charset="-128"/>
                <a:cs typeface="Meiryo UI" pitchFamily="50" charset="-128"/>
              </a:rPr>
              <a:t>④</a:t>
            </a:r>
            <a:r>
              <a:rPr lang="ja-JP" altLang="en-US" sz="2700" b="1" dirty="0">
                <a:solidFill>
                  <a:srgbClr val="000000"/>
                </a:solidFill>
                <a:latin typeface="Meiryo UI" pitchFamily="50" charset="-128"/>
                <a:ea typeface="Meiryo UI" pitchFamily="50" charset="-128"/>
                <a:cs typeface="Meiryo UI" pitchFamily="50" charset="-128"/>
              </a:rPr>
              <a:t> </a:t>
            </a:r>
            <a:r>
              <a:rPr lang="ja-JP" altLang="en-US" sz="2700" b="1" dirty="0">
                <a:solidFill>
                  <a:srgbClr val="FF9900"/>
                </a:solidFill>
                <a:latin typeface="Meiryo UI" pitchFamily="50" charset="-128"/>
                <a:ea typeface="Meiryo UI" pitchFamily="50" charset="-128"/>
                <a:cs typeface="Meiryo UI" pitchFamily="50" charset="-128"/>
              </a:rPr>
              <a:t>感情・情緒に配慮</a:t>
            </a:r>
            <a:r>
              <a:rPr lang="ja-JP" altLang="en-US" sz="2700" b="1" dirty="0">
                <a:solidFill>
                  <a:srgbClr val="000000"/>
                </a:solidFill>
                <a:latin typeface="Meiryo UI" pitchFamily="50" charset="-128"/>
                <a:ea typeface="Meiryo UI" pitchFamily="50" charset="-128"/>
                <a:cs typeface="Meiryo UI" pitchFamily="50" charset="-128"/>
              </a:rPr>
              <a:t>した、心地よいケア</a:t>
            </a:r>
            <a:r>
              <a:rPr lang="ja-JP" altLang="en-US" sz="2700" b="1" dirty="0" smtClean="0">
                <a:solidFill>
                  <a:srgbClr val="000000"/>
                </a:solidFill>
                <a:latin typeface="Meiryo UI" pitchFamily="50" charset="-128"/>
                <a:ea typeface="Meiryo UI" pitchFamily="50" charset="-128"/>
                <a:cs typeface="Meiryo UI" pitchFamily="50" charset="-128"/>
              </a:rPr>
              <a:t>や</a:t>
            </a:r>
            <a:r>
              <a:rPr lang="en-US" altLang="ja-JP" sz="2700" b="1" dirty="0" smtClean="0">
                <a:solidFill>
                  <a:srgbClr val="000000"/>
                </a:solidFill>
                <a:latin typeface="Meiryo UI" pitchFamily="50" charset="-128"/>
                <a:ea typeface="Meiryo UI" pitchFamily="50" charset="-128"/>
                <a:cs typeface="Meiryo UI" pitchFamily="50" charset="-128"/>
              </a:rPr>
              <a:t/>
            </a:r>
            <a:br>
              <a:rPr lang="en-US" altLang="ja-JP" sz="2700" b="1" dirty="0" smtClean="0">
                <a:solidFill>
                  <a:srgbClr val="000000"/>
                </a:solidFill>
                <a:latin typeface="Meiryo UI" pitchFamily="50" charset="-128"/>
                <a:ea typeface="Meiryo UI" pitchFamily="50" charset="-128"/>
                <a:cs typeface="Meiryo UI" pitchFamily="50" charset="-128"/>
              </a:rPr>
            </a:br>
            <a:r>
              <a:rPr lang="ja-JP" altLang="en-US" sz="2700" b="1" dirty="0" smtClean="0">
                <a:solidFill>
                  <a:srgbClr val="000000"/>
                </a:solidFill>
                <a:latin typeface="Meiryo UI" pitchFamily="50" charset="-128"/>
                <a:ea typeface="Meiryo UI" pitchFamily="50" charset="-128"/>
                <a:cs typeface="Meiryo UI" pitchFamily="50" charset="-128"/>
              </a:rPr>
              <a:t>コミュニケーション</a:t>
            </a:r>
            <a:endParaRPr lang="en-US" altLang="ja-JP" sz="2700" b="1" dirty="0">
              <a:solidFill>
                <a:srgbClr val="000000"/>
              </a:solidFill>
              <a:latin typeface="Meiryo UI" pitchFamily="50" charset="-128"/>
              <a:ea typeface="Meiryo UI" pitchFamily="50" charset="-128"/>
              <a:cs typeface="Meiryo UI" pitchFamily="50" charset="-128"/>
            </a:endParaRPr>
          </a:p>
          <a:p>
            <a:pPr marL="442913" indent="-442913" eaLnBrk="1" hangingPunct="1">
              <a:spcBef>
                <a:spcPts val="1800"/>
              </a:spcBef>
            </a:pPr>
            <a:r>
              <a:rPr lang="ja-JP" altLang="en-US" sz="2700" b="1" dirty="0">
                <a:solidFill>
                  <a:srgbClr val="000000"/>
                </a:solidFill>
                <a:latin typeface="Meiryo UI" pitchFamily="50" charset="-128"/>
                <a:ea typeface="Meiryo UI" pitchFamily="50" charset="-128"/>
                <a:cs typeface="Meiryo UI" pitchFamily="50" charset="-128"/>
              </a:rPr>
              <a:t>⑤ </a:t>
            </a:r>
            <a:r>
              <a:rPr lang="ja-JP" altLang="en-US" sz="2700" b="1" dirty="0">
                <a:solidFill>
                  <a:srgbClr val="EA8B00"/>
                </a:solidFill>
                <a:latin typeface="Meiryo UI" pitchFamily="50" charset="-128"/>
                <a:ea typeface="Meiryo UI" pitchFamily="50" charset="-128"/>
                <a:cs typeface="Meiryo UI" pitchFamily="50" charset="-128"/>
              </a:rPr>
              <a:t>家族やケアスタッフ</a:t>
            </a:r>
            <a:r>
              <a:rPr lang="ja-JP" altLang="en-US" sz="2700" b="1" dirty="0">
                <a:solidFill>
                  <a:srgbClr val="000000"/>
                </a:solidFill>
                <a:latin typeface="Meiryo UI" pitchFamily="50" charset="-128"/>
                <a:ea typeface="Meiryo UI" pitchFamily="50" charset="-128"/>
                <a:cs typeface="Meiryo UI" pitchFamily="50" charset="-128"/>
              </a:rPr>
              <a:t>の心身状態にも配慮</a:t>
            </a:r>
          </a:p>
          <a:p>
            <a:pPr marL="442913" indent="-442913" eaLnBrk="1" hangingPunct="1">
              <a:spcBef>
                <a:spcPts val="1800"/>
              </a:spcBef>
            </a:pPr>
            <a:r>
              <a:rPr lang="ja-JP" altLang="en-US" sz="2700" b="1" dirty="0">
                <a:solidFill>
                  <a:srgbClr val="000000"/>
                </a:solidFill>
                <a:latin typeface="Meiryo UI" pitchFamily="50" charset="-128"/>
                <a:ea typeface="Meiryo UI" pitchFamily="50" charset="-128"/>
                <a:cs typeface="Meiryo UI" pitchFamily="50" charset="-128"/>
              </a:rPr>
              <a:t>⑥ </a:t>
            </a:r>
            <a:r>
              <a:rPr lang="ja-JP" altLang="en-US" sz="2700" b="1" dirty="0">
                <a:solidFill>
                  <a:srgbClr val="EA8B00"/>
                </a:solidFill>
                <a:latin typeface="Meiryo UI" pitchFamily="50" charset="-128"/>
                <a:ea typeface="Meiryo UI" pitchFamily="50" charset="-128"/>
                <a:cs typeface="Meiryo UI" pitchFamily="50" charset="-128"/>
              </a:rPr>
              <a:t>退院・社会復帰</a:t>
            </a:r>
            <a:r>
              <a:rPr lang="en-US" altLang="ja-JP" sz="2700" b="1" dirty="0">
                <a:solidFill>
                  <a:srgbClr val="EA8B00"/>
                </a:solidFill>
                <a:latin typeface="Meiryo UI" pitchFamily="50" charset="-128"/>
                <a:ea typeface="Meiryo UI" pitchFamily="50" charset="-128"/>
                <a:cs typeface="Meiryo UI" pitchFamily="50" charset="-128"/>
              </a:rPr>
              <a:t> </a:t>
            </a:r>
            <a:r>
              <a:rPr lang="ja-JP" altLang="en-US" sz="2700" b="1" dirty="0">
                <a:solidFill>
                  <a:srgbClr val="000000"/>
                </a:solidFill>
                <a:latin typeface="Meiryo UI" pitchFamily="50" charset="-128"/>
                <a:ea typeface="Meiryo UI" pitchFamily="50" charset="-128"/>
                <a:cs typeface="Meiryo UI" pitchFamily="50" charset="-128"/>
              </a:rPr>
              <a:t>を早期より視野に入れたケア</a:t>
            </a:r>
          </a:p>
          <a:p>
            <a:pPr marL="442913" indent="-442913" eaLnBrk="1" hangingPunct="1">
              <a:spcBef>
                <a:spcPts val="1800"/>
              </a:spcBef>
            </a:pPr>
            <a:r>
              <a:rPr lang="en-US" altLang="ja-JP" sz="2700" b="1" dirty="0">
                <a:solidFill>
                  <a:srgbClr val="000000"/>
                </a:solidFill>
                <a:latin typeface="Meiryo UI" pitchFamily="50" charset="-128"/>
                <a:ea typeface="Meiryo UI" pitchFamily="50" charset="-128"/>
                <a:cs typeface="Meiryo UI" pitchFamily="50" charset="-128"/>
              </a:rPr>
              <a:t>⑦ </a:t>
            </a:r>
            <a:r>
              <a:rPr lang="ja-JP" altLang="en-US" sz="2700" b="1" dirty="0">
                <a:solidFill>
                  <a:srgbClr val="EA8B00"/>
                </a:solidFill>
                <a:latin typeface="Meiryo UI" pitchFamily="50" charset="-128"/>
                <a:ea typeface="Meiryo UI" pitchFamily="50" charset="-128"/>
                <a:cs typeface="Meiryo UI" pitchFamily="50" charset="-128"/>
              </a:rPr>
              <a:t>最期の時まで</a:t>
            </a:r>
            <a:r>
              <a:rPr lang="ja-JP" altLang="en-US" sz="2700" b="1" dirty="0">
                <a:solidFill>
                  <a:srgbClr val="000000"/>
                </a:solidFill>
                <a:latin typeface="Meiryo UI" pitchFamily="50" charset="-128"/>
                <a:ea typeface="Meiryo UI" pitchFamily="50" charset="-128"/>
                <a:cs typeface="Meiryo UI" pitchFamily="50" charset="-128"/>
              </a:rPr>
              <a:t>を視野においたケア</a:t>
            </a:r>
          </a:p>
        </p:txBody>
      </p:sp>
      <p:sp>
        <p:nvSpPr>
          <p:cNvPr id="10" name="Text Box 2"/>
          <p:cNvSpPr txBox="1">
            <a:spLocks noChangeArrowheads="1"/>
          </p:cNvSpPr>
          <p:nvPr/>
        </p:nvSpPr>
        <p:spPr bwMode="auto">
          <a:xfrm>
            <a:off x="2334128" y="334822"/>
            <a:ext cx="4481891" cy="54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04" tIns="41452" rIns="82904" bIns="41452"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fontAlgn="auto" hangingPunct="1">
              <a:spcBef>
                <a:spcPts val="0"/>
              </a:spcBef>
              <a:spcAft>
                <a:spcPts val="0"/>
              </a:spcAft>
            </a:pPr>
            <a:r>
              <a:rPr lang="ja-JP" altLang="en-US" sz="3000" b="1" dirty="0">
                <a:solidFill>
                  <a:srgbClr val="000000"/>
                </a:solidFill>
                <a:latin typeface="Meiryo UI" pitchFamily="50" charset="-128"/>
                <a:ea typeface="Meiryo UI" pitchFamily="50" charset="-128"/>
                <a:cs typeface="Meiryo UI" pitchFamily="50" charset="-128"/>
              </a:rPr>
              <a:t>認知症ケアの基本</a:t>
            </a:r>
          </a:p>
        </p:txBody>
      </p:sp>
      <p:pic>
        <p:nvPicPr>
          <p:cNvPr id="8" name="図 7">
            <a:extLst>
              <a:ext uri="{FF2B5EF4-FFF2-40B4-BE49-F238E27FC236}">
                <a16:creationId xmlns:a16="http://schemas.microsoft.com/office/drawing/2014/main" xmlns="" id="{CD7F7E32-3AB4-4661-829F-947086C90615}"/>
              </a:ext>
            </a:extLst>
          </p:cNvPr>
          <p:cNvPicPr>
            <a:picLocks noChangeAspect="1"/>
          </p:cNvPicPr>
          <p:nvPr/>
        </p:nvPicPr>
        <p:blipFill>
          <a:blip r:embed="rId3" cstate="print"/>
          <a:stretch>
            <a:fillRect/>
          </a:stretch>
        </p:blipFill>
        <p:spPr>
          <a:xfrm>
            <a:off x="329469" y="1026412"/>
            <a:ext cx="8510754" cy="128027"/>
          </a:xfrm>
          <a:prstGeom prst="rect">
            <a:avLst/>
          </a:prstGeom>
        </p:spPr>
      </p:pic>
      <p:sp>
        <p:nvSpPr>
          <p:cNvPr id="13" name="テキスト ボックス 12"/>
          <p:cNvSpPr txBox="1"/>
          <p:nvPr/>
        </p:nvSpPr>
        <p:spPr>
          <a:xfrm>
            <a:off x="8377360" y="8964"/>
            <a:ext cx="757675" cy="461665"/>
          </a:xfrm>
          <a:prstGeom prst="rect">
            <a:avLst/>
          </a:prstGeom>
          <a:noFill/>
        </p:spPr>
        <p:txBody>
          <a:bodyPr wrap="square" rtlCol="0">
            <a:spAutoFit/>
          </a:bodyPr>
          <a:lstStyle/>
          <a:p>
            <a:pPr algn="r"/>
            <a:r>
              <a:rPr kumimoji="1" lang="en-US" altLang="ja-JP" sz="2400" dirty="0" smtClean="0">
                <a:latin typeface="Meiryo UI" panose="020B0604030504040204" pitchFamily="50" charset="-128"/>
                <a:ea typeface="Meiryo UI" panose="020B0604030504040204" pitchFamily="50" charset="-128"/>
              </a:rPr>
              <a:t>27</a:t>
            </a:r>
            <a:endParaRPr kumimoji="1" lang="ja-JP" altLang="en-US"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911997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コンテンツ プレースホルダ 2"/>
          <p:cNvSpPr>
            <a:spLocks/>
          </p:cNvSpPr>
          <p:nvPr/>
        </p:nvSpPr>
        <p:spPr bwMode="auto">
          <a:xfrm>
            <a:off x="829828" y="1569662"/>
            <a:ext cx="7494059" cy="489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pPr marL="447675" indent="-447675">
              <a:lnSpc>
                <a:spcPct val="135000"/>
              </a:lnSpc>
            </a:pPr>
            <a:r>
              <a:rPr lang="ja-JP" altLang="en-US" sz="2600" b="1" dirty="0">
                <a:solidFill>
                  <a:srgbClr val="000000"/>
                </a:solidFill>
                <a:latin typeface="Meiryo UI" pitchFamily="50" charset="-128"/>
                <a:ea typeface="Meiryo UI" pitchFamily="50" charset="-128"/>
                <a:cs typeface="Meiryo UI" pitchFamily="50" charset="-128"/>
              </a:rPr>
              <a:t>● 認知機能障害に関連して、認知症の人も違和感や</a:t>
            </a:r>
            <a:endParaRPr lang="en-US" altLang="ja-JP" sz="2600" b="1" dirty="0">
              <a:solidFill>
                <a:srgbClr val="000000"/>
              </a:solidFill>
              <a:latin typeface="Meiryo UI" pitchFamily="50" charset="-128"/>
              <a:ea typeface="Meiryo UI" pitchFamily="50" charset="-128"/>
              <a:cs typeface="Meiryo UI" pitchFamily="50" charset="-128"/>
            </a:endParaRPr>
          </a:p>
          <a:p>
            <a:pPr marL="447675" indent="-447675"/>
            <a:r>
              <a:rPr lang="ja-JP" altLang="en-US" sz="2600" b="1" dirty="0">
                <a:solidFill>
                  <a:srgbClr val="000000"/>
                </a:solidFill>
                <a:latin typeface="Meiryo UI" pitchFamily="50" charset="-128"/>
                <a:ea typeface="Meiryo UI" pitchFamily="50" charset="-128"/>
                <a:cs typeface="Meiryo UI" pitchFamily="50" charset="-128"/>
              </a:rPr>
              <a:t>   </a:t>
            </a:r>
            <a:r>
              <a:rPr lang="en-US" altLang="ja-JP" sz="2600" b="1" dirty="0">
                <a:solidFill>
                  <a:srgbClr val="000000"/>
                </a:solidFill>
                <a:latin typeface="Meiryo UI" pitchFamily="50" charset="-128"/>
                <a:ea typeface="Meiryo UI" pitchFamily="50" charset="-128"/>
                <a:cs typeface="Meiryo UI" pitchFamily="50" charset="-128"/>
              </a:rPr>
              <a:t>	</a:t>
            </a:r>
            <a:r>
              <a:rPr lang="ja-JP" altLang="en-US" sz="2600" b="1" dirty="0">
                <a:solidFill>
                  <a:srgbClr val="000000"/>
                </a:solidFill>
                <a:latin typeface="Meiryo UI" pitchFamily="50" charset="-128"/>
                <a:ea typeface="Meiryo UI" pitchFamily="50" charset="-128"/>
                <a:cs typeface="Meiryo UI" pitchFamily="50" charset="-128"/>
              </a:rPr>
              <a:t>苦痛を感じる</a:t>
            </a:r>
            <a:endParaRPr lang="en-US" altLang="ja-JP" sz="2600" b="1" dirty="0">
              <a:solidFill>
                <a:srgbClr val="000000"/>
              </a:solidFill>
              <a:latin typeface="Meiryo UI" pitchFamily="50" charset="-128"/>
              <a:ea typeface="Meiryo UI" pitchFamily="50" charset="-128"/>
              <a:cs typeface="Meiryo UI" pitchFamily="50" charset="-128"/>
            </a:endParaRPr>
          </a:p>
          <a:p>
            <a:pPr marL="447675" indent="-447675">
              <a:lnSpc>
                <a:spcPct val="135000"/>
              </a:lnSpc>
              <a:spcBef>
                <a:spcPts val="1800"/>
              </a:spcBef>
            </a:pPr>
            <a:r>
              <a:rPr lang="ja-JP" altLang="en-US" sz="2600" b="1" dirty="0">
                <a:solidFill>
                  <a:srgbClr val="000000"/>
                </a:solidFill>
                <a:latin typeface="Meiryo UI" pitchFamily="50" charset="-128"/>
                <a:ea typeface="Meiryo UI" pitchFamily="50" charset="-128"/>
                <a:cs typeface="Meiryo UI" pitchFamily="50" charset="-128"/>
              </a:rPr>
              <a:t>● 特に、軽度認知症においては、失敗体験にともなう</a:t>
            </a:r>
            <a:endParaRPr lang="en-US" altLang="ja-JP" sz="2600" b="1" dirty="0">
              <a:solidFill>
                <a:srgbClr val="000000"/>
              </a:solidFill>
              <a:latin typeface="Meiryo UI" pitchFamily="50" charset="-128"/>
              <a:ea typeface="Meiryo UI" pitchFamily="50" charset="-128"/>
              <a:cs typeface="Meiryo UI" pitchFamily="50" charset="-128"/>
            </a:endParaRPr>
          </a:p>
          <a:p>
            <a:pPr marL="447675" indent="-447675"/>
            <a:r>
              <a:rPr lang="ja-JP" altLang="en-US" sz="2600" b="1" dirty="0">
                <a:solidFill>
                  <a:srgbClr val="000000"/>
                </a:solidFill>
                <a:latin typeface="Meiryo UI" pitchFamily="50" charset="-128"/>
                <a:ea typeface="Meiryo UI" pitchFamily="50" charset="-128"/>
                <a:cs typeface="Meiryo UI" pitchFamily="50" charset="-128"/>
              </a:rPr>
              <a:t>    自尊心の傷つき、自律性の喪失への恐怖がある</a:t>
            </a:r>
            <a:endParaRPr lang="en-US" altLang="ja-JP" sz="2600" b="1" dirty="0">
              <a:solidFill>
                <a:srgbClr val="000000"/>
              </a:solidFill>
              <a:latin typeface="Meiryo UI" pitchFamily="50" charset="-128"/>
              <a:ea typeface="Meiryo UI" pitchFamily="50" charset="-128"/>
              <a:cs typeface="Meiryo UI" pitchFamily="50" charset="-128"/>
            </a:endParaRPr>
          </a:p>
          <a:p>
            <a:pPr marL="342900" indent="-342900">
              <a:lnSpc>
                <a:spcPct val="135000"/>
              </a:lnSpc>
            </a:pPr>
            <a:endParaRPr lang="en-US" altLang="ja-JP" sz="4000" b="1" dirty="0">
              <a:solidFill>
                <a:srgbClr val="000000"/>
              </a:solidFill>
              <a:latin typeface="Meiryo UI" pitchFamily="50" charset="-128"/>
              <a:ea typeface="Meiryo UI" pitchFamily="50" charset="-128"/>
              <a:cs typeface="Meiryo UI" pitchFamily="50" charset="-128"/>
            </a:endParaRPr>
          </a:p>
          <a:p>
            <a:pPr marL="342900" indent="-342900" algn="ctr">
              <a:lnSpc>
                <a:spcPct val="135000"/>
              </a:lnSpc>
            </a:pPr>
            <a:r>
              <a:rPr lang="ja-JP" altLang="en-US" sz="2800" b="1" dirty="0">
                <a:solidFill>
                  <a:srgbClr val="EA8B00"/>
                </a:solidFill>
                <a:latin typeface="Meiryo UI" pitchFamily="50" charset="-128"/>
                <a:ea typeface="Meiryo UI" pitchFamily="50" charset="-128"/>
                <a:cs typeface="Meiryo UI" pitchFamily="50" charset="-128"/>
              </a:rPr>
              <a:t>心理的な苦痛にも配慮をしたかかわり、支援が重要</a:t>
            </a:r>
            <a:endParaRPr lang="en-US" altLang="ja-JP" sz="2800" b="1" dirty="0">
              <a:solidFill>
                <a:srgbClr val="EA8B00"/>
              </a:solidFill>
              <a:latin typeface="Meiryo UI" pitchFamily="50" charset="-128"/>
              <a:ea typeface="Meiryo UI" pitchFamily="50" charset="-128"/>
              <a:cs typeface="Meiryo UI" pitchFamily="50" charset="-128"/>
            </a:endParaRPr>
          </a:p>
          <a:p>
            <a:pPr marL="342900" indent="-342900">
              <a:lnSpc>
                <a:spcPct val="135000"/>
              </a:lnSpc>
              <a:spcBef>
                <a:spcPts val="1200"/>
              </a:spcBef>
            </a:pPr>
            <a:r>
              <a:rPr lang="ja-JP" altLang="en-US" sz="2400" b="1" dirty="0">
                <a:solidFill>
                  <a:srgbClr val="000000"/>
                </a:solidFill>
                <a:latin typeface="Meiryo UI" pitchFamily="50" charset="-128"/>
                <a:ea typeface="Meiryo UI" pitchFamily="50" charset="-128"/>
                <a:cs typeface="Meiryo UI" pitchFamily="50" charset="-128"/>
              </a:rPr>
              <a:t>          　　 例）忘れてしまったことを指摘する</a:t>
            </a:r>
            <a:endParaRPr lang="en-US" altLang="ja-JP" sz="2400" b="1" dirty="0">
              <a:solidFill>
                <a:srgbClr val="000000"/>
              </a:solidFill>
              <a:latin typeface="Meiryo UI" pitchFamily="50" charset="-128"/>
              <a:ea typeface="Meiryo UI" pitchFamily="50" charset="-128"/>
              <a:cs typeface="Meiryo UI" pitchFamily="50" charset="-128"/>
            </a:endParaRPr>
          </a:p>
          <a:p>
            <a:pPr marL="342900" indent="-342900">
              <a:lnSpc>
                <a:spcPct val="114000"/>
              </a:lnSpc>
            </a:pPr>
            <a:r>
              <a:rPr lang="en-US" altLang="ja-JP" sz="2400" b="1" dirty="0">
                <a:solidFill>
                  <a:srgbClr val="000000"/>
                </a:solidFill>
                <a:latin typeface="Meiryo UI" pitchFamily="50" charset="-128"/>
                <a:ea typeface="Meiryo UI" pitchFamily="50" charset="-128"/>
                <a:cs typeface="Meiryo UI" pitchFamily="50" charset="-128"/>
              </a:rPr>
              <a:t>	</a:t>
            </a:r>
            <a:r>
              <a:rPr lang="ja-JP" altLang="en-US" sz="2400" b="1" dirty="0">
                <a:solidFill>
                  <a:srgbClr val="000000"/>
                </a:solidFill>
                <a:latin typeface="Meiryo UI" pitchFamily="50" charset="-128"/>
                <a:ea typeface="Meiryo UI" pitchFamily="50" charset="-128"/>
                <a:cs typeface="Meiryo UI" pitchFamily="50" charset="-128"/>
              </a:rPr>
              <a:t>              　　排泄の失敗を責める</a:t>
            </a:r>
          </a:p>
        </p:txBody>
      </p:sp>
      <p:sp>
        <p:nvSpPr>
          <p:cNvPr id="7" name="Text Box 2"/>
          <p:cNvSpPr txBox="1">
            <a:spLocks noChangeArrowheads="1"/>
          </p:cNvSpPr>
          <p:nvPr/>
        </p:nvSpPr>
        <p:spPr bwMode="auto">
          <a:xfrm>
            <a:off x="1518944" y="325395"/>
            <a:ext cx="6113991" cy="54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04" tIns="41452" rIns="82904" bIns="41452"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fontAlgn="auto" hangingPunct="1">
              <a:spcBef>
                <a:spcPts val="0"/>
              </a:spcBef>
              <a:spcAft>
                <a:spcPts val="0"/>
              </a:spcAft>
            </a:pPr>
            <a:r>
              <a:rPr lang="ja-JP" altLang="en-US" sz="3000" b="1" dirty="0">
                <a:solidFill>
                  <a:prstClr val="black"/>
                </a:solidFill>
                <a:latin typeface="Meiryo UI" pitchFamily="50" charset="-128"/>
                <a:ea typeface="Meiryo UI" pitchFamily="50" charset="-128"/>
                <a:cs typeface="Meiryo UI" pitchFamily="50" charset="-128"/>
              </a:rPr>
              <a:t>認知症であっても感情は保たれている</a:t>
            </a:r>
          </a:p>
        </p:txBody>
      </p:sp>
      <p:pic>
        <p:nvPicPr>
          <p:cNvPr id="9" name="図 8">
            <a:extLst>
              <a:ext uri="{FF2B5EF4-FFF2-40B4-BE49-F238E27FC236}">
                <a16:creationId xmlns:a16="http://schemas.microsoft.com/office/drawing/2014/main" xmlns="" id="{CD7F7E32-3AB4-4661-829F-947086C90615}"/>
              </a:ext>
            </a:extLst>
          </p:cNvPr>
          <p:cNvPicPr>
            <a:picLocks noChangeAspect="1"/>
          </p:cNvPicPr>
          <p:nvPr/>
        </p:nvPicPr>
        <p:blipFill>
          <a:blip r:embed="rId3" cstate="print"/>
          <a:stretch>
            <a:fillRect/>
          </a:stretch>
        </p:blipFill>
        <p:spPr>
          <a:xfrm>
            <a:off x="329469" y="1026412"/>
            <a:ext cx="8510754" cy="128027"/>
          </a:xfrm>
          <a:prstGeom prst="rect">
            <a:avLst/>
          </a:prstGeom>
        </p:spPr>
      </p:pic>
      <p:sp>
        <p:nvSpPr>
          <p:cNvPr id="11" name="AutoShape 17"/>
          <p:cNvSpPr>
            <a:spLocks noChangeArrowheads="1"/>
          </p:cNvSpPr>
          <p:nvPr/>
        </p:nvSpPr>
        <p:spPr bwMode="auto">
          <a:xfrm flipV="1">
            <a:off x="3186268" y="3825588"/>
            <a:ext cx="2773363" cy="686169"/>
          </a:xfrm>
          <a:prstGeom prst="triangle">
            <a:avLst>
              <a:gd name="adj" fmla="val 50000"/>
            </a:avLst>
          </a:prstGeom>
          <a:gradFill rotWithShape="1">
            <a:gsLst>
              <a:gs pos="0">
                <a:srgbClr val="EA8B00"/>
              </a:gs>
              <a:gs pos="100000">
                <a:srgbClr val="FFFFFF"/>
              </a:gs>
            </a:gsLst>
            <a:lin ang="5400000" scaled="1"/>
          </a:gradFill>
          <a:ln>
            <a:noFill/>
          </a:ln>
          <a:effectLst/>
          <a:extLst/>
        </p:spPr>
        <p:txBody>
          <a:bodyPr rot="10800000" wrap="none" anchor="ctr"/>
          <a:lstStyle/>
          <a:p>
            <a:endParaRPr lang="ja-JP" altLang="en-US" sz="3200" b="1">
              <a:solidFill>
                <a:srgbClr val="000000"/>
              </a:solidFill>
              <a:ea typeface="HGPｺﾞｼｯｸM" pitchFamily="50" charset="-128"/>
            </a:endParaRPr>
          </a:p>
        </p:txBody>
      </p:sp>
      <p:sp>
        <p:nvSpPr>
          <p:cNvPr id="16" name="テキスト ボックス 15"/>
          <p:cNvSpPr txBox="1"/>
          <p:nvPr/>
        </p:nvSpPr>
        <p:spPr>
          <a:xfrm>
            <a:off x="8377360" y="8964"/>
            <a:ext cx="757675" cy="461665"/>
          </a:xfrm>
          <a:prstGeom prst="rect">
            <a:avLst/>
          </a:prstGeom>
          <a:noFill/>
        </p:spPr>
        <p:txBody>
          <a:bodyPr wrap="square" rtlCol="0">
            <a:spAutoFit/>
          </a:bodyPr>
          <a:lstStyle/>
          <a:p>
            <a:pPr algn="r"/>
            <a:r>
              <a:rPr kumimoji="1" lang="en-US" altLang="ja-JP" sz="2400" dirty="0" smtClean="0">
                <a:latin typeface="Meiryo UI" panose="020B0604030504040204" pitchFamily="50" charset="-128"/>
                <a:ea typeface="Meiryo UI" panose="020B0604030504040204" pitchFamily="50" charset="-128"/>
              </a:rPr>
              <a:t>28</a:t>
            </a:r>
            <a:endParaRPr kumimoji="1" lang="ja-JP" altLang="en-US"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900554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1584603" y="320075"/>
            <a:ext cx="6258301" cy="54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04" tIns="41452" rIns="82904" bIns="41452"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hangingPunct="1"/>
            <a:r>
              <a:rPr lang="ja-JP" altLang="en-US" sz="3000" b="1" dirty="0">
                <a:solidFill>
                  <a:srgbClr val="000000"/>
                </a:solidFill>
                <a:latin typeface="Meiryo UI" pitchFamily="50" charset="-128"/>
                <a:ea typeface="Meiryo UI" pitchFamily="50" charset="-128"/>
                <a:cs typeface="Meiryo UI" pitchFamily="50" charset="-128"/>
              </a:rPr>
              <a:t>初診時・入院時から認知症を疑う</a:t>
            </a:r>
            <a:endParaRPr lang="en-US" altLang="ja-JP" sz="3000" b="1" dirty="0">
              <a:solidFill>
                <a:srgbClr val="000000"/>
              </a:solidFill>
              <a:latin typeface="Meiryo UI" pitchFamily="50" charset="-128"/>
              <a:ea typeface="Meiryo UI" pitchFamily="50" charset="-128"/>
              <a:cs typeface="Meiryo UI" pitchFamily="50" charset="-128"/>
            </a:endParaRPr>
          </a:p>
        </p:txBody>
      </p:sp>
      <p:sp>
        <p:nvSpPr>
          <p:cNvPr id="4099" name="コンテンツ プレースホルダ 2"/>
          <p:cNvSpPr>
            <a:spLocks/>
          </p:cNvSpPr>
          <p:nvPr/>
        </p:nvSpPr>
        <p:spPr bwMode="auto">
          <a:xfrm>
            <a:off x="701644" y="1582359"/>
            <a:ext cx="8100871" cy="456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20000"/>
              </a:lnSpc>
            </a:pPr>
            <a:r>
              <a:rPr lang="ja-JP" altLang="en-US" sz="2800" b="1" dirty="0">
                <a:solidFill>
                  <a:srgbClr val="000000"/>
                </a:solidFill>
                <a:latin typeface="Meiryo UI" pitchFamily="50" charset="-128"/>
                <a:ea typeface="Meiryo UI" pitchFamily="50" charset="-128"/>
                <a:cs typeface="Meiryo UI" pitchFamily="50" charset="-128"/>
              </a:rPr>
              <a:t>日常生活の様子から、</a:t>
            </a:r>
            <a:r>
              <a:rPr lang="ja-JP" altLang="en-US" sz="2800" b="1" dirty="0">
                <a:solidFill>
                  <a:srgbClr val="EA8B00"/>
                </a:solidFill>
                <a:latin typeface="Meiryo UI" pitchFamily="50" charset="-128"/>
                <a:ea typeface="Meiryo UI" pitchFamily="50" charset="-128"/>
                <a:cs typeface="Meiryo UI" pitchFamily="50" charset="-128"/>
              </a:rPr>
              <a:t>認知機能の変化</a:t>
            </a:r>
            <a:r>
              <a:rPr lang="ja-JP" altLang="en-US" sz="2800" b="1" dirty="0">
                <a:solidFill>
                  <a:srgbClr val="000000"/>
                </a:solidFill>
                <a:latin typeface="Meiryo UI" pitchFamily="50" charset="-128"/>
                <a:ea typeface="Meiryo UI" pitchFamily="50" charset="-128"/>
                <a:cs typeface="Meiryo UI" pitchFamily="50" charset="-128"/>
              </a:rPr>
              <a:t>を疑う徴候がないかを確認する。</a:t>
            </a:r>
            <a:endParaRPr lang="en-US" altLang="ja-JP" sz="2800" b="1" dirty="0">
              <a:solidFill>
                <a:srgbClr val="000000"/>
              </a:solidFill>
              <a:latin typeface="Meiryo UI" pitchFamily="50" charset="-128"/>
              <a:ea typeface="Meiryo UI" pitchFamily="50" charset="-128"/>
              <a:cs typeface="Meiryo UI" pitchFamily="50" charset="-128"/>
            </a:endParaRPr>
          </a:p>
          <a:p>
            <a:pPr marL="342900" indent="-342900">
              <a:lnSpc>
                <a:spcPct val="135000"/>
              </a:lnSpc>
              <a:spcBef>
                <a:spcPts val="2400"/>
              </a:spcBef>
            </a:pPr>
            <a:r>
              <a:rPr lang="ja-JP" altLang="en-US" sz="2600" b="1" dirty="0">
                <a:solidFill>
                  <a:srgbClr val="000000"/>
                </a:solidFill>
                <a:latin typeface="Meiryo UI" pitchFamily="50" charset="-128"/>
                <a:ea typeface="Meiryo UI" pitchFamily="50" charset="-128"/>
                <a:cs typeface="Meiryo UI" pitchFamily="50" charset="-128"/>
              </a:rPr>
              <a:t>● 疑う場合には、</a:t>
            </a:r>
            <a:endParaRPr lang="en-US" altLang="ja-JP" sz="2600" b="1" dirty="0">
              <a:solidFill>
                <a:srgbClr val="000000"/>
              </a:solidFill>
              <a:latin typeface="Meiryo UI" pitchFamily="50" charset="-128"/>
              <a:ea typeface="Meiryo UI" pitchFamily="50" charset="-128"/>
              <a:cs typeface="Meiryo UI" pitchFamily="50" charset="-128"/>
            </a:endParaRPr>
          </a:p>
          <a:p>
            <a:pPr marL="715963" indent="-273050">
              <a:lnSpc>
                <a:spcPct val="135000"/>
              </a:lnSpc>
            </a:pPr>
            <a:r>
              <a:rPr lang="ja-JP" altLang="en-US" sz="2600" b="1" dirty="0">
                <a:solidFill>
                  <a:srgbClr val="000000"/>
                </a:solidFill>
                <a:latin typeface="Meiryo UI" pitchFamily="50" charset="-128"/>
                <a:ea typeface="Meiryo UI" pitchFamily="50" charset="-128"/>
                <a:cs typeface="Meiryo UI" pitchFamily="50" charset="-128"/>
              </a:rPr>
              <a:t>・</a:t>
            </a:r>
            <a:r>
              <a:rPr lang="en-US" altLang="ja-JP" sz="2600" b="1" dirty="0">
                <a:solidFill>
                  <a:srgbClr val="000000"/>
                </a:solidFill>
                <a:latin typeface="Meiryo UI" pitchFamily="50" charset="-128"/>
                <a:ea typeface="Meiryo UI" pitchFamily="50" charset="-128"/>
                <a:cs typeface="Meiryo UI" pitchFamily="50" charset="-128"/>
              </a:rPr>
              <a:t>	</a:t>
            </a:r>
            <a:r>
              <a:rPr lang="ja-JP" altLang="en-US" sz="2600" b="1" dirty="0">
                <a:solidFill>
                  <a:srgbClr val="000000"/>
                </a:solidFill>
                <a:latin typeface="Meiryo UI" pitchFamily="50" charset="-128"/>
                <a:ea typeface="Meiryo UI" pitchFamily="50" charset="-128"/>
                <a:cs typeface="Meiryo UI" pitchFamily="50" charset="-128"/>
              </a:rPr>
              <a:t>本人に</a:t>
            </a:r>
            <a:r>
              <a:rPr lang="ja-JP" altLang="en-US" sz="2600" b="1" dirty="0">
                <a:solidFill>
                  <a:srgbClr val="EA8B00"/>
                </a:solidFill>
                <a:latin typeface="Meiryo UI" pitchFamily="50" charset="-128"/>
                <a:ea typeface="Meiryo UI" pitchFamily="50" charset="-128"/>
                <a:cs typeface="Meiryo UI" pitchFamily="50" charset="-128"/>
              </a:rPr>
              <a:t>自覚症状の変化</a:t>
            </a:r>
            <a:r>
              <a:rPr lang="ja-JP" altLang="en-US" sz="2600" b="1" dirty="0">
                <a:solidFill>
                  <a:srgbClr val="000000"/>
                </a:solidFill>
                <a:latin typeface="Meiryo UI" pitchFamily="50" charset="-128"/>
                <a:ea typeface="Meiryo UI" pitchFamily="50" charset="-128"/>
                <a:cs typeface="Meiryo UI" pitchFamily="50" charset="-128"/>
              </a:rPr>
              <a:t>を確認する</a:t>
            </a:r>
            <a:endParaRPr lang="en-US" altLang="ja-JP" sz="2600" b="1" dirty="0">
              <a:solidFill>
                <a:srgbClr val="000000"/>
              </a:solidFill>
              <a:latin typeface="Meiryo UI" pitchFamily="50" charset="-128"/>
              <a:ea typeface="Meiryo UI" pitchFamily="50" charset="-128"/>
              <a:cs typeface="Meiryo UI" pitchFamily="50" charset="-128"/>
            </a:endParaRPr>
          </a:p>
          <a:p>
            <a:pPr marL="715963" indent="-273050">
              <a:lnSpc>
                <a:spcPct val="135000"/>
              </a:lnSpc>
            </a:pPr>
            <a:r>
              <a:rPr lang="ja-JP" altLang="en-US" sz="2600" b="1" dirty="0">
                <a:solidFill>
                  <a:srgbClr val="000000"/>
                </a:solidFill>
                <a:latin typeface="Meiryo UI" pitchFamily="50" charset="-128"/>
                <a:ea typeface="Meiryo UI" pitchFamily="50" charset="-128"/>
                <a:cs typeface="Meiryo UI" pitchFamily="50" charset="-128"/>
              </a:rPr>
              <a:t>・</a:t>
            </a:r>
            <a:r>
              <a:rPr lang="en-US" altLang="ja-JP" sz="2600" b="1" dirty="0">
                <a:solidFill>
                  <a:srgbClr val="000000"/>
                </a:solidFill>
                <a:latin typeface="Meiryo UI" pitchFamily="50" charset="-128"/>
                <a:ea typeface="Meiryo UI" pitchFamily="50" charset="-128"/>
                <a:cs typeface="Meiryo UI" pitchFamily="50" charset="-128"/>
              </a:rPr>
              <a:t>	</a:t>
            </a:r>
            <a:r>
              <a:rPr lang="ja-JP" altLang="en-US" sz="2600" b="1" dirty="0">
                <a:solidFill>
                  <a:srgbClr val="000000"/>
                </a:solidFill>
                <a:latin typeface="Meiryo UI" pitchFamily="50" charset="-128"/>
                <a:ea typeface="Meiryo UI" pitchFamily="50" charset="-128"/>
                <a:cs typeface="Meiryo UI" pitchFamily="50" charset="-128"/>
              </a:rPr>
              <a:t>場合により、注意障害や見当識を確認する</a:t>
            </a:r>
            <a:endParaRPr lang="en-US" altLang="ja-JP" sz="2600" b="1" dirty="0">
              <a:solidFill>
                <a:srgbClr val="000000"/>
              </a:solidFill>
              <a:latin typeface="Meiryo UI" pitchFamily="50" charset="-128"/>
              <a:ea typeface="Meiryo UI" pitchFamily="50" charset="-128"/>
              <a:cs typeface="Meiryo UI" pitchFamily="50" charset="-128"/>
            </a:endParaRPr>
          </a:p>
          <a:p>
            <a:pPr marL="447675" indent="-447675">
              <a:lnSpc>
                <a:spcPct val="120000"/>
              </a:lnSpc>
              <a:spcBef>
                <a:spcPts val="1800"/>
              </a:spcBef>
            </a:pPr>
            <a:r>
              <a:rPr lang="ja-JP" altLang="en-US" sz="2600" b="1" dirty="0">
                <a:solidFill>
                  <a:srgbClr val="000000"/>
                </a:solidFill>
                <a:latin typeface="Meiryo UI" pitchFamily="50" charset="-128"/>
                <a:ea typeface="Meiryo UI" pitchFamily="50" charset="-128"/>
                <a:cs typeface="Meiryo UI" pitchFamily="50" charset="-128"/>
              </a:rPr>
              <a:t>● </a:t>
            </a:r>
            <a:r>
              <a:rPr lang="ja-JP" altLang="en-US" sz="2600" b="1" dirty="0">
                <a:solidFill>
                  <a:srgbClr val="EA8B00"/>
                </a:solidFill>
                <a:latin typeface="Meiryo UI" pitchFamily="50" charset="-128"/>
                <a:ea typeface="Meiryo UI" pitchFamily="50" charset="-128"/>
                <a:cs typeface="Meiryo UI" pitchFamily="50" charset="-128"/>
              </a:rPr>
              <a:t>家族からみた変化（入院前を含めて）</a:t>
            </a:r>
            <a:r>
              <a:rPr lang="ja-JP" altLang="en-US" sz="2600" b="1" dirty="0">
                <a:solidFill>
                  <a:srgbClr val="000000"/>
                </a:solidFill>
                <a:latin typeface="Meiryo UI" pitchFamily="50" charset="-128"/>
                <a:ea typeface="Meiryo UI" pitchFamily="50" charset="-128"/>
                <a:cs typeface="Meiryo UI" pitchFamily="50" charset="-128"/>
              </a:rPr>
              <a:t>を注意深く</a:t>
            </a:r>
            <a:r>
              <a:rPr lang="en-US" altLang="ja-JP" sz="2600" b="1" dirty="0">
                <a:solidFill>
                  <a:srgbClr val="000000"/>
                </a:solidFill>
                <a:latin typeface="Meiryo UI" pitchFamily="50" charset="-128"/>
                <a:ea typeface="Meiryo UI" pitchFamily="50" charset="-128"/>
                <a:cs typeface="Meiryo UI" pitchFamily="50" charset="-128"/>
              </a:rPr>
              <a:t/>
            </a:r>
            <a:br>
              <a:rPr lang="en-US" altLang="ja-JP" sz="2600" b="1" dirty="0">
                <a:solidFill>
                  <a:srgbClr val="000000"/>
                </a:solidFill>
                <a:latin typeface="Meiryo UI" pitchFamily="50" charset="-128"/>
                <a:ea typeface="Meiryo UI" pitchFamily="50" charset="-128"/>
                <a:cs typeface="Meiryo UI" pitchFamily="50" charset="-128"/>
              </a:rPr>
            </a:br>
            <a:r>
              <a:rPr lang="ja-JP" altLang="en-US" sz="2600" b="1" dirty="0">
                <a:solidFill>
                  <a:srgbClr val="000000"/>
                </a:solidFill>
                <a:latin typeface="Meiryo UI" pitchFamily="50" charset="-128"/>
                <a:ea typeface="Meiryo UI" pitchFamily="50" charset="-128"/>
                <a:cs typeface="Meiryo UI" pitchFamily="50" charset="-128"/>
              </a:rPr>
              <a:t>聞き出す</a:t>
            </a:r>
          </a:p>
        </p:txBody>
      </p:sp>
      <p:pic>
        <p:nvPicPr>
          <p:cNvPr id="9" name="図 8">
            <a:extLst>
              <a:ext uri="{FF2B5EF4-FFF2-40B4-BE49-F238E27FC236}">
                <a16:creationId xmlns:a16="http://schemas.microsoft.com/office/drawing/2014/main" xmlns="" id="{CD7F7E32-3AB4-4661-829F-947086C90615}"/>
              </a:ext>
            </a:extLst>
          </p:cNvPr>
          <p:cNvPicPr>
            <a:picLocks noChangeAspect="1"/>
          </p:cNvPicPr>
          <p:nvPr/>
        </p:nvPicPr>
        <p:blipFill>
          <a:blip r:embed="rId3" cstate="print"/>
          <a:stretch>
            <a:fillRect/>
          </a:stretch>
        </p:blipFill>
        <p:spPr>
          <a:xfrm>
            <a:off x="329469" y="1026412"/>
            <a:ext cx="8510754" cy="128027"/>
          </a:xfrm>
          <a:prstGeom prst="rect">
            <a:avLst/>
          </a:prstGeom>
        </p:spPr>
      </p:pic>
      <p:sp>
        <p:nvSpPr>
          <p:cNvPr id="7" name="テキスト ボックス 6"/>
          <p:cNvSpPr txBox="1"/>
          <p:nvPr/>
        </p:nvSpPr>
        <p:spPr>
          <a:xfrm>
            <a:off x="8377360" y="8964"/>
            <a:ext cx="757675" cy="461665"/>
          </a:xfrm>
          <a:prstGeom prst="rect">
            <a:avLst/>
          </a:prstGeom>
          <a:noFill/>
        </p:spPr>
        <p:txBody>
          <a:bodyPr wrap="square" rtlCol="0">
            <a:spAutoFit/>
          </a:bodyPr>
          <a:lstStyle/>
          <a:p>
            <a:pPr algn="r"/>
            <a:r>
              <a:rPr kumimoji="1" lang="en-US" altLang="ja-JP" sz="2400" dirty="0" smtClean="0">
                <a:latin typeface="Meiryo UI" panose="020B0604030504040204" pitchFamily="50" charset="-128"/>
                <a:ea typeface="Meiryo UI" panose="020B0604030504040204" pitchFamily="50" charset="-128"/>
              </a:rPr>
              <a:t>29</a:t>
            </a:r>
            <a:endParaRPr kumimoji="1" lang="ja-JP" altLang="en-US"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73222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69407" y="841943"/>
            <a:ext cx="4170758" cy="553998"/>
          </a:xfrm>
          <a:prstGeom prst="rect">
            <a:avLst/>
          </a:prstGeom>
          <a:noFill/>
        </p:spPr>
        <p:txBody>
          <a:bodyPr wrap="square" rtlCol="0">
            <a:spAutoFit/>
          </a:bodyPr>
          <a:lstStyle/>
          <a:p>
            <a:pPr>
              <a:spcBef>
                <a:spcPts val="600"/>
              </a:spcBef>
            </a:pPr>
            <a:r>
              <a:rPr lang="ja-JP" altLang="en-US" sz="3000" b="1" dirty="0" smtClean="0">
                <a:solidFill>
                  <a:srgbClr val="8CAF47"/>
                </a:solidFill>
                <a:latin typeface="Meiryo UI" panose="020B0604030504040204" pitchFamily="50" charset="-128"/>
                <a:ea typeface="Meiryo UI" panose="020B0604030504040204" pitchFamily="50" charset="-128"/>
              </a:rPr>
              <a:t>研修</a:t>
            </a:r>
            <a:r>
              <a:rPr lang="ja-JP" altLang="en-US" sz="3000" b="1" dirty="0">
                <a:solidFill>
                  <a:srgbClr val="8CAF47"/>
                </a:solidFill>
                <a:latin typeface="Meiryo UI" panose="020B0604030504040204" pitchFamily="50" charset="-128"/>
                <a:ea typeface="Meiryo UI" panose="020B0604030504040204" pitchFamily="50" charset="-128"/>
              </a:rPr>
              <a:t>をはじめるにあたって</a:t>
            </a:r>
            <a:endParaRPr kumimoji="1" lang="ja-JP" altLang="en-US" sz="3000" b="1" dirty="0">
              <a:solidFill>
                <a:srgbClr val="8CAF47"/>
              </a:solidFill>
              <a:latin typeface="Meiryo UI" panose="020B0604030504040204" pitchFamily="50" charset="-128"/>
              <a:ea typeface="Meiryo UI" panose="020B0604030504040204" pitchFamily="50" charset="-128"/>
            </a:endParaRPr>
          </a:p>
        </p:txBody>
      </p:sp>
      <p:pic>
        <p:nvPicPr>
          <p:cNvPr id="6" name="図 5" descr="スライド2_DVDタイトル写真.png"/>
          <p:cNvPicPr>
            <a:picLocks noChangeAspect="1"/>
          </p:cNvPicPr>
          <p:nvPr/>
        </p:nvPicPr>
        <p:blipFill>
          <a:blip r:embed="rId3" cstate="print"/>
          <a:stretch>
            <a:fillRect/>
          </a:stretch>
        </p:blipFill>
        <p:spPr>
          <a:xfrm>
            <a:off x="813930" y="1747779"/>
            <a:ext cx="7469302" cy="4204150"/>
          </a:xfrm>
          <a:prstGeom prst="rect">
            <a:avLst/>
          </a:prstGeom>
        </p:spPr>
      </p:pic>
      <p:sp>
        <p:nvSpPr>
          <p:cNvPr id="7" name="テキスト ボックス 6"/>
          <p:cNvSpPr txBox="1"/>
          <p:nvPr/>
        </p:nvSpPr>
        <p:spPr>
          <a:xfrm>
            <a:off x="8498541" y="8964"/>
            <a:ext cx="636494" cy="461665"/>
          </a:xfrm>
          <a:prstGeom prst="rect">
            <a:avLst/>
          </a:prstGeom>
          <a:noFill/>
        </p:spPr>
        <p:txBody>
          <a:bodyPr wrap="square" rtlCol="0">
            <a:spAutoFit/>
          </a:bodyPr>
          <a:lstStyle/>
          <a:p>
            <a:pPr algn="r"/>
            <a:r>
              <a:rPr lang="en-US" altLang="ja-JP" sz="2400" dirty="0">
                <a:latin typeface="Meiryo UI" panose="020B0604030504040204" pitchFamily="50" charset="-128"/>
                <a:ea typeface="Meiryo UI" panose="020B0604030504040204" pitchFamily="50" charset="-128"/>
              </a:rPr>
              <a:t>3</a:t>
            </a:r>
            <a:endParaRPr kumimoji="1" lang="ja-JP" altLang="en-US" sz="2400" dirty="0">
              <a:latin typeface="Meiryo UI" panose="020B0604030504040204" pitchFamily="50" charset="-128"/>
              <a:ea typeface="Meiryo UI" panose="020B0604030504040204" pitchFamily="50" charset="-128"/>
            </a:endParaRPr>
          </a:p>
        </p:txBody>
      </p:sp>
      <p:sp>
        <p:nvSpPr>
          <p:cNvPr id="9" name="角丸四角形 8"/>
          <p:cNvSpPr/>
          <p:nvPr/>
        </p:nvSpPr>
        <p:spPr bwMode="auto">
          <a:xfrm>
            <a:off x="780923" y="764851"/>
            <a:ext cx="1556924" cy="696303"/>
          </a:xfrm>
          <a:prstGeom prst="roundRect">
            <a:avLst>
              <a:gd name="adj" fmla="val 38726"/>
            </a:avLst>
          </a:prstGeom>
          <a:solidFill>
            <a:srgbClr val="8CAF47"/>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2800" b="1" i="0" u="none" strike="noStrike" cap="none" normalizeH="0" baseline="0" dirty="0" smtClean="0">
                <a:ln>
                  <a:noFill/>
                </a:ln>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DVD-1</a:t>
            </a:r>
            <a:endParaRPr kumimoji="1" lang="en-US" altLang="ja-JP" sz="2800" b="1" i="0" u="none" strike="noStrike" cap="none" normalizeH="0" baseline="0" dirty="0">
              <a:ln>
                <a:noFill/>
              </a:ln>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048730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1621411" y="347073"/>
            <a:ext cx="5908155" cy="54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04" tIns="41452" rIns="82904" bIns="41452"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hangingPunct="1"/>
            <a:r>
              <a:rPr lang="ja-JP" altLang="en-US" sz="3000" b="1" dirty="0">
                <a:solidFill>
                  <a:srgbClr val="000000"/>
                </a:solidFill>
                <a:latin typeface="Meiryo UI" pitchFamily="50" charset="-128"/>
                <a:ea typeface="Meiryo UI" pitchFamily="50" charset="-128"/>
                <a:cs typeface="Meiryo UI" pitchFamily="50" charset="-128"/>
              </a:rPr>
              <a:t>痛みや違和感の表し方・伝え方</a:t>
            </a:r>
            <a:endParaRPr lang="en-US" altLang="ja-JP" sz="3000" b="1" dirty="0">
              <a:solidFill>
                <a:srgbClr val="FF0000"/>
              </a:solidFill>
              <a:latin typeface="Meiryo UI" pitchFamily="50" charset="-128"/>
              <a:ea typeface="Meiryo UI" pitchFamily="50" charset="-128"/>
              <a:cs typeface="Meiryo UI" pitchFamily="50" charset="-128"/>
            </a:endParaRPr>
          </a:p>
        </p:txBody>
      </p:sp>
      <p:sp>
        <p:nvSpPr>
          <p:cNvPr id="4099" name="コンテンツ プレースホルダ 2"/>
          <p:cNvSpPr>
            <a:spLocks/>
          </p:cNvSpPr>
          <p:nvPr/>
        </p:nvSpPr>
        <p:spPr bwMode="auto">
          <a:xfrm>
            <a:off x="865869" y="1546404"/>
            <a:ext cx="7409793" cy="2235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135000"/>
              </a:lnSpc>
            </a:pPr>
            <a:r>
              <a:rPr lang="ja-JP" altLang="en-US" sz="2800" b="1" dirty="0">
                <a:solidFill>
                  <a:srgbClr val="000000"/>
                </a:solidFill>
                <a:latin typeface="Meiryo UI" pitchFamily="50" charset="-128"/>
                <a:ea typeface="Meiryo UI" pitchFamily="50" charset="-128"/>
                <a:cs typeface="Meiryo UI" pitchFamily="50" charset="-128"/>
              </a:rPr>
              <a:t>  ● 認知症の人は、痛みや違和感を適切に</a:t>
            </a:r>
            <a:endParaRPr lang="en-US" altLang="ja-JP" sz="2800" b="1" dirty="0">
              <a:solidFill>
                <a:srgbClr val="000000"/>
              </a:solidFill>
              <a:latin typeface="Meiryo UI" pitchFamily="50" charset="-128"/>
              <a:ea typeface="Meiryo UI" pitchFamily="50" charset="-128"/>
              <a:cs typeface="Meiryo UI" pitchFamily="50" charset="-128"/>
            </a:endParaRPr>
          </a:p>
          <a:p>
            <a:pPr marL="342900" indent="-342900"/>
            <a:r>
              <a:rPr lang="ja-JP" altLang="en-US" sz="2800" b="1" dirty="0">
                <a:solidFill>
                  <a:srgbClr val="000000"/>
                </a:solidFill>
                <a:latin typeface="Meiryo UI" pitchFamily="50" charset="-128"/>
                <a:ea typeface="Meiryo UI" pitchFamily="50" charset="-128"/>
                <a:cs typeface="Meiryo UI" pitchFamily="50" charset="-128"/>
              </a:rPr>
              <a:t>      </a:t>
            </a:r>
            <a:r>
              <a:rPr lang="ja-JP" altLang="en-US" sz="2800" b="1" dirty="0">
                <a:solidFill>
                  <a:srgbClr val="EA8B00"/>
                </a:solidFill>
                <a:latin typeface="Meiryo UI" pitchFamily="50" charset="-128"/>
                <a:ea typeface="Meiryo UI" pitchFamily="50" charset="-128"/>
                <a:cs typeface="Meiryo UI" pitchFamily="50" charset="-128"/>
              </a:rPr>
              <a:t>表現したり、伝えることが難しい</a:t>
            </a:r>
            <a:endParaRPr lang="en-US" altLang="ja-JP" sz="2800" b="1" dirty="0">
              <a:solidFill>
                <a:srgbClr val="EA8B00"/>
              </a:solidFill>
              <a:latin typeface="Meiryo UI" pitchFamily="50" charset="-128"/>
              <a:ea typeface="Meiryo UI" pitchFamily="50" charset="-128"/>
              <a:cs typeface="Meiryo UI" pitchFamily="50" charset="-128"/>
            </a:endParaRPr>
          </a:p>
          <a:p>
            <a:pPr marL="342900" indent="-342900">
              <a:lnSpc>
                <a:spcPct val="135000"/>
              </a:lnSpc>
              <a:spcBef>
                <a:spcPts val="1800"/>
              </a:spcBef>
            </a:pPr>
            <a:r>
              <a:rPr lang="ja-JP" altLang="en-US" sz="2800" b="1" dirty="0">
                <a:solidFill>
                  <a:srgbClr val="000000"/>
                </a:solidFill>
                <a:latin typeface="Meiryo UI" pitchFamily="50" charset="-128"/>
                <a:ea typeface="Meiryo UI" pitchFamily="50" charset="-128"/>
                <a:cs typeface="Meiryo UI" pitchFamily="50" charset="-128"/>
              </a:rPr>
              <a:t>  ● 医療者は、</a:t>
            </a:r>
            <a:r>
              <a:rPr lang="ja-JP" altLang="en-US" sz="2800" b="1" dirty="0">
                <a:solidFill>
                  <a:srgbClr val="EA8B00"/>
                </a:solidFill>
                <a:latin typeface="Meiryo UI" pitchFamily="50" charset="-128"/>
                <a:ea typeface="Meiryo UI" pitchFamily="50" charset="-128"/>
                <a:cs typeface="Meiryo UI" pitchFamily="50" charset="-128"/>
              </a:rPr>
              <a:t>苦痛があれば患者は伝えるはず</a:t>
            </a:r>
            <a:endParaRPr lang="en-US" altLang="ja-JP" sz="2800" b="1" dirty="0">
              <a:solidFill>
                <a:srgbClr val="EA8B00"/>
              </a:solidFill>
              <a:latin typeface="Meiryo UI" pitchFamily="50" charset="-128"/>
              <a:ea typeface="Meiryo UI" pitchFamily="50" charset="-128"/>
              <a:cs typeface="Meiryo UI" pitchFamily="50" charset="-128"/>
            </a:endParaRPr>
          </a:p>
          <a:p>
            <a:pPr marL="342900" indent="-342900"/>
            <a:r>
              <a:rPr lang="ja-JP" altLang="en-US" sz="2800" b="1" dirty="0">
                <a:solidFill>
                  <a:srgbClr val="000000"/>
                </a:solidFill>
                <a:latin typeface="Meiryo UI" pitchFamily="50" charset="-128"/>
                <a:ea typeface="Meiryo UI" pitchFamily="50" charset="-128"/>
                <a:cs typeface="Meiryo UI" pitchFamily="50" charset="-128"/>
              </a:rPr>
              <a:t>      と思いがち</a:t>
            </a:r>
          </a:p>
        </p:txBody>
      </p:sp>
      <p:sp>
        <p:nvSpPr>
          <p:cNvPr id="2" name="下矢印 1"/>
          <p:cNvSpPr/>
          <p:nvPr/>
        </p:nvSpPr>
        <p:spPr bwMode="auto">
          <a:xfrm>
            <a:off x="3436762" y="4095040"/>
            <a:ext cx="2262998" cy="619199"/>
          </a:xfrm>
          <a:prstGeom prst="downArrow">
            <a:avLst/>
          </a:prstGeom>
          <a:solidFill>
            <a:srgbClr val="EA8B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3" name="テキスト ボックス 2"/>
          <p:cNvSpPr txBox="1"/>
          <p:nvPr/>
        </p:nvSpPr>
        <p:spPr>
          <a:xfrm>
            <a:off x="1863407" y="5106709"/>
            <a:ext cx="5408853" cy="1107996"/>
          </a:xfrm>
          <a:prstGeom prst="rect">
            <a:avLst/>
          </a:prstGeom>
          <a:noFill/>
        </p:spPr>
        <p:txBody>
          <a:bodyPr wrap="none" rtlCol="0">
            <a:spAutoFit/>
          </a:bodyPr>
          <a:lstStyle/>
          <a:p>
            <a:r>
              <a:rPr lang="ja-JP" altLang="en-US" sz="2800" b="1" dirty="0">
                <a:solidFill>
                  <a:srgbClr val="EA8B00"/>
                </a:solidFill>
                <a:latin typeface="Meiryo UI" panose="020B0604030504040204" pitchFamily="50" charset="-128"/>
                <a:ea typeface="Meiryo UI" panose="020B0604030504040204" pitchFamily="50" charset="-128"/>
                <a:cs typeface="Meiryo UI" panose="020B0604030504040204" pitchFamily="50" charset="-128"/>
              </a:rPr>
              <a:t>●身体症状を見落としてしまう</a:t>
            </a:r>
            <a:endParaRPr lang="en-US" altLang="ja-JP" sz="2800" b="1" dirty="0">
              <a:solidFill>
                <a:srgbClr val="EA8B0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1200"/>
              </a:spcBef>
            </a:pPr>
            <a:r>
              <a:rPr lang="ja-JP" altLang="en-US" sz="2800" b="1" dirty="0">
                <a:solidFill>
                  <a:srgbClr val="EA8B00"/>
                </a:solidFill>
                <a:latin typeface="Meiryo UI" panose="020B0604030504040204" pitchFamily="50" charset="-128"/>
                <a:ea typeface="Meiryo UI" panose="020B0604030504040204" pitchFamily="50" charset="-128"/>
                <a:cs typeface="Meiryo UI" panose="020B0604030504040204" pitchFamily="50" charset="-128"/>
              </a:rPr>
              <a:t>●全身状態の変化を見逃してしまう</a:t>
            </a:r>
          </a:p>
        </p:txBody>
      </p:sp>
      <p:pic>
        <p:nvPicPr>
          <p:cNvPr id="10" name="図 9">
            <a:extLst>
              <a:ext uri="{FF2B5EF4-FFF2-40B4-BE49-F238E27FC236}">
                <a16:creationId xmlns:a16="http://schemas.microsoft.com/office/drawing/2014/main" xmlns="" id="{CD7F7E32-3AB4-4661-829F-947086C90615}"/>
              </a:ext>
            </a:extLst>
          </p:cNvPr>
          <p:cNvPicPr>
            <a:picLocks noChangeAspect="1"/>
          </p:cNvPicPr>
          <p:nvPr/>
        </p:nvPicPr>
        <p:blipFill>
          <a:blip r:embed="rId3" cstate="print"/>
          <a:stretch>
            <a:fillRect/>
          </a:stretch>
        </p:blipFill>
        <p:spPr>
          <a:xfrm>
            <a:off x="329469" y="1026412"/>
            <a:ext cx="8510754" cy="128027"/>
          </a:xfrm>
          <a:prstGeom prst="rect">
            <a:avLst/>
          </a:prstGeom>
        </p:spPr>
      </p:pic>
      <p:sp>
        <p:nvSpPr>
          <p:cNvPr id="12" name="テキスト ボックス 11"/>
          <p:cNvSpPr txBox="1"/>
          <p:nvPr/>
        </p:nvSpPr>
        <p:spPr>
          <a:xfrm>
            <a:off x="8377360" y="8964"/>
            <a:ext cx="757675" cy="461665"/>
          </a:xfrm>
          <a:prstGeom prst="rect">
            <a:avLst/>
          </a:prstGeom>
          <a:noFill/>
        </p:spPr>
        <p:txBody>
          <a:bodyPr wrap="square" rtlCol="0">
            <a:spAutoFit/>
          </a:bodyPr>
          <a:lstStyle/>
          <a:p>
            <a:pPr algn="r"/>
            <a:r>
              <a:rPr lang="en-US" altLang="ja-JP" sz="2400" dirty="0">
                <a:latin typeface="Meiryo UI" panose="020B0604030504040204" pitchFamily="50" charset="-128"/>
                <a:ea typeface="Meiryo UI" panose="020B0604030504040204" pitchFamily="50" charset="-128"/>
              </a:rPr>
              <a:t>3</a:t>
            </a:r>
            <a:r>
              <a:rPr kumimoji="1" lang="en-US" altLang="ja-JP" sz="2400" dirty="0" smtClean="0">
                <a:latin typeface="Meiryo UI" panose="020B0604030504040204" pitchFamily="50" charset="-128"/>
                <a:ea typeface="Meiryo UI" panose="020B0604030504040204" pitchFamily="50" charset="-128"/>
              </a:rPr>
              <a:t>0</a:t>
            </a:r>
            <a:endParaRPr kumimoji="1" lang="ja-JP" altLang="en-US"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363533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83262" y="1360883"/>
            <a:ext cx="7838250" cy="1475940"/>
          </a:xfrm>
        </p:spPr>
        <p:txBody>
          <a:bodyPr>
            <a:noAutofit/>
          </a:bodyPr>
          <a:lstStyle/>
          <a:p>
            <a:pPr marL="447675" indent="-447675">
              <a:buNone/>
            </a:pPr>
            <a:r>
              <a:rPr lang="ja-JP" altLang="en-US" sz="2500" b="1" dirty="0">
                <a:latin typeface="Meiryo UI" panose="020B0604030504040204" pitchFamily="50" charset="-128"/>
                <a:ea typeface="Meiryo UI" panose="020B0604030504040204" pitchFamily="50" charset="-128"/>
              </a:rPr>
              <a:t>＜前提＞</a:t>
            </a:r>
            <a:endParaRPr lang="en-US" altLang="ja-JP" sz="2500" b="1" dirty="0">
              <a:latin typeface="Meiryo UI" panose="020B0604030504040204" pitchFamily="50" charset="-128"/>
              <a:ea typeface="Meiryo UI" panose="020B0604030504040204" pitchFamily="50" charset="-128"/>
            </a:endParaRPr>
          </a:p>
          <a:p>
            <a:pPr marL="447675" indent="-447675">
              <a:buNone/>
            </a:pPr>
            <a:r>
              <a:rPr lang="ja-JP" altLang="en-US" sz="2500" b="1" dirty="0">
                <a:latin typeface="Meiryo UI" panose="020B0604030504040204" pitchFamily="50" charset="-128"/>
                <a:ea typeface="Meiryo UI" panose="020B0604030504040204" pitchFamily="50" charset="-128"/>
              </a:rPr>
              <a:t>●</a:t>
            </a:r>
            <a:r>
              <a:rPr lang="en-US" altLang="ja-JP" sz="2500" b="1" dirty="0">
                <a:latin typeface="Meiryo UI" panose="020B0604030504040204" pitchFamily="50" charset="-128"/>
                <a:ea typeface="Meiryo UI" panose="020B0604030504040204" pitchFamily="50" charset="-128"/>
              </a:rPr>
              <a:t>	</a:t>
            </a:r>
            <a:r>
              <a:rPr lang="ja-JP" altLang="en-US" sz="2500" b="1" dirty="0">
                <a:latin typeface="Meiryo UI" panose="020B0604030504040204" pitchFamily="50" charset="-128"/>
                <a:ea typeface="Meiryo UI" panose="020B0604030504040204" pitchFamily="50" charset="-128"/>
              </a:rPr>
              <a:t>認知症の人の体験や不都合さを、本人の視点から学ぶ</a:t>
            </a:r>
            <a:endParaRPr lang="en-US" altLang="ja-JP" sz="2500" b="1" dirty="0">
              <a:latin typeface="Meiryo UI" panose="020B0604030504040204" pitchFamily="50" charset="-128"/>
              <a:ea typeface="Meiryo UI" panose="020B0604030504040204" pitchFamily="50" charset="-128"/>
            </a:endParaRPr>
          </a:p>
          <a:p>
            <a:pPr marL="447675" indent="-447675">
              <a:buNone/>
            </a:pPr>
            <a:r>
              <a:rPr lang="ja-JP" altLang="en-US" sz="2500" b="1" dirty="0">
                <a:latin typeface="Meiryo UI" panose="020B0604030504040204" pitchFamily="50" charset="-128"/>
                <a:ea typeface="Meiryo UI" panose="020B0604030504040204" pitchFamily="50" charset="-128"/>
              </a:rPr>
              <a:t>●</a:t>
            </a:r>
            <a:r>
              <a:rPr lang="en-US" altLang="ja-JP" sz="2500" b="1" dirty="0">
                <a:latin typeface="Meiryo UI" panose="020B0604030504040204" pitchFamily="50" charset="-128"/>
                <a:ea typeface="Meiryo UI" panose="020B0604030504040204" pitchFamily="50" charset="-128"/>
              </a:rPr>
              <a:t>	</a:t>
            </a:r>
            <a:r>
              <a:rPr lang="ja-JP" altLang="en-US" sz="2500" b="1" dirty="0">
                <a:latin typeface="Meiryo UI" panose="020B0604030504040204" pitchFamily="50" charset="-128"/>
                <a:ea typeface="Meiryo UI" panose="020B0604030504040204" pitchFamily="50" charset="-128"/>
              </a:rPr>
              <a:t>多職種連携し、本人の苦痛緩和に向けて対応する</a:t>
            </a:r>
            <a:endParaRPr lang="en-US" altLang="ja-JP" sz="2500" b="1" dirty="0">
              <a:latin typeface="Meiryo UI" panose="020B0604030504040204" pitchFamily="50" charset="-128"/>
              <a:ea typeface="Meiryo UI" panose="020B0604030504040204" pitchFamily="50" charset="-128"/>
            </a:endParaRPr>
          </a:p>
        </p:txBody>
      </p:sp>
      <p:sp>
        <p:nvSpPr>
          <p:cNvPr id="5" name="角丸四角形 4"/>
          <p:cNvSpPr/>
          <p:nvPr/>
        </p:nvSpPr>
        <p:spPr>
          <a:xfrm>
            <a:off x="842062" y="3021359"/>
            <a:ext cx="7504430" cy="3379441"/>
          </a:xfrm>
          <a:prstGeom prst="roundRect">
            <a:avLst>
              <a:gd name="adj" fmla="val 9617"/>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dirty="0">
              <a:solidFill>
                <a:prstClr val="black"/>
              </a:solidFill>
            </a:endParaRPr>
          </a:p>
        </p:txBody>
      </p:sp>
      <p:sp>
        <p:nvSpPr>
          <p:cNvPr id="6" name="正方形/長方形 5"/>
          <p:cNvSpPr/>
          <p:nvPr/>
        </p:nvSpPr>
        <p:spPr>
          <a:xfrm>
            <a:off x="1041847" y="3122959"/>
            <a:ext cx="7309673" cy="3231654"/>
          </a:xfrm>
          <a:prstGeom prst="rect">
            <a:avLst/>
          </a:prstGeom>
        </p:spPr>
        <p:txBody>
          <a:bodyPr wrap="square">
            <a:spAutoFit/>
          </a:bodyPr>
          <a:lstStyle/>
          <a:p>
            <a:pPr marL="447675" indent="-447675">
              <a:buFont typeface="+mj-ea"/>
              <a:buAutoNum type="circleNumDbPlain"/>
            </a:pPr>
            <a:r>
              <a:rPr lang="ja-JP" altLang="en-US" sz="2600" b="1" dirty="0">
                <a:solidFill>
                  <a:prstClr val="black"/>
                </a:solidFill>
                <a:latin typeface="Meiryo UI" panose="020B0604030504040204" pitchFamily="50" charset="-128"/>
                <a:ea typeface="Meiryo UI" panose="020B0604030504040204" pitchFamily="50" charset="-128"/>
              </a:rPr>
              <a:t>症状アセスメント</a:t>
            </a:r>
            <a:endParaRPr lang="en-US" altLang="ja-JP" sz="2600" b="1" dirty="0">
              <a:solidFill>
                <a:prstClr val="black"/>
              </a:solidFill>
              <a:latin typeface="Meiryo UI" panose="020B0604030504040204" pitchFamily="50" charset="-128"/>
              <a:ea typeface="Meiryo UI" panose="020B0604030504040204" pitchFamily="50" charset="-128"/>
            </a:endParaRPr>
          </a:p>
          <a:p>
            <a:pPr marL="808038" lvl="1" indent="-360363">
              <a:buFont typeface="ＭＳ Ｐゴシック" panose="020B0600070205080204" pitchFamily="50" charset="-128"/>
              <a:buChar char="➢"/>
            </a:pPr>
            <a:r>
              <a:rPr lang="ja-JP" altLang="en-US" sz="2000" b="1" dirty="0">
                <a:solidFill>
                  <a:prstClr val="black"/>
                </a:solidFill>
                <a:latin typeface="Meiryo UI" panose="020B0604030504040204" pitchFamily="50" charset="-128"/>
                <a:ea typeface="Meiryo UI" panose="020B0604030504040204" pitchFamily="50" charset="-128"/>
              </a:rPr>
              <a:t>病型及び生活歴・習慣・選好等との関連、要因の検討</a:t>
            </a:r>
            <a:endParaRPr lang="en-US" altLang="ja-JP" sz="2000" b="1" dirty="0">
              <a:solidFill>
                <a:prstClr val="black"/>
              </a:solidFill>
              <a:latin typeface="Meiryo UI" panose="020B0604030504040204" pitchFamily="50" charset="-128"/>
              <a:ea typeface="Meiryo UI" panose="020B0604030504040204" pitchFamily="50" charset="-128"/>
            </a:endParaRPr>
          </a:p>
          <a:p>
            <a:pPr marL="808038" lvl="1" indent="-360363">
              <a:buFont typeface="ＭＳ Ｐゴシック" panose="020B0600070205080204" pitchFamily="50" charset="-128"/>
              <a:buChar char="➢"/>
            </a:pPr>
            <a:r>
              <a:rPr lang="ja-JP" altLang="en-US" sz="2000" b="1" dirty="0">
                <a:solidFill>
                  <a:prstClr val="black"/>
                </a:solidFill>
                <a:latin typeface="Meiryo UI" panose="020B0604030504040204" pitchFamily="50" charset="-128"/>
                <a:ea typeface="Meiryo UI" panose="020B0604030504040204" pitchFamily="50" charset="-128"/>
              </a:rPr>
              <a:t>これまでの経過、症状の現われ方・引き金</a:t>
            </a:r>
            <a:r>
              <a:rPr lang="en-US" altLang="ja-JP" sz="2000" b="1" dirty="0">
                <a:solidFill>
                  <a:prstClr val="black"/>
                </a:solidFill>
                <a:latin typeface="Meiryo UI" panose="020B0604030504040204" pitchFamily="50" charset="-128"/>
                <a:ea typeface="Meiryo UI" panose="020B0604030504040204" pitchFamily="50" charset="-128"/>
              </a:rPr>
              <a:t>/</a:t>
            </a:r>
            <a:r>
              <a:rPr lang="ja-JP" altLang="en-US" sz="2000" b="1" dirty="0">
                <a:solidFill>
                  <a:prstClr val="black"/>
                </a:solidFill>
                <a:latin typeface="Meiryo UI" panose="020B0604030504040204" pitchFamily="50" charset="-128"/>
                <a:ea typeface="Meiryo UI" panose="020B0604030504040204" pitchFamily="50" charset="-128"/>
              </a:rPr>
              <a:t>鎮まり方、頻度</a:t>
            </a:r>
            <a:endParaRPr lang="en-US" altLang="ja-JP" sz="2000" b="1" dirty="0">
              <a:solidFill>
                <a:prstClr val="black"/>
              </a:solidFill>
              <a:latin typeface="Meiryo UI" panose="020B0604030504040204" pitchFamily="50" charset="-128"/>
              <a:ea typeface="Meiryo UI" panose="020B0604030504040204" pitchFamily="50" charset="-128"/>
            </a:endParaRPr>
          </a:p>
          <a:p>
            <a:pPr marL="808038" lvl="1" indent="-360363">
              <a:buFont typeface="ＭＳ Ｐゴシック" panose="020B0600070205080204" pitchFamily="50" charset="-128"/>
              <a:buChar char="➢"/>
            </a:pPr>
            <a:r>
              <a:rPr lang="ja-JP" altLang="en-US" sz="2000" b="1" dirty="0">
                <a:solidFill>
                  <a:prstClr val="black"/>
                </a:solidFill>
                <a:latin typeface="Meiryo UI" panose="020B0604030504040204" pitchFamily="50" charset="-128"/>
                <a:ea typeface="Meiryo UI" panose="020B0604030504040204" pitchFamily="50" charset="-128"/>
              </a:rPr>
              <a:t>本人の苦痛症状、苦痛の程度</a:t>
            </a:r>
            <a:endParaRPr lang="en-US" altLang="ja-JP" sz="2000" b="1" dirty="0">
              <a:solidFill>
                <a:prstClr val="black"/>
              </a:solidFill>
              <a:latin typeface="Meiryo UI" panose="020B0604030504040204" pitchFamily="50" charset="-128"/>
              <a:ea typeface="Meiryo UI" panose="020B0604030504040204" pitchFamily="50" charset="-128"/>
            </a:endParaRPr>
          </a:p>
          <a:p>
            <a:pPr marL="808038" lvl="1" indent="-360363">
              <a:buFont typeface="ＭＳ Ｐゴシック" panose="020B0600070205080204" pitchFamily="50" charset="-128"/>
              <a:buChar char="➢"/>
            </a:pPr>
            <a:r>
              <a:rPr lang="ja-JP" altLang="en-US" sz="2000" b="1" dirty="0">
                <a:solidFill>
                  <a:prstClr val="black"/>
                </a:solidFill>
                <a:latin typeface="Meiryo UI" panose="020B0604030504040204" pitchFamily="50" charset="-128"/>
                <a:ea typeface="Meiryo UI" panose="020B0604030504040204" pitchFamily="50" charset="-128"/>
              </a:rPr>
              <a:t>対応する人の困難感や負担感</a:t>
            </a:r>
            <a:endParaRPr lang="en-US" altLang="ja-JP" sz="2000" b="1" dirty="0">
              <a:solidFill>
                <a:prstClr val="black"/>
              </a:solidFill>
              <a:latin typeface="Meiryo UI" panose="020B0604030504040204" pitchFamily="50" charset="-128"/>
              <a:ea typeface="Meiryo UI" panose="020B0604030504040204" pitchFamily="50" charset="-128"/>
            </a:endParaRPr>
          </a:p>
          <a:p>
            <a:pPr marL="447675" indent="-447675">
              <a:spcBef>
                <a:spcPts val="2400"/>
              </a:spcBef>
              <a:buFont typeface="+mj-ea"/>
              <a:buAutoNum type="circleNumDbPlain"/>
            </a:pPr>
            <a:r>
              <a:rPr lang="ja-JP" altLang="en-US" sz="2600" b="1" dirty="0">
                <a:solidFill>
                  <a:prstClr val="black"/>
                </a:solidFill>
                <a:latin typeface="Meiryo UI" panose="020B0604030504040204" pitchFamily="50" charset="-128"/>
                <a:ea typeface="Meiryo UI" panose="020B0604030504040204" pitchFamily="50" charset="-128"/>
              </a:rPr>
              <a:t>アセスメントに基づく非薬物療法、環境調整</a:t>
            </a:r>
            <a:endParaRPr lang="en-US" altLang="ja-JP" sz="2600" b="1" dirty="0">
              <a:solidFill>
                <a:prstClr val="black"/>
              </a:solidFill>
              <a:latin typeface="Meiryo UI" panose="020B0604030504040204" pitchFamily="50" charset="-128"/>
              <a:ea typeface="Meiryo UI" panose="020B0604030504040204" pitchFamily="50" charset="-128"/>
            </a:endParaRPr>
          </a:p>
          <a:p>
            <a:pPr marL="447675" indent="-447675">
              <a:spcBef>
                <a:spcPts val="2400"/>
              </a:spcBef>
              <a:buFont typeface="+mj-ea"/>
              <a:buAutoNum type="circleNumDbPlain"/>
            </a:pPr>
            <a:r>
              <a:rPr lang="ja-JP" altLang="en-US" sz="2600" b="1" dirty="0">
                <a:solidFill>
                  <a:prstClr val="black"/>
                </a:solidFill>
                <a:latin typeface="Meiryo UI" panose="020B0604030504040204" pitchFamily="50" charset="-128"/>
                <a:ea typeface="Meiryo UI" panose="020B0604030504040204" pitchFamily="50" charset="-128"/>
              </a:rPr>
              <a:t>改善が認められない場合に②と併せ、薬物療法</a:t>
            </a:r>
          </a:p>
        </p:txBody>
      </p:sp>
      <p:sp>
        <p:nvSpPr>
          <p:cNvPr id="8" name="Rectangle 3">
            <a:extLst>
              <a:ext uri="{FF2B5EF4-FFF2-40B4-BE49-F238E27FC236}">
                <a16:creationId xmlns:a16="http://schemas.microsoft.com/office/drawing/2014/main" xmlns="" id="{96688189-B919-4132-9B31-D2B2815B7E97}"/>
              </a:ext>
            </a:extLst>
          </p:cNvPr>
          <p:cNvSpPr>
            <a:spLocks noChangeArrowheads="1"/>
          </p:cNvSpPr>
          <p:nvPr/>
        </p:nvSpPr>
        <p:spPr bwMode="auto">
          <a:xfrm>
            <a:off x="333864" y="1027616"/>
            <a:ext cx="8511510" cy="129707"/>
          </a:xfrm>
          <a:prstGeom prst="rect">
            <a:avLst/>
          </a:prstGeom>
          <a:gradFill rotWithShape="1">
            <a:gsLst>
              <a:gs pos="0">
                <a:srgbClr val="FFFFFF">
                  <a:lumMod val="95000"/>
                </a:srgbClr>
              </a:gs>
              <a:gs pos="100000">
                <a:srgbClr val="EA8B00"/>
              </a:gs>
            </a:gsLst>
            <a:lin ang="0" scaled="1"/>
          </a:gradFill>
          <a:ln w="9525" algn="ctr">
            <a:noFill/>
            <a:miter lim="800000"/>
            <a:headEnd/>
            <a:tailEnd/>
          </a:ln>
        </p:spPr>
        <p:txBody>
          <a:bodyPr wrap="none" anchor="ctr"/>
          <a:lstStyle/>
          <a:p>
            <a:pPr algn="r" fontAlgn="auto">
              <a:spcBef>
                <a:spcPts val="0"/>
              </a:spcBef>
              <a:spcAft>
                <a:spcPts val="0"/>
              </a:spcAft>
              <a:defRPr/>
            </a:pPr>
            <a:endParaRPr kumimoji="0" lang="ja-JP" altLang="en-US" sz="1800" kern="0">
              <a:solidFill>
                <a:srgbClr val="000000"/>
              </a:solidFill>
              <a:effectLst>
                <a:outerShdw blurRad="38100" dist="38100" dir="2700000" algn="tl">
                  <a:srgbClr val="000000">
                    <a:alpha val="43137"/>
                  </a:srgbClr>
                </a:outerShdw>
              </a:effectLst>
              <a:latin typeface="Arial" charset="0"/>
            </a:endParaRPr>
          </a:p>
        </p:txBody>
      </p:sp>
      <p:sp>
        <p:nvSpPr>
          <p:cNvPr id="9" name="Text Box 2"/>
          <p:cNvSpPr txBox="1">
            <a:spLocks noChangeArrowheads="1"/>
          </p:cNvSpPr>
          <p:nvPr/>
        </p:nvSpPr>
        <p:spPr bwMode="auto">
          <a:xfrm>
            <a:off x="1382702" y="343612"/>
            <a:ext cx="6393292" cy="54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04" tIns="41452" rIns="82904" bIns="41452"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hangingPunct="1"/>
            <a:r>
              <a:rPr lang="ja-JP" altLang="en-US" sz="3000" b="1" dirty="0">
                <a:solidFill>
                  <a:prstClr val="black"/>
                </a:solidFill>
                <a:latin typeface="Meiryo UI" pitchFamily="50" charset="-128"/>
                <a:ea typeface="Meiryo UI" pitchFamily="50" charset="-128"/>
                <a:cs typeface="Meiryo UI" pitchFamily="50" charset="-128"/>
              </a:rPr>
              <a:t>行動・心理症状（</a:t>
            </a:r>
            <a:r>
              <a:rPr lang="en-US" altLang="ja-JP" sz="3000" b="1" dirty="0">
                <a:solidFill>
                  <a:prstClr val="black"/>
                </a:solidFill>
                <a:latin typeface="Meiryo UI" pitchFamily="50" charset="-128"/>
                <a:ea typeface="Meiryo UI" pitchFamily="50" charset="-128"/>
                <a:cs typeface="Meiryo UI" pitchFamily="50" charset="-128"/>
              </a:rPr>
              <a:t>BPSD</a:t>
            </a:r>
            <a:r>
              <a:rPr lang="ja-JP" altLang="en-US" sz="3000" b="1" dirty="0">
                <a:solidFill>
                  <a:prstClr val="black"/>
                </a:solidFill>
                <a:latin typeface="Meiryo UI" pitchFamily="50" charset="-128"/>
                <a:ea typeface="Meiryo UI" pitchFamily="50" charset="-128"/>
                <a:cs typeface="Meiryo UI" pitchFamily="50" charset="-128"/>
              </a:rPr>
              <a:t>）への対応</a:t>
            </a:r>
            <a:endParaRPr lang="en-US" altLang="ja-JP" sz="3000" b="1" dirty="0">
              <a:solidFill>
                <a:srgbClr val="FF0000"/>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8377360" y="8964"/>
            <a:ext cx="757675" cy="461665"/>
          </a:xfrm>
          <a:prstGeom prst="rect">
            <a:avLst/>
          </a:prstGeom>
          <a:noFill/>
        </p:spPr>
        <p:txBody>
          <a:bodyPr wrap="square" rtlCol="0">
            <a:spAutoFit/>
          </a:bodyPr>
          <a:lstStyle/>
          <a:p>
            <a:pPr algn="r"/>
            <a:r>
              <a:rPr lang="en-US" altLang="ja-JP" sz="2400" dirty="0" smtClean="0">
                <a:latin typeface="Meiryo UI" panose="020B0604030504040204" pitchFamily="50" charset="-128"/>
                <a:ea typeface="Meiryo UI" panose="020B0604030504040204" pitchFamily="50" charset="-128"/>
              </a:rPr>
              <a:t>31</a:t>
            </a:r>
            <a:endParaRPr kumimoji="1" lang="ja-JP" altLang="en-US"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904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コンテンツ プレースホルダ 2"/>
          <p:cNvSpPr>
            <a:spLocks/>
          </p:cNvSpPr>
          <p:nvPr/>
        </p:nvSpPr>
        <p:spPr bwMode="auto">
          <a:xfrm>
            <a:off x="1180209" y="1736693"/>
            <a:ext cx="7237305" cy="3970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135000"/>
              </a:lnSpc>
            </a:pPr>
            <a:r>
              <a:rPr lang="ja-JP" altLang="en-US" sz="3200" b="1" dirty="0">
                <a:solidFill>
                  <a:srgbClr val="000000"/>
                </a:solidFill>
                <a:latin typeface="Meiryo UI" pitchFamily="50" charset="-128"/>
                <a:ea typeface="Meiryo UI" pitchFamily="50" charset="-128"/>
                <a:cs typeface="Meiryo UI" pitchFamily="50" charset="-128"/>
              </a:rPr>
              <a:t>● 痛み</a:t>
            </a:r>
            <a:endParaRPr lang="en-US" altLang="ja-JP" sz="3200" b="1" dirty="0">
              <a:solidFill>
                <a:srgbClr val="000000"/>
              </a:solidFill>
              <a:latin typeface="Meiryo UI" pitchFamily="50" charset="-128"/>
              <a:ea typeface="Meiryo UI" pitchFamily="50" charset="-128"/>
              <a:cs typeface="Meiryo UI" pitchFamily="50" charset="-128"/>
            </a:endParaRPr>
          </a:p>
          <a:p>
            <a:pPr marL="342900" indent="-342900">
              <a:lnSpc>
                <a:spcPct val="135000"/>
              </a:lnSpc>
            </a:pPr>
            <a:r>
              <a:rPr lang="ja-JP" altLang="en-US" sz="3200" b="1" dirty="0">
                <a:solidFill>
                  <a:srgbClr val="000000"/>
                </a:solidFill>
                <a:latin typeface="Meiryo UI" pitchFamily="50" charset="-128"/>
                <a:ea typeface="Meiryo UI" pitchFamily="50" charset="-128"/>
                <a:cs typeface="Meiryo UI" pitchFamily="50" charset="-128"/>
              </a:rPr>
              <a:t>● 摂食、栄養</a:t>
            </a:r>
            <a:endParaRPr lang="en-US" altLang="ja-JP" sz="3200" b="1" dirty="0">
              <a:solidFill>
                <a:srgbClr val="000000"/>
              </a:solidFill>
              <a:latin typeface="Meiryo UI" pitchFamily="50" charset="-128"/>
              <a:ea typeface="Meiryo UI" pitchFamily="50" charset="-128"/>
              <a:cs typeface="Meiryo UI" pitchFamily="50" charset="-128"/>
            </a:endParaRPr>
          </a:p>
          <a:p>
            <a:pPr marL="342900" indent="-342900">
              <a:lnSpc>
                <a:spcPct val="135000"/>
              </a:lnSpc>
            </a:pPr>
            <a:endParaRPr lang="en-US" altLang="ja-JP" sz="2800" b="1" dirty="0">
              <a:solidFill>
                <a:srgbClr val="EA8B00"/>
              </a:solidFill>
              <a:latin typeface="Meiryo UI" pitchFamily="50" charset="-128"/>
              <a:ea typeface="Meiryo UI" pitchFamily="50" charset="-128"/>
              <a:cs typeface="Meiryo UI" pitchFamily="50" charset="-128"/>
            </a:endParaRPr>
          </a:p>
          <a:p>
            <a:pPr>
              <a:lnSpc>
                <a:spcPct val="135000"/>
              </a:lnSpc>
            </a:pPr>
            <a:r>
              <a:rPr lang="ja-JP" altLang="en-US" sz="2600" b="1" dirty="0">
                <a:solidFill>
                  <a:srgbClr val="EA8B00"/>
                </a:solidFill>
                <a:latin typeface="Meiryo UI" pitchFamily="50" charset="-128"/>
                <a:ea typeface="Meiryo UI" pitchFamily="50" charset="-128"/>
                <a:cs typeface="Meiryo UI" pitchFamily="50" charset="-128"/>
              </a:rPr>
              <a:t>認知機能障害により、自覚症状をうまく伝えることが苦手になる</a:t>
            </a:r>
            <a:endParaRPr lang="en-US" altLang="ja-JP" sz="2600" b="1" dirty="0">
              <a:solidFill>
                <a:srgbClr val="EA8B00"/>
              </a:solidFill>
              <a:latin typeface="Meiryo UI" pitchFamily="50" charset="-128"/>
              <a:ea typeface="Meiryo UI" pitchFamily="50" charset="-128"/>
              <a:cs typeface="Meiryo UI" pitchFamily="50" charset="-128"/>
            </a:endParaRPr>
          </a:p>
          <a:p>
            <a:pPr marL="342900" indent="-342900">
              <a:spcBef>
                <a:spcPts val="1200"/>
              </a:spcBef>
            </a:pPr>
            <a:r>
              <a:rPr lang="ja-JP" altLang="en-US" sz="2600" b="1" dirty="0">
                <a:solidFill>
                  <a:srgbClr val="EA8B00"/>
                </a:solidFill>
                <a:latin typeface="Meiryo UI" pitchFamily="50" charset="-128"/>
                <a:ea typeface="Meiryo UI" pitchFamily="50" charset="-128"/>
                <a:cs typeface="Meiryo UI" pitchFamily="50" charset="-128"/>
              </a:rPr>
              <a:t>医療者が積極的に拾い上げる姿勢が大事</a:t>
            </a:r>
          </a:p>
        </p:txBody>
      </p:sp>
      <p:sp>
        <p:nvSpPr>
          <p:cNvPr id="8" name="Rectangle 3">
            <a:extLst>
              <a:ext uri="{FF2B5EF4-FFF2-40B4-BE49-F238E27FC236}">
                <a16:creationId xmlns:a16="http://schemas.microsoft.com/office/drawing/2014/main" xmlns="" id="{96688189-B919-4132-9B31-D2B2815B7E97}"/>
              </a:ext>
            </a:extLst>
          </p:cNvPr>
          <p:cNvSpPr>
            <a:spLocks noChangeArrowheads="1"/>
          </p:cNvSpPr>
          <p:nvPr/>
        </p:nvSpPr>
        <p:spPr bwMode="auto">
          <a:xfrm>
            <a:off x="333864" y="1027616"/>
            <a:ext cx="8511510" cy="129707"/>
          </a:xfrm>
          <a:prstGeom prst="rect">
            <a:avLst/>
          </a:prstGeom>
          <a:gradFill rotWithShape="1">
            <a:gsLst>
              <a:gs pos="0">
                <a:srgbClr val="FFFFFF">
                  <a:lumMod val="95000"/>
                </a:srgbClr>
              </a:gs>
              <a:gs pos="100000">
                <a:srgbClr val="EA8B00"/>
              </a:gs>
            </a:gsLst>
            <a:lin ang="0" scaled="1"/>
          </a:gradFill>
          <a:ln w="9525" algn="ctr">
            <a:noFill/>
            <a:miter lim="800000"/>
            <a:headEnd/>
            <a:tailEnd/>
          </a:ln>
        </p:spPr>
        <p:txBody>
          <a:bodyPr wrap="none" anchor="ctr"/>
          <a:lstStyle/>
          <a:p>
            <a:pPr algn="r" fontAlgn="auto">
              <a:spcBef>
                <a:spcPts val="0"/>
              </a:spcBef>
              <a:spcAft>
                <a:spcPts val="0"/>
              </a:spcAft>
              <a:defRPr/>
            </a:pPr>
            <a:endParaRPr kumimoji="0" lang="ja-JP" altLang="en-US" sz="1800" kern="0">
              <a:solidFill>
                <a:srgbClr val="000000"/>
              </a:solidFill>
              <a:effectLst>
                <a:outerShdw blurRad="38100" dist="38100" dir="2700000" algn="tl">
                  <a:srgbClr val="000000">
                    <a:alpha val="43137"/>
                  </a:srgbClr>
                </a:outerShdw>
              </a:effectLst>
              <a:latin typeface="Arial" charset="0"/>
            </a:endParaRPr>
          </a:p>
        </p:txBody>
      </p:sp>
      <p:sp>
        <p:nvSpPr>
          <p:cNvPr id="9" name="Text Box 2"/>
          <p:cNvSpPr txBox="1">
            <a:spLocks noChangeArrowheads="1"/>
          </p:cNvSpPr>
          <p:nvPr/>
        </p:nvSpPr>
        <p:spPr bwMode="auto">
          <a:xfrm>
            <a:off x="2021840" y="335498"/>
            <a:ext cx="5092422" cy="54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04" tIns="41452" rIns="82904" bIns="41452"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hangingPunct="1"/>
            <a:r>
              <a:rPr lang="ja-JP" altLang="en-US" sz="3000" b="1" dirty="0">
                <a:solidFill>
                  <a:srgbClr val="000000"/>
                </a:solidFill>
                <a:latin typeface="Meiryo UI" pitchFamily="50" charset="-128"/>
                <a:ea typeface="Meiryo UI" pitchFamily="50" charset="-128"/>
                <a:cs typeface="Meiryo UI" pitchFamily="50" charset="-128"/>
              </a:rPr>
              <a:t>観察やケアで注意をしたい点</a:t>
            </a:r>
            <a:endParaRPr lang="en-US" altLang="ja-JP" sz="3000" b="1" dirty="0">
              <a:solidFill>
                <a:srgbClr val="FF0000"/>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8377360" y="8964"/>
            <a:ext cx="757675" cy="461665"/>
          </a:xfrm>
          <a:prstGeom prst="rect">
            <a:avLst/>
          </a:prstGeom>
          <a:noFill/>
        </p:spPr>
        <p:txBody>
          <a:bodyPr wrap="square" rtlCol="0">
            <a:spAutoFit/>
          </a:bodyPr>
          <a:lstStyle/>
          <a:p>
            <a:pPr algn="r"/>
            <a:r>
              <a:rPr lang="en-US" altLang="ja-JP" sz="2400" dirty="0" smtClean="0">
                <a:latin typeface="Meiryo UI" panose="020B0604030504040204" pitchFamily="50" charset="-128"/>
                <a:ea typeface="Meiryo UI" panose="020B0604030504040204" pitchFamily="50" charset="-128"/>
              </a:rPr>
              <a:t>32</a:t>
            </a:r>
            <a:endParaRPr kumimoji="1" lang="ja-JP" altLang="en-US"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233182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2477477" y="344109"/>
            <a:ext cx="4032738" cy="54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04" tIns="41452" rIns="82904" bIns="41452"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hangingPunct="1"/>
            <a:r>
              <a:rPr lang="ja-JP" altLang="en-US" sz="3000" b="1" dirty="0">
                <a:latin typeface="Meiryo UI" pitchFamily="50" charset="-128"/>
                <a:ea typeface="Meiryo UI" pitchFamily="50" charset="-128"/>
                <a:cs typeface="Meiryo UI" pitchFamily="50" charset="-128"/>
              </a:rPr>
              <a:t>痛みに気づくサイン</a:t>
            </a:r>
            <a:endParaRPr lang="en-US" altLang="ja-JP" sz="3000" b="1" dirty="0">
              <a:latin typeface="Meiryo UI" pitchFamily="50" charset="-128"/>
              <a:ea typeface="Meiryo UI" pitchFamily="50" charset="-128"/>
              <a:cs typeface="Meiryo UI" pitchFamily="50" charset="-128"/>
            </a:endParaRPr>
          </a:p>
        </p:txBody>
      </p:sp>
      <p:sp>
        <p:nvSpPr>
          <p:cNvPr id="4099" name="コンテンツ プレースホルダ 2"/>
          <p:cNvSpPr>
            <a:spLocks/>
          </p:cNvSpPr>
          <p:nvPr/>
        </p:nvSpPr>
        <p:spPr bwMode="auto">
          <a:xfrm>
            <a:off x="807274" y="1757007"/>
            <a:ext cx="7571266" cy="306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135000"/>
              </a:lnSpc>
            </a:pPr>
            <a:r>
              <a:rPr lang="ja-JP" altLang="en-US" sz="2800" b="1" dirty="0">
                <a:solidFill>
                  <a:srgbClr val="000000"/>
                </a:solidFill>
                <a:latin typeface="Meiryo UI" pitchFamily="50" charset="-128"/>
                <a:ea typeface="Meiryo UI" pitchFamily="50" charset="-128"/>
                <a:cs typeface="Meiryo UI" pitchFamily="50" charset="-128"/>
              </a:rPr>
              <a:t>● 表情　：　泣く、パニックになる、不機嫌になる</a:t>
            </a:r>
            <a:endParaRPr lang="en-US" altLang="ja-JP" sz="2800" b="1" dirty="0">
              <a:solidFill>
                <a:srgbClr val="000000"/>
              </a:solidFill>
              <a:latin typeface="Meiryo UI" pitchFamily="50" charset="-128"/>
              <a:ea typeface="Meiryo UI" pitchFamily="50" charset="-128"/>
              <a:cs typeface="Meiryo UI" pitchFamily="50" charset="-128"/>
            </a:endParaRPr>
          </a:p>
          <a:p>
            <a:pPr marL="342900" indent="-342900">
              <a:lnSpc>
                <a:spcPct val="135000"/>
              </a:lnSpc>
              <a:spcBef>
                <a:spcPts val="2400"/>
              </a:spcBef>
            </a:pPr>
            <a:r>
              <a:rPr lang="ja-JP" altLang="en-US" sz="2800" b="1" dirty="0">
                <a:solidFill>
                  <a:srgbClr val="000000"/>
                </a:solidFill>
                <a:latin typeface="Meiryo UI" pitchFamily="50" charset="-128"/>
                <a:ea typeface="Meiryo UI" pitchFamily="50" charset="-128"/>
                <a:cs typeface="Meiryo UI" pitchFamily="50" charset="-128"/>
              </a:rPr>
              <a:t>● 行動　：　身構える、おびえる</a:t>
            </a:r>
            <a:endParaRPr lang="en-US" altLang="ja-JP" sz="2800" b="1" dirty="0">
              <a:solidFill>
                <a:srgbClr val="000000"/>
              </a:solidFill>
              <a:latin typeface="Meiryo UI" pitchFamily="50" charset="-128"/>
              <a:ea typeface="Meiryo UI" pitchFamily="50" charset="-128"/>
              <a:cs typeface="Meiryo UI" pitchFamily="50" charset="-128"/>
            </a:endParaRPr>
          </a:p>
          <a:p>
            <a:pPr marL="342900" indent="-342900">
              <a:lnSpc>
                <a:spcPct val="135000"/>
              </a:lnSpc>
              <a:spcBef>
                <a:spcPts val="2400"/>
              </a:spcBef>
            </a:pPr>
            <a:r>
              <a:rPr lang="ja-JP" altLang="en-US" sz="2800" b="1" dirty="0">
                <a:solidFill>
                  <a:srgbClr val="000000"/>
                </a:solidFill>
                <a:latin typeface="Meiryo UI" pitchFamily="50" charset="-128"/>
                <a:ea typeface="Meiryo UI" pitchFamily="50" charset="-128"/>
                <a:cs typeface="Meiryo UI" pitchFamily="50" charset="-128"/>
              </a:rPr>
              <a:t>● 自律神経症状　：　頻脈、発汗などの侵襲に</a:t>
            </a:r>
            <a:endParaRPr lang="en-US" altLang="ja-JP" sz="2800" b="1" dirty="0">
              <a:solidFill>
                <a:srgbClr val="000000"/>
              </a:solidFill>
              <a:latin typeface="Meiryo UI" pitchFamily="50" charset="-128"/>
              <a:ea typeface="Meiryo UI" pitchFamily="50" charset="-128"/>
              <a:cs typeface="Meiryo UI" pitchFamily="50" charset="-128"/>
            </a:endParaRPr>
          </a:p>
          <a:p>
            <a:pPr marL="3403600" indent="-3403600"/>
            <a:r>
              <a:rPr lang="ja-JP" altLang="en-US" sz="2800" b="1" dirty="0">
                <a:solidFill>
                  <a:srgbClr val="000000"/>
                </a:solidFill>
                <a:latin typeface="Meiryo UI" pitchFamily="50" charset="-128"/>
                <a:ea typeface="Meiryo UI" pitchFamily="50" charset="-128"/>
                <a:cs typeface="Meiryo UI" pitchFamily="50" charset="-128"/>
              </a:rPr>
              <a:t>                         </a:t>
            </a:r>
            <a:r>
              <a:rPr lang="en-US" altLang="ja-JP" sz="2800" b="1" dirty="0">
                <a:solidFill>
                  <a:srgbClr val="000000"/>
                </a:solidFill>
                <a:latin typeface="Meiryo UI" pitchFamily="50" charset="-128"/>
                <a:ea typeface="Meiryo UI" pitchFamily="50" charset="-128"/>
                <a:cs typeface="Meiryo UI" pitchFamily="50" charset="-128"/>
              </a:rPr>
              <a:t>	</a:t>
            </a:r>
            <a:r>
              <a:rPr lang="ja-JP" altLang="en-US" sz="2800" b="1" dirty="0">
                <a:solidFill>
                  <a:srgbClr val="000000"/>
                </a:solidFill>
                <a:latin typeface="Meiryo UI" pitchFamily="50" charset="-128"/>
                <a:ea typeface="Meiryo UI" pitchFamily="50" charset="-128"/>
                <a:cs typeface="Meiryo UI" pitchFamily="50" charset="-128"/>
              </a:rPr>
              <a:t>対する反応</a:t>
            </a:r>
            <a:endParaRPr lang="en-US" altLang="ja-JP" sz="2800" b="1" dirty="0">
              <a:solidFill>
                <a:srgbClr val="000000"/>
              </a:solidFill>
              <a:latin typeface="Meiryo UI" pitchFamily="50" charset="-128"/>
              <a:ea typeface="Meiryo UI" pitchFamily="50" charset="-128"/>
              <a:cs typeface="Meiryo UI" pitchFamily="50" charset="-128"/>
            </a:endParaRPr>
          </a:p>
          <a:p>
            <a:pPr marL="342900" indent="-342900">
              <a:lnSpc>
                <a:spcPct val="135000"/>
              </a:lnSpc>
            </a:pPr>
            <a:endParaRPr lang="en-US" altLang="ja-JP" sz="2800" b="1" dirty="0">
              <a:solidFill>
                <a:srgbClr val="000000"/>
              </a:solidFill>
              <a:latin typeface="Meiryo UI" pitchFamily="50" charset="-128"/>
              <a:ea typeface="Meiryo UI" pitchFamily="50" charset="-128"/>
              <a:cs typeface="Meiryo UI" pitchFamily="50" charset="-128"/>
            </a:endParaRPr>
          </a:p>
        </p:txBody>
      </p:sp>
      <p:sp>
        <p:nvSpPr>
          <p:cNvPr id="6" name="Rectangle 3">
            <a:extLst>
              <a:ext uri="{FF2B5EF4-FFF2-40B4-BE49-F238E27FC236}">
                <a16:creationId xmlns:a16="http://schemas.microsoft.com/office/drawing/2014/main" xmlns="" id="{DD55295A-A733-4D25-A20A-036EAD89010E}"/>
              </a:ext>
            </a:extLst>
          </p:cNvPr>
          <p:cNvSpPr>
            <a:spLocks noChangeArrowheads="1"/>
          </p:cNvSpPr>
          <p:nvPr/>
        </p:nvSpPr>
        <p:spPr bwMode="auto">
          <a:xfrm>
            <a:off x="322650" y="1019905"/>
            <a:ext cx="8511510" cy="129707"/>
          </a:xfrm>
          <a:prstGeom prst="rect">
            <a:avLst/>
          </a:prstGeom>
          <a:gradFill rotWithShape="1">
            <a:gsLst>
              <a:gs pos="0">
                <a:srgbClr val="FFFFFF">
                  <a:lumMod val="95000"/>
                </a:srgbClr>
              </a:gs>
              <a:gs pos="100000">
                <a:srgbClr val="EA8B00"/>
              </a:gs>
            </a:gsLst>
            <a:lin ang="0" scaled="1"/>
          </a:gradFill>
          <a:ln w="9525" algn="ctr">
            <a:noFill/>
            <a:miter lim="800000"/>
            <a:headEnd/>
            <a:tailEnd/>
          </a:ln>
        </p:spPr>
        <p:txBody>
          <a:bodyPr wrap="none" anchor="ctr"/>
          <a:lstStyle/>
          <a:p>
            <a:pPr algn="r" fontAlgn="auto">
              <a:spcBef>
                <a:spcPts val="0"/>
              </a:spcBef>
              <a:spcAft>
                <a:spcPts val="0"/>
              </a:spcAft>
              <a:defRPr/>
            </a:pPr>
            <a:endParaRPr kumimoji="0" lang="ja-JP" altLang="en-US" sz="1800" kern="0">
              <a:solidFill>
                <a:srgbClr val="000000"/>
              </a:solidFill>
              <a:effectLst>
                <a:outerShdw blurRad="38100" dist="38100" dir="2700000" algn="tl">
                  <a:srgbClr val="000000">
                    <a:alpha val="43137"/>
                  </a:srgbClr>
                </a:outerShdw>
              </a:effectLst>
              <a:latin typeface="Arial" charset="0"/>
            </a:endParaRPr>
          </a:p>
        </p:txBody>
      </p:sp>
      <p:sp>
        <p:nvSpPr>
          <p:cNvPr id="8" name="テキスト ボックス 7"/>
          <p:cNvSpPr txBox="1"/>
          <p:nvPr/>
        </p:nvSpPr>
        <p:spPr>
          <a:xfrm>
            <a:off x="8377360" y="8964"/>
            <a:ext cx="757675" cy="461665"/>
          </a:xfrm>
          <a:prstGeom prst="rect">
            <a:avLst/>
          </a:prstGeom>
          <a:noFill/>
        </p:spPr>
        <p:txBody>
          <a:bodyPr wrap="square" rtlCol="0">
            <a:spAutoFit/>
          </a:bodyPr>
          <a:lstStyle/>
          <a:p>
            <a:pPr algn="r"/>
            <a:r>
              <a:rPr lang="en-US" altLang="ja-JP" sz="2400" dirty="0" smtClean="0">
                <a:latin typeface="Meiryo UI" panose="020B0604030504040204" pitchFamily="50" charset="-128"/>
                <a:ea typeface="Meiryo UI" panose="020B0604030504040204" pitchFamily="50" charset="-128"/>
              </a:rPr>
              <a:t>33</a:t>
            </a:r>
            <a:endParaRPr kumimoji="1" lang="ja-JP" altLang="en-US"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275294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1235675" y="341250"/>
            <a:ext cx="6425513" cy="54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04" tIns="41452" rIns="82904" bIns="41452"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hangingPunct="1"/>
            <a:r>
              <a:rPr lang="ja-JP" altLang="en-US" sz="3000" b="1" dirty="0">
                <a:latin typeface="Meiryo UI" pitchFamily="50" charset="-128"/>
                <a:ea typeface="Meiryo UI" pitchFamily="50" charset="-128"/>
                <a:cs typeface="Meiryo UI" pitchFamily="50" charset="-128"/>
              </a:rPr>
              <a:t>摂食・栄養（食事）に関する注意点</a:t>
            </a:r>
            <a:endParaRPr lang="en-US" altLang="ja-JP" sz="3000" b="1" dirty="0">
              <a:latin typeface="Meiryo UI" pitchFamily="50" charset="-128"/>
              <a:ea typeface="Meiryo UI" pitchFamily="50" charset="-128"/>
              <a:cs typeface="Meiryo UI" pitchFamily="50" charset="-128"/>
            </a:endParaRPr>
          </a:p>
        </p:txBody>
      </p:sp>
      <p:sp>
        <p:nvSpPr>
          <p:cNvPr id="4099" name="コンテンツ プレースホルダ 2"/>
          <p:cNvSpPr>
            <a:spLocks/>
          </p:cNvSpPr>
          <p:nvPr/>
        </p:nvSpPr>
        <p:spPr bwMode="auto">
          <a:xfrm>
            <a:off x="214934" y="1544629"/>
            <a:ext cx="8851248" cy="506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lstStyle/>
          <a:p>
            <a:pPr marL="622300" indent="-622300">
              <a:lnSpc>
                <a:spcPct val="135000"/>
              </a:lnSpc>
            </a:pPr>
            <a:r>
              <a:rPr lang="ja-JP" altLang="en-US" sz="2600" b="1" dirty="0">
                <a:solidFill>
                  <a:srgbClr val="000000"/>
                </a:solidFill>
                <a:latin typeface="Meiryo UI" pitchFamily="50" charset="-128"/>
                <a:ea typeface="Meiryo UI" pitchFamily="50" charset="-128"/>
                <a:cs typeface="Meiryo UI" pitchFamily="50" charset="-128"/>
              </a:rPr>
              <a:t>  ●</a:t>
            </a:r>
            <a:r>
              <a:rPr lang="en-US" altLang="ja-JP" sz="2600" b="1" dirty="0">
                <a:solidFill>
                  <a:srgbClr val="000000"/>
                </a:solidFill>
                <a:latin typeface="Meiryo UI" pitchFamily="50" charset="-128"/>
                <a:ea typeface="Meiryo UI" pitchFamily="50" charset="-128"/>
                <a:cs typeface="Meiryo UI" pitchFamily="50" charset="-128"/>
              </a:rPr>
              <a:t>	</a:t>
            </a:r>
            <a:r>
              <a:rPr lang="ja-JP" altLang="en-US" sz="2600" b="1" dirty="0">
                <a:solidFill>
                  <a:srgbClr val="000000"/>
                </a:solidFill>
                <a:latin typeface="Meiryo UI" pitchFamily="50" charset="-128"/>
                <a:ea typeface="Meiryo UI" pitchFamily="50" charset="-128"/>
                <a:cs typeface="Meiryo UI" pitchFamily="50" charset="-128"/>
              </a:rPr>
              <a:t>食事が進まない理由に、認知機能障害がからむことがある</a:t>
            </a:r>
            <a:r>
              <a:rPr lang="en-US" altLang="ja-JP" sz="2600" b="1" dirty="0">
                <a:solidFill>
                  <a:srgbClr val="000000"/>
                </a:solidFill>
                <a:latin typeface="Meiryo UI" pitchFamily="50" charset="-128"/>
                <a:ea typeface="Meiryo UI" pitchFamily="50" charset="-128"/>
                <a:cs typeface="Meiryo UI" pitchFamily="50" charset="-128"/>
              </a:rPr>
              <a:t/>
            </a:r>
            <a:br>
              <a:rPr lang="en-US" altLang="ja-JP" sz="2600" b="1" dirty="0">
                <a:solidFill>
                  <a:srgbClr val="000000"/>
                </a:solidFill>
                <a:latin typeface="Meiryo UI" pitchFamily="50" charset="-128"/>
                <a:ea typeface="Meiryo UI" pitchFamily="50" charset="-128"/>
                <a:cs typeface="Meiryo UI" pitchFamily="50" charset="-128"/>
              </a:rPr>
            </a:br>
            <a:r>
              <a:rPr lang="ja-JP" altLang="en-US" sz="2600" b="1" dirty="0">
                <a:solidFill>
                  <a:srgbClr val="000000"/>
                </a:solidFill>
                <a:latin typeface="Meiryo UI" pitchFamily="50" charset="-128"/>
                <a:ea typeface="Meiryo UI" pitchFamily="50" charset="-128"/>
                <a:cs typeface="Meiryo UI" pitchFamily="50" charset="-128"/>
              </a:rPr>
              <a:t>摂食不良をそのまま食欲不振とみなさない</a:t>
            </a:r>
            <a:endParaRPr lang="en-US" altLang="ja-JP" sz="2600" b="1" dirty="0">
              <a:solidFill>
                <a:srgbClr val="000000"/>
              </a:solidFill>
              <a:latin typeface="Meiryo UI" pitchFamily="50" charset="-128"/>
              <a:ea typeface="Meiryo UI" pitchFamily="50" charset="-128"/>
              <a:cs typeface="Meiryo UI" pitchFamily="50" charset="-128"/>
            </a:endParaRPr>
          </a:p>
          <a:p>
            <a:pPr marL="622300" indent="-622300">
              <a:lnSpc>
                <a:spcPct val="135000"/>
              </a:lnSpc>
              <a:spcBef>
                <a:spcPts val="1800"/>
              </a:spcBef>
            </a:pPr>
            <a:r>
              <a:rPr lang="ja-JP" altLang="en-US" sz="2600" b="1" dirty="0">
                <a:solidFill>
                  <a:srgbClr val="000000"/>
                </a:solidFill>
                <a:latin typeface="Meiryo UI" pitchFamily="50" charset="-128"/>
                <a:ea typeface="Meiryo UI" pitchFamily="50" charset="-128"/>
                <a:cs typeface="Meiryo UI" pitchFamily="50" charset="-128"/>
              </a:rPr>
              <a:t>  ● 「食べない」時に考えること</a:t>
            </a:r>
            <a:endParaRPr lang="en-US" altLang="ja-JP" sz="2600" b="1" dirty="0">
              <a:solidFill>
                <a:srgbClr val="000000"/>
              </a:solidFill>
              <a:latin typeface="Meiryo UI" pitchFamily="50" charset="-128"/>
              <a:ea typeface="Meiryo UI" pitchFamily="50" charset="-128"/>
              <a:cs typeface="Meiryo UI" pitchFamily="50" charset="-128"/>
            </a:endParaRPr>
          </a:p>
          <a:p>
            <a:pPr marL="622300" indent="-622300">
              <a:lnSpc>
                <a:spcPct val="135000"/>
              </a:lnSpc>
            </a:pPr>
            <a:r>
              <a:rPr lang="ja-JP" altLang="en-US" sz="2600" b="1" dirty="0">
                <a:solidFill>
                  <a:srgbClr val="000000"/>
                </a:solidFill>
                <a:latin typeface="Meiryo UI" pitchFamily="50" charset="-128"/>
                <a:ea typeface="Meiryo UI" pitchFamily="50" charset="-128"/>
                <a:cs typeface="Meiryo UI" pitchFamily="50" charset="-128"/>
              </a:rPr>
              <a:t>   </a:t>
            </a:r>
            <a:r>
              <a:rPr lang="en-US" altLang="ja-JP" sz="2600" b="1" dirty="0">
                <a:solidFill>
                  <a:srgbClr val="000000"/>
                </a:solidFill>
                <a:latin typeface="Meiryo UI" pitchFamily="50" charset="-128"/>
                <a:ea typeface="Meiryo UI" pitchFamily="50" charset="-128"/>
                <a:cs typeface="Meiryo UI" pitchFamily="50" charset="-128"/>
              </a:rPr>
              <a:t>	</a:t>
            </a:r>
            <a:r>
              <a:rPr lang="ja-JP" altLang="en-US" sz="2600" b="1" dirty="0">
                <a:solidFill>
                  <a:srgbClr val="000000"/>
                </a:solidFill>
                <a:latin typeface="Meiryo UI" pitchFamily="50" charset="-128"/>
                <a:ea typeface="Meiryo UI" pitchFamily="50" charset="-128"/>
                <a:cs typeface="Meiryo UI" pitchFamily="50" charset="-128"/>
              </a:rPr>
              <a:t>・ 注意が続かない（医療者やほかの患者に気を取られる）</a:t>
            </a:r>
            <a:endParaRPr lang="en-US" altLang="ja-JP" sz="2600" b="1" dirty="0">
              <a:solidFill>
                <a:srgbClr val="000000"/>
              </a:solidFill>
              <a:latin typeface="Meiryo UI" pitchFamily="50" charset="-128"/>
              <a:ea typeface="Meiryo UI" pitchFamily="50" charset="-128"/>
              <a:cs typeface="Meiryo UI" pitchFamily="50" charset="-128"/>
            </a:endParaRPr>
          </a:p>
          <a:p>
            <a:pPr marL="622300" indent="-622300">
              <a:lnSpc>
                <a:spcPct val="135000"/>
              </a:lnSpc>
            </a:pPr>
            <a:r>
              <a:rPr lang="ja-JP" altLang="en-US" sz="2600" b="1" dirty="0">
                <a:solidFill>
                  <a:srgbClr val="000000"/>
                </a:solidFill>
                <a:latin typeface="Meiryo UI" pitchFamily="50" charset="-128"/>
                <a:ea typeface="Meiryo UI" pitchFamily="50" charset="-128"/>
                <a:cs typeface="Meiryo UI" pitchFamily="50" charset="-128"/>
              </a:rPr>
              <a:t>    </a:t>
            </a:r>
            <a:r>
              <a:rPr lang="en-US" altLang="ja-JP" sz="2600" b="1" dirty="0">
                <a:solidFill>
                  <a:srgbClr val="000000"/>
                </a:solidFill>
                <a:latin typeface="Meiryo UI" pitchFamily="50" charset="-128"/>
                <a:ea typeface="Meiryo UI" pitchFamily="50" charset="-128"/>
                <a:cs typeface="Meiryo UI" pitchFamily="50" charset="-128"/>
              </a:rPr>
              <a:t>	</a:t>
            </a:r>
            <a:r>
              <a:rPr lang="ja-JP" altLang="en-US" sz="2600" b="1" dirty="0">
                <a:solidFill>
                  <a:srgbClr val="000000"/>
                </a:solidFill>
                <a:latin typeface="Meiryo UI" pitchFamily="50" charset="-128"/>
                <a:ea typeface="Meiryo UI" pitchFamily="50" charset="-128"/>
                <a:cs typeface="Meiryo UI" pitchFamily="50" charset="-128"/>
              </a:rPr>
              <a:t>・ 道具が使えない</a:t>
            </a:r>
            <a:endParaRPr lang="en-US" altLang="ja-JP" sz="2600" b="1" dirty="0">
              <a:solidFill>
                <a:srgbClr val="000000"/>
              </a:solidFill>
              <a:latin typeface="Meiryo UI" pitchFamily="50" charset="-128"/>
              <a:ea typeface="Meiryo UI" pitchFamily="50" charset="-128"/>
              <a:cs typeface="Meiryo UI" pitchFamily="50" charset="-128"/>
            </a:endParaRPr>
          </a:p>
          <a:p>
            <a:pPr marL="622300" indent="-622300">
              <a:lnSpc>
                <a:spcPct val="135000"/>
              </a:lnSpc>
            </a:pPr>
            <a:r>
              <a:rPr lang="ja-JP" altLang="en-US" sz="2600" b="1" dirty="0">
                <a:solidFill>
                  <a:srgbClr val="000000"/>
                </a:solidFill>
                <a:latin typeface="Meiryo UI" pitchFamily="50" charset="-128"/>
                <a:ea typeface="Meiryo UI" pitchFamily="50" charset="-128"/>
                <a:cs typeface="Meiryo UI" pitchFamily="50" charset="-128"/>
              </a:rPr>
              <a:t>    </a:t>
            </a:r>
            <a:r>
              <a:rPr lang="en-US" altLang="ja-JP" sz="2600" b="1" dirty="0">
                <a:solidFill>
                  <a:srgbClr val="000000"/>
                </a:solidFill>
                <a:latin typeface="Meiryo UI" pitchFamily="50" charset="-128"/>
                <a:ea typeface="Meiryo UI" pitchFamily="50" charset="-128"/>
                <a:cs typeface="Meiryo UI" pitchFamily="50" charset="-128"/>
              </a:rPr>
              <a:t>	</a:t>
            </a:r>
            <a:r>
              <a:rPr lang="ja-JP" altLang="en-US" sz="2600" b="1" dirty="0">
                <a:solidFill>
                  <a:srgbClr val="000000"/>
                </a:solidFill>
                <a:latin typeface="Meiryo UI" pitchFamily="50" charset="-128"/>
                <a:ea typeface="Meiryo UI" pitchFamily="50" charset="-128"/>
                <a:cs typeface="Meiryo UI" pitchFamily="50" charset="-128"/>
              </a:rPr>
              <a:t>・ 食事を口元にもっていけない</a:t>
            </a:r>
            <a:endParaRPr lang="en-US" altLang="ja-JP" sz="2600" b="1" dirty="0">
              <a:solidFill>
                <a:srgbClr val="000000"/>
              </a:solidFill>
              <a:latin typeface="Meiryo UI" pitchFamily="50" charset="-128"/>
              <a:ea typeface="Meiryo UI" pitchFamily="50" charset="-128"/>
              <a:cs typeface="Meiryo UI" pitchFamily="50" charset="-128"/>
            </a:endParaRPr>
          </a:p>
          <a:p>
            <a:pPr marL="622300" indent="-622300">
              <a:lnSpc>
                <a:spcPct val="135000"/>
              </a:lnSpc>
            </a:pPr>
            <a:r>
              <a:rPr lang="en-US" altLang="ja-JP" sz="2600" b="1" dirty="0">
                <a:solidFill>
                  <a:srgbClr val="000000"/>
                </a:solidFill>
                <a:latin typeface="Meiryo UI" pitchFamily="50" charset="-128"/>
                <a:ea typeface="Meiryo UI" pitchFamily="50" charset="-128"/>
                <a:cs typeface="Meiryo UI" pitchFamily="50" charset="-128"/>
              </a:rPr>
              <a:t>	</a:t>
            </a:r>
            <a:r>
              <a:rPr lang="ja-JP" altLang="en-US" sz="2600" b="1" dirty="0">
                <a:solidFill>
                  <a:srgbClr val="000000"/>
                </a:solidFill>
                <a:latin typeface="Meiryo UI" pitchFamily="50" charset="-128"/>
                <a:ea typeface="Meiryo UI" pitchFamily="50" charset="-128"/>
                <a:cs typeface="Meiryo UI" pitchFamily="50" charset="-128"/>
              </a:rPr>
              <a:t>・</a:t>
            </a:r>
            <a:r>
              <a:rPr lang="en-US" altLang="ja-JP" sz="2600" b="1" dirty="0">
                <a:solidFill>
                  <a:srgbClr val="000000"/>
                </a:solidFill>
                <a:latin typeface="Meiryo UI" pitchFamily="50" charset="-128"/>
                <a:ea typeface="Meiryo UI" pitchFamily="50" charset="-128"/>
                <a:cs typeface="Meiryo UI" pitchFamily="50" charset="-128"/>
              </a:rPr>
              <a:t>	</a:t>
            </a:r>
            <a:r>
              <a:rPr lang="ja-JP" altLang="en-US" sz="2600" b="1" dirty="0">
                <a:solidFill>
                  <a:srgbClr val="000000"/>
                </a:solidFill>
                <a:latin typeface="Meiryo UI" pitchFamily="50" charset="-128"/>
                <a:ea typeface="Meiryo UI" pitchFamily="50" charset="-128"/>
                <a:cs typeface="Meiryo UI" pitchFamily="50" charset="-128"/>
              </a:rPr>
              <a:t>義歯がない</a:t>
            </a:r>
            <a:endParaRPr lang="en-US" altLang="ja-JP" sz="2600" b="1" dirty="0">
              <a:solidFill>
                <a:srgbClr val="000000"/>
              </a:solidFill>
              <a:latin typeface="Meiryo UI" pitchFamily="50" charset="-128"/>
              <a:ea typeface="Meiryo UI" pitchFamily="50" charset="-128"/>
              <a:cs typeface="Meiryo UI" pitchFamily="50" charset="-128"/>
            </a:endParaRPr>
          </a:p>
          <a:p>
            <a:pPr marL="622300" indent="-622300">
              <a:lnSpc>
                <a:spcPct val="135000"/>
              </a:lnSpc>
            </a:pPr>
            <a:r>
              <a:rPr lang="ja-JP" altLang="en-US" sz="2600" b="1" dirty="0">
                <a:solidFill>
                  <a:srgbClr val="000000"/>
                </a:solidFill>
                <a:latin typeface="Meiryo UI" pitchFamily="50" charset="-128"/>
                <a:ea typeface="Meiryo UI" pitchFamily="50" charset="-128"/>
                <a:cs typeface="Meiryo UI" pitchFamily="50" charset="-128"/>
              </a:rPr>
              <a:t>    </a:t>
            </a:r>
            <a:r>
              <a:rPr lang="en-US" altLang="ja-JP" sz="2600" b="1" dirty="0">
                <a:solidFill>
                  <a:srgbClr val="000000"/>
                </a:solidFill>
                <a:latin typeface="Meiryo UI" pitchFamily="50" charset="-128"/>
                <a:ea typeface="Meiryo UI" pitchFamily="50" charset="-128"/>
                <a:cs typeface="Meiryo UI" pitchFamily="50" charset="-128"/>
              </a:rPr>
              <a:t>	</a:t>
            </a:r>
            <a:r>
              <a:rPr lang="ja-JP" altLang="en-US" sz="2600" b="1" dirty="0">
                <a:solidFill>
                  <a:srgbClr val="000000"/>
                </a:solidFill>
                <a:latin typeface="Meiryo UI" pitchFamily="50" charset="-128"/>
                <a:ea typeface="Meiryo UI" pitchFamily="50" charset="-128"/>
                <a:cs typeface="Meiryo UI" pitchFamily="50" charset="-128"/>
              </a:rPr>
              <a:t>・ 痛み（口内炎、義歯があわない）</a:t>
            </a:r>
            <a:endParaRPr lang="en-US" altLang="ja-JP" sz="2600" b="1" dirty="0">
              <a:solidFill>
                <a:srgbClr val="000000"/>
              </a:solidFill>
              <a:latin typeface="Meiryo UI" pitchFamily="50" charset="-128"/>
              <a:ea typeface="Meiryo UI" pitchFamily="50" charset="-128"/>
              <a:cs typeface="Meiryo UI" pitchFamily="50" charset="-128"/>
            </a:endParaRPr>
          </a:p>
          <a:p>
            <a:pPr marL="622300" indent="-622300">
              <a:lnSpc>
                <a:spcPct val="135000"/>
              </a:lnSpc>
            </a:pPr>
            <a:r>
              <a:rPr lang="ja-JP" altLang="en-US" sz="2600" b="1" dirty="0">
                <a:solidFill>
                  <a:srgbClr val="000000"/>
                </a:solidFill>
                <a:latin typeface="Meiryo UI" pitchFamily="50" charset="-128"/>
                <a:ea typeface="Meiryo UI" pitchFamily="50" charset="-128"/>
                <a:cs typeface="Meiryo UI" pitchFamily="50" charset="-128"/>
              </a:rPr>
              <a:t>    </a:t>
            </a:r>
            <a:r>
              <a:rPr lang="en-US" altLang="ja-JP" sz="2600" b="1" dirty="0">
                <a:solidFill>
                  <a:srgbClr val="000000"/>
                </a:solidFill>
                <a:latin typeface="Meiryo UI" pitchFamily="50" charset="-128"/>
                <a:ea typeface="Meiryo UI" pitchFamily="50" charset="-128"/>
                <a:cs typeface="Meiryo UI" pitchFamily="50" charset="-128"/>
              </a:rPr>
              <a:t>	</a:t>
            </a:r>
            <a:r>
              <a:rPr lang="ja-JP" altLang="en-US" sz="2600" b="1" dirty="0">
                <a:solidFill>
                  <a:srgbClr val="000000"/>
                </a:solidFill>
                <a:latin typeface="Meiryo UI" pitchFamily="50" charset="-128"/>
                <a:ea typeface="Meiryo UI" pitchFamily="50" charset="-128"/>
                <a:cs typeface="Meiryo UI" pitchFamily="50" charset="-128"/>
              </a:rPr>
              <a:t>・ 口腔乾燥</a:t>
            </a:r>
            <a:endParaRPr lang="en-US" altLang="ja-JP" sz="2600" b="1" dirty="0">
              <a:solidFill>
                <a:srgbClr val="000000"/>
              </a:solidFill>
              <a:latin typeface="Meiryo UI" pitchFamily="50" charset="-128"/>
              <a:ea typeface="Meiryo UI" pitchFamily="50" charset="-128"/>
              <a:cs typeface="Meiryo UI" pitchFamily="50" charset="-128"/>
            </a:endParaRPr>
          </a:p>
          <a:p>
            <a:pPr marL="622300" indent="-622300">
              <a:lnSpc>
                <a:spcPct val="135000"/>
              </a:lnSpc>
            </a:pPr>
            <a:endParaRPr lang="en-US" altLang="ja-JP" sz="2600" b="1" dirty="0">
              <a:solidFill>
                <a:srgbClr val="000000"/>
              </a:solidFill>
              <a:latin typeface="Meiryo UI" pitchFamily="50" charset="-128"/>
              <a:ea typeface="Meiryo UI" pitchFamily="50" charset="-128"/>
              <a:cs typeface="Meiryo UI" pitchFamily="50" charset="-128"/>
            </a:endParaRPr>
          </a:p>
        </p:txBody>
      </p:sp>
      <p:sp>
        <p:nvSpPr>
          <p:cNvPr id="6" name="Rectangle 3">
            <a:extLst>
              <a:ext uri="{FF2B5EF4-FFF2-40B4-BE49-F238E27FC236}">
                <a16:creationId xmlns:a16="http://schemas.microsoft.com/office/drawing/2014/main" xmlns="" id="{072B154C-A166-42F9-8EE1-8A44C8E82036}"/>
              </a:ext>
            </a:extLst>
          </p:cNvPr>
          <p:cNvSpPr>
            <a:spLocks noChangeArrowheads="1"/>
          </p:cNvSpPr>
          <p:nvPr/>
        </p:nvSpPr>
        <p:spPr bwMode="auto">
          <a:xfrm>
            <a:off x="322650" y="1019905"/>
            <a:ext cx="8511510" cy="129707"/>
          </a:xfrm>
          <a:prstGeom prst="rect">
            <a:avLst/>
          </a:prstGeom>
          <a:gradFill rotWithShape="1">
            <a:gsLst>
              <a:gs pos="0">
                <a:srgbClr val="FFFFFF">
                  <a:lumMod val="95000"/>
                </a:srgbClr>
              </a:gs>
              <a:gs pos="100000">
                <a:srgbClr val="EA8B00"/>
              </a:gs>
            </a:gsLst>
            <a:lin ang="0" scaled="1"/>
          </a:gradFill>
          <a:ln w="9525" algn="ctr">
            <a:noFill/>
            <a:miter lim="800000"/>
            <a:headEnd/>
            <a:tailEnd/>
          </a:ln>
        </p:spPr>
        <p:txBody>
          <a:bodyPr wrap="none" anchor="ctr"/>
          <a:lstStyle/>
          <a:p>
            <a:pPr algn="r" fontAlgn="auto">
              <a:spcBef>
                <a:spcPts val="0"/>
              </a:spcBef>
              <a:spcAft>
                <a:spcPts val="0"/>
              </a:spcAft>
              <a:defRPr/>
            </a:pPr>
            <a:endParaRPr kumimoji="0" lang="ja-JP" altLang="en-US" sz="1800" kern="0">
              <a:solidFill>
                <a:srgbClr val="000000"/>
              </a:solidFill>
              <a:effectLst>
                <a:outerShdw blurRad="38100" dist="38100" dir="2700000" algn="tl">
                  <a:srgbClr val="000000">
                    <a:alpha val="43137"/>
                  </a:srgbClr>
                </a:outerShdw>
              </a:effectLst>
              <a:latin typeface="Arial" charset="0"/>
            </a:endParaRPr>
          </a:p>
        </p:txBody>
      </p:sp>
      <p:sp>
        <p:nvSpPr>
          <p:cNvPr id="11" name="テキスト ボックス 10"/>
          <p:cNvSpPr txBox="1"/>
          <p:nvPr/>
        </p:nvSpPr>
        <p:spPr>
          <a:xfrm>
            <a:off x="8377360" y="8964"/>
            <a:ext cx="757675" cy="461665"/>
          </a:xfrm>
          <a:prstGeom prst="rect">
            <a:avLst/>
          </a:prstGeom>
          <a:noFill/>
        </p:spPr>
        <p:txBody>
          <a:bodyPr wrap="square" rtlCol="0">
            <a:spAutoFit/>
          </a:bodyPr>
          <a:lstStyle/>
          <a:p>
            <a:pPr algn="r"/>
            <a:r>
              <a:rPr lang="en-US" altLang="ja-JP" sz="2400" dirty="0" smtClean="0">
                <a:latin typeface="Meiryo UI" panose="020B0604030504040204" pitchFamily="50" charset="-128"/>
                <a:ea typeface="Meiryo UI" panose="020B0604030504040204" pitchFamily="50" charset="-128"/>
              </a:rPr>
              <a:t>34</a:t>
            </a:r>
            <a:endParaRPr kumimoji="1" lang="ja-JP" altLang="en-US"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602647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741503" y="1645036"/>
            <a:ext cx="8355062" cy="4862217"/>
          </a:xfrm>
        </p:spPr>
        <p:txBody>
          <a:bodyPr rIns="0">
            <a:noAutofit/>
          </a:bodyPr>
          <a:lstStyle/>
          <a:p>
            <a:pPr marL="0" indent="0">
              <a:buNone/>
            </a:pP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以下のことが生じた場合には、認知症に関連した</a:t>
            </a:r>
            <a:r>
              <a:rPr lang="en-US" altLang="ja-JP" sz="2800" b="1" dirty="0">
                <a:latin typeface="Meiryo UI" panose="020B0604030504040204" pitchFamily="50" charset="-128"/>
                <a:ea typeface="Meiryo UI" panose="020B0604030504040204" pitchFamily="50" charset="-128"/>
                <a:cs typeface="Meiryo UI" panose="020B0604030504040204" pitchFamily="50" charset="-128"/>
              </a:rPr>
              <a:t/>
            </a:r>
            <a:br>
              <a:rPr lang="en-US" altLang="ja-JP" sz="2800" b="1" dirty="0">
                <a:latin typeface="Meiryo UI" panose="020B0604030504040204" pitchFamily="50" charset="-128"/>
                <a:ea typeface="Meiryo UI" panose="020B0604030504040204" pitchFamily="50" charset="-128"/>
                <a:cs typeface="Meiryo UI" panose="020B0604030504040204" pitchFamily="50" charset="-128"/>
              </a:rPr>
            </a:b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アセスメントをおこなう</a:t>
            </a:r>
            <a:endParaRPr lang="en-US" altLang="ja-JP" sz="2800" b="1"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marL="719138" indent="-446088">
              <a:buNone/>
            </a:pP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 せん妄の発症（背景に認知症がある場合が多い）</a:t>
            </a:r>
            <a:endParaRPr lang="en-US" altLang="ja-JP" sz="2800" b="1" dirty="0">
              <a:latin typeface="Meiryo UI" panose="020B0604030504040204" pitchFamily="50" charset="-128"/>
              <a:ea typeface="Meiryo UI" panose="020B0604030504040204" pitchFamily="50" charset="-128"/>
              <a:cs typeface="Meiryo UI" panose="020B0604030504040204" pitchFamily="50" charset="-128"/>
            </a:endParaRPr>
          </a:p>
          <a:p>
            <a:pPr marL="719138" indent="-446088">
              <a:buNone/>
            </a:pP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 転倒</a:t>
            </a:r>
            <a:endParaRPr lang="en-US" altLang="ja-JP" sz="2800" b="1" dirty="0">
              <a:latin typeface="Meiryo UI" panose="020B0604030504040204" pitchFamily="50" charset="-128"/>
              <a:ea typeface="Meiryo UI" panose="020B0604030504040204" pitchFamily="50" charset="-128"/>
              <a:cs typeface="Meiryo UI" panose="020B0604030504040204" pitchFamily="50" charset="-128"/>
            </a:endParaRPr>
          </a:p>
          <a:p>
            <a:pPr marL="719138" indent="-446088">
              <a:buNone/>
            </a:pPr>
            <a:r>
              <a:rPr kumimoji="1" lang="ja-JP" altLang="en-US" sz="2800" b="1" dirty="0">
                <a:latin typeface="Meiryo UI" panose="020B0604030504040204" pitchFamily="50" charset="-128"/>
                <a:ea typeface="Meiryo UI" panose="020B0604030504040204" pitchFamily="50" charset="-128"/>
                <a:cs typeface="Meiryo UI" panose="020B0604030504040204" pitchFamily="50" charset="-128"/>
              </a:rPr>
              <a:t>● 脱水・摂食不良</a:t>
            </a:r>
            <a:endParaRPr kumimoji="1" lang="en-US" altLang="ja-JP" sz="2800" b="1" dirty="0">
              <a:latin typeface="Meiryo UI" panose="020B0604030504040204" pitchFamily="50" charset="-128"/>
              <a:ea typeface="Meiryo UI" panose="020B0604030504040204" pitchFamily="50" charset="-128"/>
              <a:cs typeface="Meiryo UI" panose="020B0604030504040204" pitchFamily="50" charset="-128"/>
            </a:endParaRPr>
          </a:p>
          <a:p>
            <a:pPr marL="719138" indent="-446088">
              <a:buNone/>
            </a:pP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 アドヒアランス不良（内服、処置）</a:t>
            </a:r>
            <a:endParaRPr lang="en-US" altLang="ja-JP" sz="2800" b="1" dirty="0">
              <a:latin typeface="Meiryo UI" panose="020B0604030504040204" pitchFamily="50" charset="-128"/>
              <a:ea typeface="Meiryo UI" panose="020B0604030504040204" pitchFamily="50" charset="-128"/>
              <a:cs typeface="Meiryo UI" panose="020B0604030504040204" pitchFamily="50" charset="-128"/>
            </a:endParaRPr>
          </a:p>
          <a:p>
            <a:pPr marL="0" indent="0">
              <a:spcBef>
                <a:spcPts val="0"/>
              </a:spcBef>
              <a:buNone/>
            </a:pPr>
            <a:endParaRPr lang="en-US" altLang="ja-JP" sz="2800" b="1" dirty="0">
              <a:solidFill>
                <a:srgbClr val="FF5050"/>
              </a:solidFill>
              <a:latin typeface="Meiryo UI" panose="020B0604030504040204" pitchFamily="50" charset="-128"/>
              <a:ea typeface="Meiryo UI" panose="020B0604030504040204" pitchFamily="50" charset="-128"/>
              <a:cs typeface="Meiryo UI" panose="020B0604030504040204" pitchFamily="50" charset="-128"/>
            </a:endParaRPr>
          </a:p>
          <a:p>
            <a:pPr marL="982663" indent="-263525">
              <a:spcBef>
                <a:spcPts val="0"/>
              </a:spcBef>
              <a:buNone/>
            </a:pPr>
            <a:r>
              <a:rPr lang="en-US" altLang="ja-JP" sz="2800" b="1" dirty="0">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Rectangle 3">
            <a:extLst>
              <a:ext uri="{FF2B5EF4-FFF2-40B4-BE49-F238E27FC236}">
                <a16:creationId xmlns:a16="http://schemas.microsoft.com/office/drawing/2014/main" xmlns="" id="{CAA513C7-1B90-4294-9C53-4F23CFA0B6CE}"/>
              </a:ext>
            </a:extLst>
          </p:cNvPr>
          <p:cNvSpPr>
            <a:spLocks noChangeArrowheads="1"/>
          </p:cNvSpPr>
          <p:nvPr/>
        </p:nvSpPr>
        <p:spPr bwMode="auto">
          <a:xfrm>
            <a:off x="322650" y="1019905"/>
            <a:ext cx="8511510" cy="129707"/>
          </a:xfrm>
          <a:prstGeom prst="rect">
            <a:avLst/>
          </a:prstGeom>
          <a:gradFill rotWithShape="1">
            <a:gsLst>
              <a:gs pos="0">
                <a:srgbClr val="FFFFFF">
                  <a:lumMod val="95000"/>
                </a:srgbClr>
              </a:gs>
              <a:gs pos="100000">
                <a:srgbClr val="EA8B00"/>
              </a:gs>
            </a:gsLst>
            <a:lin ang="0" scaled="1"/>
          </a:gradFill>
          <a:ln w="9525" algn="ctr">
            <a:noFill/>
            <a:miter lim="800000"/>
            <a:headEnd/>
            <a:tailEnd/>
          </a:ln>
        </p:spPr>
        <p:txBody>
          <a:bodyPr wrap="none" anchor="ctr"/>
          <a:lstStyle/>
          <a:p>
            <a:pPr algn="r" fontAlgn="auto">
              <a:spcBef>
                <a:spcPts val="0"/>
              </a:spcBef>
              <a:spcAft>
                <a:spcPts val="0"/>
              </a:spcAft>
              <a:defRPr/>
            </a:pPr>
            <a:endParaRPr kumimoji="0" lang="ja-JP" altLang="en-US" sz="1800" kern="0">
              <a:solidFill>
                <a:srgbClr val="000000"/>
              </a:solidFill>
              <a:effectLst>
                <a:outerShdw blurRad="38100" dist="38100" dir="2700000" algn="tl">
                  <a:srgbClr val="000000">
                    <a:alpha val="43137"/>
                  </a:srgbClr>
                </a:outerShdw>
              </a:effectLst>
              <a:latin typeface="Arial" charset="0"/>
            </a:endParaRPr>
          </a:p>
        </p:txBody>
      </p:sp>
      <p:sp>
        <p:nvSpPr>
          <p:cNvPr id="9" name="Text Box 2">
            <a:extLst>
              <a:ext uri="{FF2B5EF4-FFF2-40B4-BE49-F238E27FC236}">
                <a16:creationId xmlns:a16="http://schemas.microsoft.com/office/drawing/2014/main" xmlns="" id="{FA915E70-C932-44DF-8127-B2CD2CBAEC1B}"/>
              </a:ext>
            </a:extLst>
          </p:cNvPr>
          <p:cNvSpPr txBox="1">
            <a:spLocks noChangeArrowheads="1"/>
          </p:cNvSpPr>
          <p:nvPr/>
        </p:nvSpPr>
        <p:spPr bwMode="auto">
          <a:xfrm>
            <a:off x="1584603" y="353943"/>
            <a:ext cx="6258301" cy="54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04" tIns="41452" rIns="82904" bIns="41452"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fontAlgn="auto" hangingPunct="1">
              <a:spcBef>
                <a:spcPts val="0"/>
              </a:spcBef>
              <a:spcAft>
                <a:spcPts val="0"/>
              </a:spcAft>
            </a:pPr>
            <a:r>
              <a:rPr lang="ja-JP" altLang="en-US" sz="3000" b="1" dirty="0" smtClean="0">
                <a:latin typeface="Meiryo UI" pitchFamily="50" charset="-128"/>
                <a:ea typeface="Meiryo UI" pitchFamily="50" charset="-128"/>
                <a:cs typeface="Meiryo UI" pitchFamily="50" charset="-128"/>
              </a:rPr>
              <a:t>入院して</a:t>
            </a:r>
            <a:r>
              <a:rPr lang="ja-JP" altLang="en-US" sz="3000" b="1" dirty="0">
                <a:latin typeface="Meiryo UI" pitchFamily="50" charset="-128"/>
                <a:ea typeface="Meiryo UI" pitchFamily="50" charset="-128"/>
                <a:cs typeface="Meiryo UI" pitchFamily="50" charset="-128"/>
              </a:rPr>
              <a:t>からも認知症を疑う</a:t>
            </a:r>
            <a:endParaRPr lang="en-US" altLang="ja-JP" sz="3000" b="1" dirty="0">
              <a:latin typeface="Meiryo UI" pitchFamily="50" charset="-128"/>
              <a:ea typeface="Meiryo UI" pitchFamily="50" charset="-128"/>
              <a:cs typeface="Meiryo UI" pitchFamily="50" charset="-128"/>
            </a:endParaRPr>
          </a:p>
        </p:txBody>
      </p:sp>
      <p:sp>
        <p:nvSpPr>
          <p:cNvPr id="7" name="テキスト ボックス 6"/>
          <p:cNvSpPr txBox="1"/>
          <p:nvPr/>
        </p:nvSpPr>
        <p:spPr>
          <a:xfrm>
            <a:off x="8377360" y="8964"/>
            <a:ext cx="757675" cy="461665"/>
          </a:xfrm>
          <a:prstGeom prst="rect">
            <a:avLst/>
          </a:prstGeom>
          <a:noFill/>
        </p:spPr>
        <p:txBody>
          <a:bodyPr wrap="square" rtlCol="0">
            <a:spAutoFit/>
          </a:bodyPr>
          <a:lstStyle/>
          <a:p>
            <a:pPr algn="r"/>
            <a:r>
              <a:rPr lang="en-US" altLang="ja-JP" sz="2400" dirty="0" smtClean="0">
                <a:latin typeface="Meiryo UI" panose="020B0604030504040204" pitchFamily="50" charset="-128"/>
                <a:ea typeface="Meiryo UI" panose="020B0604030504040204" pitchFamily="50" charset="-128"/>
              </a:rPr>
              <a:t>35</a:t>
            </a:r>
            <a:endParaRPr kumimoji="1" lang="ja-JP" altLang="en-US"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157658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角丸四角形 5"/>
          <p:cNvSpPr>
            <a:spLocks noChangeAspect="1" noChangeArrowheads="1"/>
          </p:cNvSpPr>
          <p:nvPr/>
        </p:nvSpPr>
        <p:spPr bwMode="auto">
          <a:xfrm>
            <a:off x="3672717" y="5651496"/>
            <a:ext cx="2177582" cy="878776"/>
          </a:xfrm>
          <a:prstGeom prst="roundRect">
            <a:avLst>
              <a:gd name="adj" fmla="val 16667"/>
            </a:avLst>
          </a:prstGeom>
          <a:solidFill>
            <a:srgbClr val="CF594D"/>
          </a:solidFill>
          <a:ln>
            <a:noFill/>
          </a:ln>
          <a:extLst/>
        </p:spPr>
        <p:txBody>
          <a:bodyPr anchor="ctr"/>
          <a:lstStyle/>
          <a:p>
            <a:pPr algn="ctr"/>
            <a:r>
              <a:rPr lang="ja-JP" altLang="en-US" sz="4400" b="1">
                <a:solidFill>
                  <a:srgbClr val="FFFF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意識</a:t>
            </a:r>
          </a:p>
        </p:txBody>
      </p:sp>
      <p:sp>
        <p:nvSpPr>
          <p:cNvPr id="14342" name="円/楕円 9"/>
          <p:cNvSpPr>
            <a:spLocks noChangeArrowheads="1"/>
          </p:cNvSpPr>
          <p:nvPr/>
        </p:nvSpPr>
        <p:spPr bwMode="auto">
          <a:xfrm>
            <a:off x="3910239" y="2105751"/>
            <a:ext cx="1692275" cy="936625"/>
          </a:xfrm>
          <a:prstGeom prst="ellipse">
            <a:avLst/>
          </a:prstGeom>
          <a:solidFill>
            <a:srgbClr val="969696"/>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p>
            <a:pPr algn="ctr"/>
            <a:r>
              <a:rPr lang="ja-JP" altLang="en-US" sz="2800" b="1">
                <a:solidFill>
                  <a:srgbClr val="FFFFFF"/>
                </a:solidFill>
                <a:latin typeface="Meiryo UI" panose="020B0604030504040204" pitchFamily="50" charset="-128"/>
                <a:ea typeface="Meiryo UI" panose="020B0604030504040204" pitchFamily="50" charset="-128"/>
              </a:rPr>
              <a:t>知覚</a:t>
            </a:r>
          </a:p>
        </p:txBody>
      </p:sp>
      <p:sp>
        <p:nvSpPr>
          <p:cNvPr id="14343" name="円/楕円 10"/>
          <p:cNvSpPr>
            <a:spLocks noChangeArrowheads="1"/>
          </p:cNvSpPr>
          <p:nvPr/>
        </p:nvSpPr>
        <p:spPr bwMode="auto">
          <a:xfrm>
            <a:off x="2779713" y="2661829"/>
            <a:ext cx="1692275" cy="935037"/>
          </a:xfrm>
          <a:prstGeom prst="ellipse">
            <a:avLst/>
          </a:prstGeom>
          <a:solidFill>
            <a:srgbClr val="969696"/>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p>
            <a:pPr algn="ctr"/>
            <a:r>
              <a:rPr lang="ja-JP" altLang="en-US" sz="2800" b="1">
                <a:solidFill>
                  <a:srgbClr val="FFFFFF"/>
                </a:solidFill>
                <a:latin typeface="Meiryo UI" panose="020B0604030504040204" pitchFamily="50" charset="-128"/>
                <a:ea typeface="Meiryo UI" panose="020B0604030504040204" pitchFamily="50" charset="-128"/>
              </a:rPr>
              <a:t>感情</a:t>
            </a:r>
          </a:p>
        </p:txBody>
      </p:sp>
      <p:sp>
        <p:nvSpPr>
          <p:cNvPr id="14345" name="円/楕円 12"/>
          <p:cNvSpPr>
            <a:spLocks noChangeArrowheads="1"/>
          </p:cNvSpPr>
          <p:nvPr/>
        </p:nvSpPr>
        <p:spPr bwMode="auto">
          <a:xfrm>
            <a:off x="5030788" y="2682013"/>
            <a:ext cx="1692275" cy="936625"/>
          </a:xfrm>
          <a:prstGeom prst="ellipse">
            <a:avLst/>
          </a:prstGeom>
          <a:solidFill>
            <a:srgbClr val="969696"/>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p>
            <a:pPr algn="ctr"/>
            <a:r>
              <a:rPr lang="ja-JP" altLang="en-US" sz="2800" b="1">
                <a:solidFill>
                  <a:srgbClr val="FFFFFF"/>
                </a:solidFill>
                <a:latin typeface="Meiryo UI" panose="020B0604030504040204" pitchFamily="50" charset="-128"/>
                <a:ea typeface="Meiryo UI" panose="020B0604030504040204" pitchFamily="50" charset="-128"/>
              </a:rPr>
              <a:t>意欲</a:t>
            </a:r>
          </a:p>
        </p:txBody>
      </p:sp>
      <p:sp>
        <p:nvSpPr>
          <p:cNvPr id="14346" name="円/楕円 13"/>
          <p:cNvSpPr>
            <a:spLocks noChangeArrowheads="1"/>
          </p:cNvSpPr>
          <p:nvPr/>
        </p:nvSpPr>
        <p:spPr bwMode="auto">
          <a:xfrm>
            <a:off x="5688013" y="3410676"/>
            <a:ext cx="1692275" cy="935037"/>
          </a:xfrm>
          <a:prstGeom prst="ellipse">
            <a:avLst/>
          </a:prstGeom>
          <a:solidFill>
            <a:srgbClr val="969696"/>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p>
            <a:pPr algn="ctr"/>
            <a:r>
              <a:rPr lang="ja-JP" altLang="en-US" sz="2800" b="1">
                <a:solidFill>
                  <a:srgbClr val="FFFFFF"/>
                </a:solidFill>
                <a:latin typeface="Meiryo UI" panose="020B0604030504040204" pitchFamily="50" charset="-128"/>
                <a:ea typeface="Meiryo UI" panose="020B0604030504040204" pitchFamily="50" charset="-128"/>
              </a:rPr>
              <a:t>思考</a:t>
            </a:r>
          </a:p>
        </p:txBody>
      </p:sp>
      <p:sp>
        <p:nvSpPr>
          <p:cNvPr id="14347" name="テキスト ボックス 14"/>
          <p:cNvSpPr txBox="1">
            <a:spLocks noChangeArrowheads="1"/>
          </p:cNvSpPr>
          <p:nvPr/>
        </p:nvSpPr>
        <p:spPr bwMode="auto">
          <a:xfrm>
            <a:off x="6037461" y="5508613"/>
            <a:ext cx="231345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eaLnBrk="1" hangingPunct="1"/>
            <a:r>
              <a:rPr lang="ja-JP" altLang="en-US" sz="2400" b="1" dirty="0">
                <a:solidFill>
                  <a:srgbClr val="7F7F7F"/>
                </a:solidFill>
                <a:latin typeface="Meiryo UI" panose="020B0604030504040204" pitchFamily="50" charset="-128"/>
                <a:ea typeface="Meiryo UI" panose="020B0604030504040204" pitchFamily="50" charset="-128"/>
              </a:rPr>
              <a:t>覚醒水準の低下</a:t>
            </a:r>
            <a:endParaRPr lang="en-US" altLang="ja-JP" sz="2400" b="1" dirty="0">
              <a:solidFill>
                <a:srgbClr val="7F7F7F"/>
              </a:solidFill>
              <a:latin typeface="Meiryo UI" panose="020B0604030504040204" pitchFamily="50" charset="-128"/>
              <a:ea typeface="Meiryo UI" panose="020B0604030504040204" pitchFamily="50" charset="-128"/>
            </a:endParaRPr>
          </a:p>
          <a:p>
            <a:pPr eaLnBrk="1" hangingPunct="1"/>
            <a:r>
              <a:rPr lang="ja-JP" altLang="en-US" sz="2400" b="1" dirty="0">
                <a:solidFill>
                  <a:srgbClr val="7F7F7F"/>
                </a:solidFill>
                <a:latin typeface="Meiryo UI" panose="020B0604030504040204" pitchFamily="50" charset="-128"/>
                <a:ea typeface="Meiryo UI" panose="020B0604030504040204" pitchFamily="50" charset="-128"/>
              </a:rPr>
              <a:t>見当識障害</a:t>
            </a:r>
            <a:endParaRPr lang="en-US" altLang="ja-JP" sz="2400" b="1" dirty="0">
              <a:solidFill>
                <a:srgbClr val="7F7F7F"/>
              </a:solidFill>
              <a:latin typeface="Meiryo UI" panose="020B0604030504040204" pitchFamily="50" charset="-128"/>
              <a:ea typeface="Meiryo UI" panose="020B0604030504040204" pitchFamily="50" charset="-128"/>
            </a:endParaRPr>
          </a:p>
          <a:p>
            <a:pPr eaLnBrk="1" hangingPunct="1"/>
            <a:r>
              <a:rPr lang="ja-JP" altLang="en-US" sz="2400" b="1" dirty="0">
                <a:solidFill>
                  <a:srgbClr val="7F7F7F"/>
                </a:solidFill>
                <a:latin typeface="Meiryo UI" panose="020B0604030504040204" pitchFamily="50" charset="-128"/>
                <a:ea typeface="Meiryo UI" panose="020B0604030504040204" pitchFamily="50" charset="-128"/>
              </a:rPr>
              <a:t>注意障害</a:t>
            </a:r>
          </a:p>
        </p:txBody>
      </p:sp>
      <p:sp>
        <p:nvSpPr>
          <p:cNvPr id="16" name="テキスト ボックス 22"/>
          <p:cNvSpPr txBox="1">
            <a:spLocks noChangeArrowheads="1"/>
          </p:cNvSpPr>
          <p:nvPr/>
        </p:nvSpPr>
        <p:spPr bwMode="auto">
          <a:xfrm>
            <a:off x="7353751" y="3359876"/>
            <a:ext cx="74295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defRPr/>
            </a:pPr>
            <a:r>
              <a:rPr lang="ja-JP" altLang="en-US" sz="2200" b="1" dirty="0">
                <a:solidFill>
                  <a:srgbClr val="000000">
                    <a:lumMod val="50000"/>
                    <a:lumOff val="50000"/>
                  </a:srgbClr>
                </a:solidFill>
                <a:latin typeface="Meiryo UI" panose="020B0604030504040204" pitchFamily="50" charset="-128"/>
                <a:ea typeface="Meiryo UI" panose="020B0604030504040204" pitchFamily="50" charset="-128"/>
              </a:rPr>
              <a:t>妄想</a:t>
            </a:r>
          </a:p>
        </p:txBody>
      </p:sp>
      <p:sp>
        <p:nvSpPr>
          <p:cNvPr id="17" name="テキスト ボックス 23"/>
          <p:cNvSpPr txBox="1">
            <a:spLocks noChangeArrowheads="1"/>
          </p:cNvSpPr>
          <p:nvPr/>
        </p:nvSpPr>
        <p:spPr bwMode="auto">
          <a:xfrm>
            <a:off x="6418263" y="2132738"/>
            <a:ext cx="13017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defRPr/>
            </a:pPr>
            <a:r>
              <a:rPr lang="ja-JP" altLang="en-US" sz="2200" b="1" dirty="0">
                <a:solidFill>
                  <a:srgbClr val="000000">
                    <a:lumMod val="50000"/>
                    <a:lumOff val="50000"/>
                  </a:srgbClr>
                </a:solidFill>
                <a:latin typeface="Meiryo UI" panose="020B0604030504040204" pitchFamily="50" charset="-128"/>
                <a:ea typeface="Meiryo UI" panose="020B0604030504040204" pitchFamily="50" charset="-128"/>
              </a:rPr>
              <a:t>興奮</a:t>
            </a:r>
            <a:endParaRPr lang="en-US" altLang="ja-JP" sz="2200" b="1" dirty="0">
              <a:solidFill>
                <a:srgbClr val="000000">
                  <a:lumMod val="50000"/>
                  <a:lumOff val="50000"/>
                </a:srgbClr>
              </a:solidFill>
              <a:latin typeface="Meiryo UI" panose="020B0604030504040204" pitchFamily="50" charset="-128"/>
              <a:ea typeface="Meiryo UI" panose="020B0604030504040204" pitchFamily="50" charset="-128"/>
            </a:endParaRPr>
          </a:p>
          <a:p>
            <a:pPr eaLnBrk="1" hangingPunct="1">
              <a:defRPr/>
            </a:pPr>
            <a:r>
              <a:rPr lang="ja-JP" altLang="en-US" sz="2200" b="1" dirty="0">
                <a:solidFill>
                  <a:srgbClr val="000000">
                    <a:lumMod val="50000"/>
                    <a:lumOff val="50000"/>
                  </a:srgbClr>
                </a:solidFill>
                <a:latin typeface="Meiryo UI" panose="020B0604030504040204" pitchFamily="50" charset="-128"/>
                <a:ea typeface="Meiryo UI" panose="020B0604030504040204" pitchFamily="50" charset="-128"/>
              </a:rPr>
              <a:t>意欲低下</a:t>
            </a:r>
          </a:p>
        </p:txBody>
      </p:sp>
      <p:sp>
        <p:nvSpPr>
          <p:cNvPr id="18" name="テキスト ボックス 24"/>
          <p:cNvSpPr txBox="1">
            <a:spLocks noChangeArrowheads="1"/>
          </p:cNvSpPr>
          <p:nvPr/>
        </p:nvSpPr>
        <p:spPr bwMode="auto">
          <a:xfrm>
            <a:off x="5183865" y="1827938"/>
            <a:ext cx="7429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defRPr/>
            </a:pPr>
            <a:r>
              <a:rPr lang="ja-JP" altLang="en-US" sz="2200" b="1" dirty="0">
                <a:solidFill>
                  <a:srgbClr val="000000">
                    <a:lumMod val="50000"/>
                    <a:lumOff val="50000"/>
                  </a:srgbClr>
                </a:solidFill>
                <a:latin typeface="Meiryo UI" panose="020B0604030504040204" pitchFamily="50" charset="-128"/>
                <a:ea typeface="Meiryo UI" panose="020B0604030504040204" pitchFamily="50" charset="-128"/>
              </a:rPr>
              <a:t>幻覚</a:t>
            </a:r>
          </a:p>
        </p:txBody>
      </p:sp>
      <p:sp>
        <p:nvSpPr>
          <p:cNvPr id="19" name="テキスト ボックス 25"/>
          <p:cNvSpPr txBox="1">
            <a:spLocks noChangeArrowheads="1"/>
          </p:cNvSpPr>
          <p:nvPr/>
        </p:nvSpPr>
        <p:spPr bwMode="auto">
          <a:xfrm>
            <a:off x="1652588" y="2189888"/>
            <a:ext cx="165301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defRPr/>
            </a:pPr>
            <a:r>
              <a:rPr lang="ja-JP" altLang="en-US" sz="2200" b="1" dirty="0">
                <a:solidFill>
                  <a:srgbClr val="000000">
                    <a:lumMod val="50000"/>
                    <a:lumOff val="50000"/>
                  </a:srgbClr>
                </a:solidFill>
                <a:latin typeface="Meiryo UI" panose="020B0604030504040204" pitchFamily="50" charset="-128"/>
                <a:ea typeface="Meiryo UI" panose="020B0604030504040204" pitchFamily="50" charset="-128"/>
              </a:rPr>
              <a:t>不安　抑うつ</a:t>
            </a:r>
            <a:endParaRPr lang="en-US" altLang="ja-JP" sz="2200" b="1" dirty="0">
              <a:solidFill>
                <a:srgbClr val="000000">
                  <a:lumMod val="50000"/>
                  <a:lumOff val="50000"/>
                </a:srgbClr>
              </a:solidFill>
              <a:latin typeface="Meiryo UI" panose="020B0604030504040204" pitchFamily="50" charset="-128"/>
              <a:ea typeface="Meiryo UI" panose="020B0604030504040204" pitchFamily="50" charset="-128"/>
            </a:endParaRPr>
          </a:p>
          <a:p>
            <a:pPr eaLnBrk="1" hangingPunct="1">
              <a:defRPr/>
            </a:pPr>
            <a:r>
              <a:rPr lang="ja-JP" altLang="en-US" sz="2200" b="1" dirty="0">
                <a:solidFill>
                  <a:srgbClr val="000000">
                    <a:lumMod val="50000"/>
                    <a:lumOff val="50000"/>
                  </a:srgbClr>
                </a:solidFill>
                <a:latin typeface="Meiryo UI" panose="020B0604030504040204" pitchFamily="50" charset="-128"/>
                <a:ea typeface="Meiryo UI" panose="020B0604030504040204" pitchFamily="50" charset="-128"/>
              </a:rPr>
              <a:t>恐怖　怒り</a:t>
            </a:r>
          </a:p>
        </p:txBody>
      </p:sp>
      <p:sp>
        <p:nvSpPr>
          <p:cNvPr id="20" name="テキスト ボックス 26"/>
          <p:cNvSpPr txBox="1">
            <a:spLocks noChangeArrowheads="1"/>
          </p:cNvSpPr>
          <p:nvPr/>
        </p:nvSpPr>
        <p:spPr bwMode="auto">
          <a:xfrm>
            <a:off x="744538" y="3410676"/>
            <a:ext cx="158115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defRPr/>
            </a:pPr>
            <a:r>
              <a:rPr lang="ja-JP" altLang="en-US" sz="2200" b="1" dirty="0">
                <a:solidFill>
                  <a:srgbClr val="000000">
                    <a:lumMod val="50000"/>
                    <a:lumOff val="50000"/>
                  </a:srgbClr>
                </a:solidFill>
                <a:latin typeface="Meiryo UI" panose="020B0604030504040204" pitchFamily="50" charset="-128"/>
                <a:ea typeface="Meiryo UI" panose="020B0604030504040204" pitchFamily="50" charset="-128"/>
              </a:rPr>
              <a:t>記銘力障害</a:t>
            </a:r>
          </a:p>
        </p:txBody>
      </p:sp>
      <p:sp>
        <p:nvSpPr>
          <p:cNvPr id="21" name="右矢印 20"/>
          <p:cNvSpPr>
            <a:spLocks noChangeArrowheads="1"/>
          </p:cNvSpPr>
          <p:nvPr/>
        </p:nvSpPr>
        <p:spPr bwMode="auto">
          <a:xfrm>
            <a:off x="2997566" y="5769465"/>
            <a:ext cx="600075" cy="647700"/>
          </a:xfrm>
          <a:prstGeom prst="rightArrow">
            <a:avLst>
              <a:gd name="adj1" fmla="val 50000"/>
              <a:gd name="adj2" fmla="val 50000"/>
            </a:avLst>
          </a:prstGeom>
          <a:solidFill>
            <a:srgbClr val="CF594D"/>
          </a:solidFill>
          <a:ln>
            <a:noFill/>
          </a:ln>
          <a:extLst/>
        </p:spPr>
        <p:txBody>
          <a:bodyPr anchor="ctr"/>
          <a:lstStyle/>
          <a:p>
            <a:pPr algn="ctr">
              <a:defRPr/>
            </a:pPr>
            <a:endParaRPr lang="ja-JP" altLang="en-US" sz="1700">
              <a:solidFill>
                <a:srgbClr val="FFFFFF"/>
              </a:solidFill>
              <a:latin typeface="Arial"/>
              <a:ea typeface="ＭＳ Ｐゴシック"/>
            </a:endParaRPr>
          </a:p>
        </p:txBody>
      </p:sp>
      <p:sp>
        <p:nvSpPr>
          <p:cNvPr id="22" name="右矢印 21"/>
          <p:cNvSpPr>
            <a:spLocks noChangeArrowheads="1"/>
          </p:cNvSpPr>
          <p:nvPr/>
        </p:nvSpPr>
        <p:spPr bwMode="auto">
          <a:xfrm>
            <a:off x="3018658" y="4648172"/>
            <a:ext cx="600075" cy="647700"/>
          </a:xfrm>
          <a:prstGeom prst="rightArrow">
            <a:avLst>
              <a:gd name="adj1" fmla="val 50000"/>
              <a:gd name="adj2" fmla="val 50000"/>
            </a:avLst>
          </a:prstGeom>
          <a:solidFill>
            <a:srgbClr val="3E6EB4"/>
          </a:solidFill>
          <a:ln>
            <a:noFill/>
          </a:ln>
          <a:extLst/>
        </p:spPr>
        <p:txBody>
          <a:bodyPr anchor="ctr"/>
          <a:lstStyle/>
          <a:p>
            <a:pPr algn="ctr">
              <a:defRPr/>
            </a:pPr>
            <a:endParaRPr lang="ja-JP" altLang="en-US" sz="1700">
              <a:solidFill>
                <a:srgbClr val="FFFFFF"/>
              </a:solidFill>
              <a:latin typeface="Arial"/>
              <a:ea typeface="ＭＳ Ｐゴシック"/>
            </a:endParaRPr>
          </a:p>
        </p:txBody>
      </p:sp>
      <p:sp>
        <p:nvSpPr>
          <p:cNvPr id="14355" name="テキスト ボックス 5"/>
          <p:cNvSpPr txBox="1">
            <a:spLocks noChangeArrowheads="1"/>
          </p:cNvSpPr>
          <p:nvPr/>
        </p:nvSpPr>
        <p:spPr bwMode="auto">
          <a:xfrm>
            <a:off x="711745" y="4443067"/>
            <a:ext cx="238879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eaLnBrk="1" hangingPunct="1"/>
            <a:r>
              <a:rPr lang="ja-JP" altLang="en-US" sz="2700" b="1" dirty="0">
                <a:solidFill>
                  <a:srgbClr val="000000"/>
                </a:solidFill>
                <a:latin typeface="Meiryo UI" panose="020B0604030504040204" pitchFamily="50" charset="-128"/>
                <a:ea typeface="Meiryo UI" panose="020B0604030504040204" pitchFamily="50" charset="-128"/>
              </a:rPr>
              <a:t>ここで障害</a:t>
            </a:r>
            <a:endParaRPr lang="en-US" altLang="ja-JP" sz="2700" b="1" dirty="0">
              <a:solidFill>
                <a:srgbClr val="000000"/>
              </a:solidFill>
              <a:latin typeface="Meiryo UI" panose="020B0604030504040204" pitchFamily="50" charset="-128"/>
              <a:ea typeface="Meiryo UI" panose="020B0604030504040204" pitchFamily="50" charset="-128"/>
            </a:endParaRPr>
          </a:p>
          <a:p>
            <a:pPr eaLnBrk="1" hangingPunct="1"/>
            <a:r>
              <a:rPr lang="ja-JP" altLang="en-US" sz="2700" b="1" dirty="0">
                <a:solidFill>
                  <a:srgbClr val="000000"/>
                </a:solidFill>
                <a:latin typeface="Meiryo UI" panose="020B0604030504040204" pitchFamily="50" charset="-128"/>
                <a:ea typeface="Meiryo UI" panose="020B0604030504040204" pitchFamily="50" charset="-128"/>
              </a:rPr>
              <a:t>されると</a:t>
            </a:r>
            <a:r>
              <a:rPr lang="ja-JP" altLang="en-US" sz="2700" b="1" dirty="0">
                <a:solidFill>
                  <a:srgbClr val="3E6EB4"/>
                </a:solidFill>
                <a:latin typeface="Meiryo UI" panose="020B0604030504040204" pitchFamily="50" charset="-128"/>
                <a:ea typeface="Meiryo UI" panose="020B0604030504040204" pitchFamily="50" charset="-128"/>
              </a:rPr>
              <a:t>認知症</a:t>
            </a:r>
          </a:p>
        </p:txBody>
      </p:sp>
      <p:sp>
        <p:nvSpPr>
          <p:cNvPr id="14356" name="テキスト ボックス 6"/>
          <p:cNvSpPr txBox="1">
            <a:spLocks noChangeArrowheads="1"/>
          </p:cNvSpPr>
          <p:nvPr/>
        </p:nvSpPr>
        <p:spPr bwMode="auto">
          <a:xfrm>
            <a:off x="731412" y="5587325"/>
            <a:ext cx="2413000" cy="946150"/>
          </a:xfrm>
          <a:prstGeom prst="rect">
            <a:avLst/>
          </a:prstGeom>
          <a:noFill/>
          <a:ln>
            <a:noFill/>
          </a:ln>
          <a:extLst>
            <a:ext uri="{909E8E84-426E-40DD-AFC4-6F175D3DCCD1}">
              <a14:hiddenFill xmlns:a14="http://schemas.microsoft.com/office/drawing/2010/main">
                <a:solidFill>
                  <a:srgbClr val="FF5050"/>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eaLnBrk="1" hangingPunct="1"/>
            <a:r>
              <a:rPr lang="ja-JP" altLang="en-US" sz="2700" b="1" dirty="0">
                <a:solidFill>
                  <a:srgbClr val="000000"/>
                </a:solidFill>
                <a:latin typeface="Meiryo UI" panose="020B0604030504040204" pitchFamily="50" charset="-128"/>
                <a:ea typeface="Meiryo UI" panose="020B0604030504040204" pitchFamily="50" charset="-128"/>
              </a:rPr>
              <a:t>ここで障害</a:t>
            </a:r>
            <a:endParaRPr lang="en-US" altLang="ja-JP" sz="2700" b="1" dirty="0">
              <a:solidFill>
                <a:srgbClr val="000000"/>
              </a:solidFill>
              <a:latin typeface="Meiryo UI" panose="020B0604030504040204" pitchFamily="50" charset="-128"/>
              <a:ea typeface="Meiryo UI" panose="020B0604030504040204" pitchFamily="50" charset="-128"/>
            </a:endParaRPr>
          </a:p>
          <a:p>
            <a:pPr eaLnBrk="1" hangingPunct="1"/>
            <a:r>
              <a:rPr lang="ja-JP" altLang="en-US" sz="2700" b="1" dirty="0">
                <a:solidFill>
                  <a:srgbClr val="000000"/>
                </a:solidFill>
                <a:latin typeface="Meiryo UI" panose="020B0604030504040204" pitchFamily="50" charset="-128"/>
                <a:ea typeface="Meiryo UI" panose="020B0604030504040204" pitchFamily="50" charset="-128"/>
              </a:rPr>
              <a:t>されると</a:t>
            </a:r>
            <a:r>
              <a:rPr lang="ja-JP" altLang="en-US" sz="2700" b="1" dirty="0">
                <a:solidFill>
                  <a:srgbClr val="CF594D"/>
                </a:solidFill>
                <a:latin typeface="Meiryo UI" panose="020B0604030504040204" pitchFamily="50" charset="-128"/>
                <a:ea typeface="Meiryo UI" panose="020B0604030504040204" pitchFamily="50" charset="-128"/>
              </a:rPr>
              <a:t>せん妄</a:t>
            </a:r>
          </a:p>
        </p:txBody>
      </p:sp>
      <p:sp>
        <p:nvSpPr>
          <p:cNvPr id="14357" name="角丸四角形 5"/>
          <p:cNvSpPr>
            <a:spLocks noChangeAspect="1" noChangeArrowheads="1"/>
          </p:cNvSpPr>
          <p:nvPr/>
        </p:nvSpPr>
        <p:spPr bwMode="auto">
          <a:xfrm>
            <a:off x="3678596" y="4523895"/>
            <a:ext cx="2188468" cy="884468"/>
          </a:xfrm>
          <a:prstGeom prst="roundRect">
            <a:avLst>
              <a:gd name="adj" fmla="val 16667"/>
            </a:avLst>
          </a:prstGeom>
          <a:solidFill>
            <a:srgbClr val="3E6EB4"/>
          </a:solidFill>
          <a:ln>
            <a:noFill/>
          </a:ln>
          <a:extLst/>
        </p:spPr>
        <p:txBody>
          <a:bodyPr anchor="ctr"/>
          <a:lstStyle/>
          <a:p>
            <a:pPr algn="ctr"/>
            <a:r>
              <a:rPr lang="ja-JP" altLang="en-US" sz="4400" b="1">
                <a:solidFill>
                  <a:srgbClr val="FFFF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知能</a:t>
            </a:r>
          </a:p>
        </p:txBody>
      </p:sp>
      <p:cxnSp>
        <p:nvCxnSpPr>
          <p:cNvPr id="14359" name="直線コネクタ 27"/>
          <p:cNvCxnSpPr>
            <a:cxnSpLocks noChangeShapeType="1"/>
          </p:cNvCxnSpPr>
          <p:nvPr/>
        </p:nvCxnSpPr>
        <p:spPr bwMode="auto">
          <a:xfrm flipV="1">
            <a:off x="4060596" y="5564035"/>
            <a:ext cx="1473422" cy="1080000"/>
          </a:xfrm>
          <a:prstGeom prst="line">
            <a:avLst/>
          </a:prstGeom>
          <a:noFill/>
          <a:ln w="76200" algn="ctr">
            <a:solidFill>
              <a:schemeClr val="tx1"/>
            </a:solidFill>
            <a:round/>
            <a:headEnd/>
            <a:tailEnd/>
          </a:ln>
          <a:extLst>
            <a:ext uri="{909E8E84-426E-40DD-AFC4-6F175D3DCCD1}">
              <a14:hiddenFill xmlns:a14="http://schemas.microsoft.com/office/drawing/2010/main">
                <a:noFill/>
              </a14:hiddenFill>
            </a:ext>
          </a:extLst>
        </p:spPr>
      </p:cxnSp>
      <p:sp>
        <p:nvSpPr>
          <p:cNvPr id="5" name="二等辺三角形 4"/>
          <p:cNvSpPr/>
          <p:nvPr/>
        </p:nvSpPr>
        <p:spPr bwMode="auto">
          <a:xfrm>
            <a:off x="4610099" y="3170963"/>
            <a:ext cx="314326" cy="1066802"/>
          </a:xfrm>
          <a:prstGeom prst="triangle">
            <a:avLst/>
          </a:prstGeom>
          <a:solidFill>
            <a:srgbClr val="3E6EB4"/>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28" name="二等辺三角形 27"/>
          <p:cNvSpPr/>
          <p:nvPr/>
        </p:nvSpPr>
        <p:spPr bwMode="auto">
          <a:xfrm rot="2528080">
            <a:off x="4902664" y="3438217"/>
            <a:ext cx="314326" cy="788864"/>
          </a:xfrm>
          <a:prstGeom prst="triangle">
            <a:avLst>
              <a:gd name="adj" fmla="val 42179"/>
            </a:avLst>
          </a:prstGeom>
          <a:solidFill>
            <a:srgbClr val="3E6EB4"/>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29" name="二等辺三角形 28"/>
          <p:cNvSpPr/>
          <p:nvPr/>
        </p:nvSpPr>
        <p:spPr bwMode="auto">
          <a:xfrm rot="17515772">
            <a:off x="4255141" y="3687756"/>
            <a:ext cx="314326" cy="796804"/>
          </a:xfrm>
          <a:prstGeom prst="triangle">
            <a:avLst/>
          </a:prstGeom>
          <a:solidFill>
            <a:srgbClr val="3E6EB4"/>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30" name="二等辺三角形 29"/>
          <p:cNvSpPr/>
          <p:nvPr/>
        </p:nvSpPr>
        <p:spPr bwMode="auto">
          <a:xfrm rot="19189802">
            <a:off x="4364097" y="3453337"/>
            <a:ext cx="314326" cy="737237"/>
          </a:xfrm>
          <a:prstGeom prst="triangle">
            <a:avLst/>
          </a:prstGeom>
          <a:solidFill>
            <a:srgbClr val="3E6EB4"/>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31" name="二等辺三角形 30"/>
          <p:cNvSpPr/>
          <p:nvPr/>
        </p:nvSpPr>
        <p:spPr bwMode="auto">
          <a:xfrm rot="3975922">
            <a:off x="5043742" y="3681951"/>
            <a:ext cx="314326" cy="732280"/>
          </a:xfrm>
          <a:prstGeom prst="triangle">
            <a:avLst/>
          </a:prstGeom>
          <a:solidFill>
            <a:srgbClr val="3E6EB4"/>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6" name="フローチャート: 手作業 5"/>
          <p:cNvSpPr/>
          <p:nvPr/>
        </p:nvSpPr>
        <p:spPr bwMode="auto">
          <a:xfrm rot="10800000">
            <a:off x="4471446" y="3902463"/>
            <a:ext cx="651150" cy="554712"/>
          </a:xfrm>
          <a:prstGeom prst="flowChartManualOperation">
            <a:avLst/>
          </a:prstGeom>
          <a:solidFill>
            <a:srgbClr val="3E6EB4"/>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33" name="Rectangle 3">
            <a:extLst>
              <a:ext uri="{FF2B5EF4-FFF2-40B4-BE49-F238E27FC236}">
                <a16:creationId xmlns:a16="http://schemas.microsoft.com/office/drawing/2014/main" xmlns="" id="{CAA513C7-1B90-4294-9C53-4F23CFA0B6CE}"/>
              </a:ext>
            </a:extLst>
          </p:cNvPr>
          <p:cNvSpPr>
            <a:spLocks noChangeArrowheads="1"/>
          </p:cNvSpPr>
          <p:nvPr/>
        </p:nvSpPr>
        <p:spPr bwMode="auto">
          <a:xfrm>
            <a:off x="322650" y="1019905"/>
            <a:ext cx="8511510" cy="129707"/>
          </a:xfrm>
          <a:prstGeom prst="rect">
            <a:avLst/>
          </a:prstGeom>
          <a:gradFill rotWithShape="1">
            <a:gsLst>
              <a:gs pos="0">
                <a:srgbClr val="FFFFFF">
                  <a:lumMod val="95000"/>
                </a:srgbClr>
              </a:gs>
              <a:gs pos="100000">
                <a:srgbClr val="EA8B00"/>
              </a:gs>
            </a:gsLst>
            <a:lin ang="0" scaled="1"/>
          </a:gradFill>
          <a:ln w="9525" algn="ctr">
            <a:noFill/>
            <a:miter lim="800000"/>
            <a:headEnd/>
            <a:tailEnd/>
          </a:ln>
        </p:spPr>
        <p:txBody>
          <a:bodyPr wrap="none" anchor="ctr"/>
          <a:lstStyle/>
          <a:p>
            <a:pPr algn="r" fontAlgn="auto">
              <a:spcBef>
                <a:spcPts val="0"/>
              </a:spcBef>
              <a:spcAft>
                <a:spcPts val="0"/>
              </a:spcAft>
              <a:defRPr/>
            </a:pPr>
            <a:endParaRPr kumimoji="0" lang="ja-JP" altLang="en-US" sz="1800" kern="0">
              <a:solidFill>
                <a:srgbClr val="000000"/>
              </a:solidFill>
              <a:effectLst>
                <a:outerShdw blurRad="38100" dist="38100" dir="2700000" algn="tl">
                  <a:srgbClr val="000000">
                    <a:alpha val="43137"/>
                  </a:srgbClr>
                </a:outerShdw>
              </a:effectLst>
              <a:latin typeface="Arial" charset="0"/>
            </a:endParaRPr>
          </a:p>
        </p:txBody>
      </p:sp>
      <p:sp>
        <p:nvSpPr>
          <p:cNvPr id="34" name="Text Box 2">
            <a:extLst>
              <a:ext uri="{FF2B5EF4-FFF2-40B4-BE49-F238E27FC236}">
                <a16:creationId xmlns:a16="http://schemas.microsoft.com/office/drawing/2014/main" xmlns="" id="{FA915E70-C932-44DF-8127-B2CD2CBAEC1B}"/>
              </a:ext>
            </a:extLst>
          </p:cNvPr>
          <p:cNvSpPr txBox="1">
            <a:spLocks noChangeArrowheads="1"/>
          </p:cNvSpPr>
          <p:nvPr/>
        </p:nvSpPr>
        <p:spPr bwMode="auto">
          <a:xfrm>
            <a:off x="3095625" y="319218"/>
            <a:ext cx="2918479" cy="54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04" tIns="41452" rIns="82904" bIns="41452"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fontAlgn="auto" hangingPunct="1">
              <a:spcBef>
                <a:spcPts val="0"/>
              </a:spcBef>
              <a:spcAft>
                <a:spcPts val="0"/>
              </a:spcAft>
            </a:pPr>
            <a:r>
              <a:rPr lang="ja-JP" altLang="en-US" sz="3000" b="1" dirty="0">
                <a:solidFill>
                  <a:srgbClr val="000000"/>
                </a:solidFill>
                <a:latin typeface="Meiryo UI" pitchFamily="50" charset="-128"/>
                <a:ea typeface="Meiryo UI" pitchFamily="50" charset="-128"/>
                <a:cs typeface="Meiryo UI" pitchFamily="50" charset="-128"/>
              </a:rPr>
              <a:t>せん妄</a:t>
            </a:r>
            <a:endParaRPr lang="en-US" altLang="ja-JP" sz="3000" b="1" dirty="0">
              <a:solidFill>
                <a:srgbClr val="000000"/>
              </a:solidFill>
              <a:latin typeface="Meiryo UI" pitchFamily="50" charset="-128"/>
              <a:ea typeface="Meiryo UI" pitchFamily="50" charset="-128"/>
              <a:cs typeface="Meiryo UI" pitchFamily="50" charset="-128"/>
            </a:endParaRPr>
          </a:p>
        </p:txBody>
      </p:sp>
      <p:sp>
        <p:nvSpPr>
          <p:cNvPr id="36" name="テキスト ボックス 50"/>
          <p:cNvSpPr txBox="1">
            <a:spLocks noChangeArrowheads="1"/>
          </p:cNvSpPr>
          <p:nvPr/>
        </p:nvSpPr>
        <p:spPr bwMode="auto">
          <a:xfrm>
            <a:off x="741358" y="1338292"/>
            <a:ext cx="806327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eaLnBrk="1" fontAlgn="auto" hangingPunct="1">
              <a:spcBef>
                <a:spcPts val="0"/>
              </a:spcBef>
              <a:spcAft>
                <a:spcPts val="0"/>
              </a:spcAft>
            </a:pPr>
            <a:r>
              <a:rPr lang="ja-JP" altLang="en-US" sz="2000" b="1" dirty="0">
                <a:solidFill>
                  <a:schemeClr val="tx1">
                    <a:lumMod val="75000"/>
                    <a:lumOff val="25000"/>
                  </a:schemeClr>
                </a:solidFill>
                <a:latin typeface="Meiryo UI" pitchFamily="50" charset="-128"/>
                <a:ea typeface="Meiryo UI" pitchFamily="50" charset="-128"/>
                <a:cs typeface="Meiryo UI" pitchFamily="50" charset="-128"/>
              </a:rPr>
              <a:t>脳の一時的な機能失調によって起こる、軽い意識混濁を基盤とする症候群。注意障害を伴う。</a:t>
            </a:r>
            <a:endParaRPr lang="en-US" altLang="ja-JP" sz="2000" b="1" dirty="0">
              <a:solidFill>
                <a:schemeClr val="tx1">
                  <a:lumMod val="75000"/>
                  <a:lumOff val="25000"/>
                </a:schemeClr>
              </a:solidFill>
              <a:latin typeface="Meiryo UI" pitchFamily="50" charset="-128"/>
              <a:ea typeface="Meiryo UI" pitchFamily="50" charset="-128"/>
              <a:cs typeface="Meiryo UI" pitchFamily="50" charset="-128"/>
            </a:endParaRPr>
          </a:p>
        </p:txBody>
      </p:sp>
      <p:cxnSp>
        <p:nvCxnSpPr>
          <p:cNvPr id="37" name="直線コネクタ 27"/>
          <p:cNvCxnSpPr>
            <a:cxnSpLocks noChangeShapeType="1"/>
          </p:cNvCxnSpPr>
          <p:nvPr/>
        </p:nvCxnSpPr>
        <p:spPr bwMode="auto">
          <a:xfrm flipH="1" flipV="1">
            <a:off x="3961108" y="5551642"/>
            <a:ext cx="1473422" cy="1080000"/>
          </a:xfrm>
          <a:prstGeom prst="line">
            <a:avLst/>
          </a:prstGeom>
          <a:noFill/>
          <a:ln w="76200" algn="ctr">
            <a:solidFill>
              <a:schemeClr val="tx1"/>
            </a:solidFill>
            <a:round/>
            <a:headEnd/>
            <a:tailEnd/>
          </a:ln>
          <a:extLst>
            <a:ext uri="{909E8E84-426E-40DD-AFC4-6F175D3DCCD1}">
              <a14:hiddenFill xmlns:a14="http://schemas.microsoft.com/office/drawing/2010/main">
                <a:noFill/>
              </a14:hiddenFill>
            </a:ext>
          </a:extLst>
        </p:spPr>
      </p:cxnSp>
      <p:sp>
        <p:nvSpPr>
          <p:cNvPr id="35" name="円/楕円 13"/>
          <p:cNvSpPr>
            <a:spLocks noChangeArrowheads="1"/>
          </p:cNvSpPr>
          <p:nvPr/>
        </p:nvSpPr>
        <p:spPr bwMode="auto">
          <a:xfrm>
            <a:off x="2321674" y="3410150"/>
            <a:ext cx="1692275" cy="935037"/>
          </a:xfrm>
          <a:prstGeom prst="ellipse">
            <a:avLst/>
          </a:prstGeom>
          <a:solidFill>
            <a:srgbClr val="969696"/>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p>
            <a:pPr algn="ctr"/>
            <a:r>
              <a:rPr lang="ja-JP" altLang="en-US" sz="2800" b="1" dirty="0">
                <a:solidFill>
                  <a:srgbClr val="FFFFFF"/>
                </a:solidFill>
                <a:latin typeface="Meiryo UI" panose="020B0604030504040204" pitchFamily="50" charset="-128"/>
                <a:ea typeface="Meiryo UI" panose="020B0604030504040204" pitchFamily="50" charset="-128"/>
              </a:rPr>
              <a:t>記憶</a:t>
            </a:r>
          </a:p>
        </p:txBody>
      </p:sp>
      <p:sp>
        <p:nvSpPr>
          <p:cNvPr id="39" name="テキスト ボックス 38"/>
          <p:cNvSpPr txBox="1"/>
          <p:nvPr/>
        </p:nvSpPr>
        <p:spPr>
          <a:xfrm>
            <a:off x="8377360" y="8964"/>
            <a:ext cx="757675" cy="461665"/>
          </a:xfrm>
          <a:prstGeom prst="rect">
            <a:avLst/>
          </a:prstGeom>
          <a:noFill/>
        </p:spPr>
        <p:txBody>
          <a:bodyPr wrap="square" rtlCol="0">
            <a:spAutoFit/>
          </a:bodyPr>
          <a:lstStyle/>
          <a:p>
            <a:pPr algn="r"/>
            <a:r>
              <a:rPr lang="en-US" altLang="ja-JP" sz="2400" dirty="0" smtClean="0">
                <a:latin typeface="Meiryo UI" panose="020B0604030504040204" pitchFamily="50" charset="-128"/>
                <a:ea typeface="Meiryo UI" panose="020B0604030504040204" pitchFamily="50" charset="-128"/>
              </a:rPr>
              <a:t>36</a:t>
            </a:r>
            <a:endParaRPr kumimoji="1" lang="ja-JP" altLang="en-US"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630566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719956" y="1607827"/>
            <a:ext cx="7825561" cy="4831884"/>
          </a:xfrm>
        </p:spPr>
        <p:txBody>
          <a:bodyPr/>
          <a:lstStyle/>
          <a:p>
            <a:pPr>
              <a:buNone/>
            </a:pPr>
            <a:r>
              <a:rPr lang="ja-JP" altLang="en-US" sz="2800" b="1" dirty="0">
                <a:solidFill>
                  <a:srgbClr val="EA8B00"/>
                </a:solidFill>
                <a:latin typeface="Meiryo UI" pitchFamily="50" charset="-128"/>
                <a:ea typeface="Meiryo UI" pitchFamily="50" charset="-128"/>
                <a:cs typeface="Meiryo UI" pitchFamily="50" charset="-128"/>
              </a:rPr>
              <a:t>せん妄の直接的原因への対処</a:t>
            </a:r>
            <a:r>
              <a:rPr lang="ja-JP" altLang="en-US" sz="2800" b="1" dirty="0">
                <a:solidFill>
                  <a:schemeClr val="bg1">
                    <a:lumMod val="50000"/>
                  </a:schemeClr>
                </a:solidFill>
                <a:latin typeface="Meiryo UI" pitchFamily="50" charset="-128"/>
                <a:ea typeface="Meiryo UI" pitchFamily="50" charset="-128"/>
                <a:cs typeface="Meiryo UI" pitchFamily="50" charset="-128"/>
              </a:rPr>
              <a:t>（全身状態の安定）</a:t>
            </a:r>
            <a:endParaRPr kumimoji="1" lang="en-US" altLang="ja-JP" sz="2800" b="1" dirty="0">
              <a:solidFill>
                <a:schemeClr val="bg1">
                  <a:lumMod val="50000"/>
                </a:schemeClr>
              </a:solidFill>
              <a:latin typeface="Meiryo UI" pitchFamily="50" charset="-128"/>
              <a:ea typeface="Meiryo UI" pitchFamily="50" charset="-128"/>
              <a:cs typeface="Meiryo UI" pitchFamily="50" charset="-128"/>
            </a:endParaRPr>
          </a:p>
          <a:p>
            <a:pPr marL="622300" lvl="1" indent="-349250">
              <a:buFont typeface="Wingdings" pitchFamily="2" charset="2"/>
              <a:buChar char="l"/>
            </a:pPr>
            <a:r>
              <a:rPr lang="ja-JP" altLang="en-US" sz="2400" b="1" dirty="0">
                <a:latin typeface="Meiryo UI" pitchFamily="50" charset="-128"/>
                <a:ea typeface="Meiryo UI" pitchFamily="50" charset="-128"/>
                <a:cs typeface="Meiryo UI" pitchFamily="50" charset="-128"/>
              </a:rPr>
              <a:t>水分・電解質、酸素化などの保持、基礎疾患の治療</a:t>
            </a:r>
            <a:endParaRPr lang="en-US" altLang="ja-JP" sz="2400" b="1" dirty="0">
              <a:latin typeface="Meiryo UI" pitchFamily="50" charset="-128"/>
              <a:ea typeface="Meiryo UI" pitchFamily="50" charset="-128"/>
              <a:cs typeface="Meiryo UI" pitchFamily="50" charset="-128"/>
            </a:endParaRPr>
          </a:p>
          <a:p>
            <a:pPr marL="622300" lvl="1" indent="-349250">
              <a:buFont typeface="Wingdings" pitchFamily="2" charset="2"/>
              <a:buChar char="l"/>
            </a:pPr>
            <a:r>
              <a:rPr lang="ja-JP" altLang="en-US" sz="2400" b="1" dirty="0">
                <a:latin typeface="Meiryo UI" pitchFamily="50" charset="-128"/>
                <a:ea typeface="Meiryo UI" pitchFamily="50" charset="-128"/>
                <a:cs typeface="Meiryo UI" pitchFamily="50" charset="-128"/>
              </a:rPr>
              <a:t>直接的原因となる薬物の特定と減量・中止の検討</a:t>
            </a:r>
            <a:endParaRPr lang="en-US" altLang="ja-JP" sz="2400" b="1" dirty="0">
              <a:solidFill>
                <a:schemeClr val="bg1">
                  <a:lumMod val="50000"/>
                </a:schemeClr>
              </a:solidFill>
              <a:latin typeface="Meiryo UI" pitchFamily="50" charset="-128"/>
              <a:ea typeface="Meiryo UI" pitchFamily="50" charset="-128"/>
              <a:cs typeface="Meiryo UI" pitchFamily="50" charset="-128"/>
            </a:endParaRPr>
          </a:p>
          <a:p>
            <a:pPr>
              <a:spcBef>
                <a:spcPts val="1800"/>
              </a:spcBef>
              <a:buNone/>
            </a:pPr>
            <a:r>
              <a:rPr lang="ja-JP" altLang="en-US" sz="2800" b="1" dirty="0">
                <a:solidFill>
                  <a:srgbClr val="EA8B00"/>
                </a:solidFill>
                <a:latin typeface="Meiryo UI" pitchFamily="50" charset="-128"/>
                <a:ea typeface="Meiryo UI" pitchFamily="50" charset="-128"/>
                <a:cs typeface="Meiryo UI" pitchFamily="50" charset="-128"/>
              </a:rPr>
              <a:t>せん妄の間接的原因への対処</a:t>
            </a:r>
            <a:r>
              <a:rPr lang="ja-JP" altLang="en-US" sz="2800" b="1" dirty="0">
                <a:solidFill>
                  <a:schemeClr val="bg1">
                    <a:lumMod val="50000"/>
                  </a:schemeClr>
                </a:solidFill>
                <a:latin typeface="Meiryo UI" pitchFamily="50" charset="-128"/>
                <a:ea typeface="Meiryo UI" pitchFamily="50" charset="-128"/>
                <a:cs typeface="Meiryo UI" pitchFamily="50" charset="-128"/>
              </a:rPr>
              <a:t>（環境調整）</a:t>
            </a:r>
            <a:endParaRPr lang="en-US" altLang="ja-JP" sz="2800" b="1" dirty="0">
              <a:solidFill>
                <a:schemeClr val="bg1">
                  <a:lumMod val="50000"/>
                </a:schemeClr>
              </a:solidFill>
              <a:latin typeface="Meiryo UI" pitchFamily="50" charset="-128"/>
              <a:ea typeface="Meiryo UI" pitchFamily="50" charset="-128"/>
              <a:cs typeface="Meiryo UI" pitchFamily="50" charset="-128"/>
            </a:endParaRPr>
          </a:p>
          <a:p>
            <a:pPr marL="622300" lvl="1" indent="-349250">
              <a:buFont typeface="Wingdings" pitchFamily="2" charset="2"/>
              <a:buChar char="l"/>
            </a:pPr>
            <a:r>
              <a:rPr lang="ja-JP" altLang="en-US" sz="2400" b="1" dirty="0">
                <a:latin typeface="Meiryo UI" pitchFamily="50" charset="-128"/>
                <a:ea typeface="Meiryo UI" pitchFamily="50" charset="-128"/>
                <a:cs typeface="Meiryo UI" pitchFamily="50" charset="-128"/>
              </a:rPr>
              <a:t>睡眠－覚醒パターンの改善</a:t>
            </a:r>
            <a:endParaRPr lang="en-US" altLang="ja-JP" sz="2400" b="1" dirty="0">
              <a:latin typeface="Meiryo UI" pitchFamily="50" charset="-128"/>
              <a:ea typeface="Meiryo UI" pitchFamily="50" charset="-128"/>
              <a:cs typeface="Meiryo UI" pitchFamily="50" charset="-128"/>
            </a:endParaRPr>
          </a:p>
          <a:p>
            <a:pPr marL="622300" lvl="1" indent="-349250">
              <a:buFont typeface="Wingdings" pitchFamily="2" charset="2"/>
              <a:buChar char="l"/>
            </a:pPr>
            <a:r>
              <a:rPr lang="ja-JP" altLang="en-US" sz="2400" b="1" dirty="0">
                <a:latin typeface="Meiryo UI" pitchFamily="50" charset="-128"/>
                <a:ea typeface="Meiryo UI" pitchFamily="50" charset="-128"/>
                <a:cs typeface="Meiryo UI" pitchFamily="50" charset="-128"/>
              </a:rPr>
              <a:t>過剰な刺激や感覚遮断の改善</a:t>
            </a:r>
            <a:endParaRPr lang="en-US" altLang="ja-JP" sz="2400" b="1" dirty="0">
              <a:latin typeface="Meiryo UI" pitchFamily="50" charset="-128"/>
              <a:ea typeface="Meiryo UI" pitchFamily="50" charset="-128"/>
              <a:cs typeface="Meiryo UI" pitchFamily="50" charset="-128"/>
            </a:endParaRPr>
          </a:p>
          <a:p>
            <a:pPr marL="622300" lvl="1" indent="-349250">
              <a:buFont typeface="Wingdings" pitchFamily="2" charset="2"/>
              <a:buChar char="l"/>
            </a:pPr>
            <a:r>
              <a:rPr lang="ja-JP" altLang="en-US" sz="2400" b="1" dirty="0">
                <a:latin typeface="Meiryo UI" pitchFamily="50" charset="-128"/>
                <a:ea typeface="Meiryo UI" pitchFamily="50" charset="-128"/>
                <a:cs typeface="Meiryo UI" pitchFamily="50" charset="-128"/>
              </a:rPr>
              <a:t>身体拘束や体動の制限の改善・解除</a:t>
            </a:r>
            <a:endParaRPr lang="en-US" altLang="ja-JP" sz="2400" b="1" dirty="0">
              <a:latin typeface="Meiryo UI" pitchFamily="50" charset="-128"/>
              <a:ea typeface="Meiryo UI" pitchFamily="50" charset="-128"/>
              <a:cs typeface="Meiryo UI" pitchFamily="50" charset="-128"/>
            </a:endParaRPr>
          </a:p>
          <a:p>
            <a:pPr>
              <a:spcBef>
                <a:spcPts val="1800"/>
              </a:spcBef>
              <a:buNone/>
            </a:pPr>
            <a:r>
              <a:rPr lang="ja-JP" altLang="en-US" sz="2800" b="1" dirty="0">
                <a:solidFill>
                  <a:srgbClr val="EA8B00"/>
                </a:solidFill>
                <a:latin typeface="Meiryo UI" pitchFamily="50" charset="-128"/>
                <a:ea typeface="Meiryo UI" pitchFamily="50" charset="-128"/>
                <a:cs typeface="Meiryo UI" pitchFamily="50" charset="-128"/>
              </a:rPr>
              <a:t>薬物療法</a:t>
            </a:r>
            <a:endParaRPr lang="en-US" altLang="ja-JP" sz="2800" b="1" dirty="0">
              <a:solidFill>
                <a:srgbClr val="EA8B00"/>
              </a:solidFill>
              <a:latin typeface="Meiryo UI" pitchFamily="50" charset="-128"/>
              <a:ea typeface="Meiryo UI" pitchFamily="50" charset="-128"/>
              <a:cs typeface="Meiryo UI" pitchFamily="50" charset="-128"/>
            </a:endParaRPr>
          </a:p>
          <a:p>
            <a:pPr marL="622300" lvl="1" indent="-349250">
              <a:buFont typeface="Wingdings" pitchFamily="2" charset="2"/>
              <a:buChar char="l"/>
            </a:pPr>
            <a:r>
              <a:rPr lang="ja-JP" altLang="en-US" sz="2400" b="1" dirty="0">
                <a:latin typeface="Meiryo UI" pitchFamily="50" charset="-128"/>
                <a:ea typeface="Meiryo UI" pitchFamily="50" charset="-128"/>
                <a:cs typeface="Meiryo UI" pitchFamily="50" charset="-128"/>
              </a:rPr>
              <a:t>専門医と相談し、鎮静目的で少量の抗精神病薬を　　投与する場合もある</a:t>
            </a:r>
            <a:endParaRPr lang="en-US" altLang="ja-JP" sz="2400" b="1" dirty="0">
              <a:solidFill>
                <a:schemeClr val="bg1">
                  <a:lumMod val="50000"/>
                </a:schemeClr>
              </a:solidFill>
              <a:latin typeface="Meiryo UI" pitchFamily="50" charset="-128"/>
              <a:ea typeface="Meiryo UI" pitchFamily="50" charset="-128"/>
              <a:cs typeface="Meiryo UI" pitchFamily="50" charset="-128"/>
            </a:endParaRPr>
          </a:p>
        </p:txBody>
      </p:sp>
      <p:sp>
        <p:nvSpPr>
          <p:cNvPr id="9" name="Rectangle 3">
            <a:extLst>
              <a:ext uri="{FF2B5EF4-FFF2-40B4-BE49-F238E27FC236}">
                <a16:creationId xmlns:a16="http://schemas.microsoft.com/office/drawing/2014/main" xmlns="" id="{CAA513C7-1B90-4294-9C53-4F23CFA0B6CE}"/>
              </a:ext>
            </a:extLst>
          </p:cNvPr>
          <p:cNvSpPr>
            <a:spLocks noChangeArrowheads="1"/>
          </p:cNvSpPr>
          <p:nvPr/>
        </p:nvSpPr>
        <p:spPr bwMode="auto">
          <a:xfrm>
            <a:off x="322650" y="1030065"/>
            <a:ext cx="8511510" cy="129707"/>
          </a:xfrm>
          <a:prstGeom prst="rect">
            <a:avLst/>
          </a:prstGeom>
          <a:gradFill rotWithShape="1">
            <a:gsLst>
              <a:gs pos="0">
                <a:srgbClr val="FFFFFF">
                  <a:lumMod val="95000"/>
                </a:srgbClr>
              </a:gs>
              <a:gs pos="100000">
                <a:srgbClr val="EA8B00"/>
              </a:gs>
            </a:gsLst>
            <a:lin ang="0" scaled="1"/>
          </a:gradFill>
          <a:ln w="9525" algn="ctr">
            <a:noFill/>
            <a:miter lim="800000"/>
            <a:headEnd/>
            <a:tailEnd/>
          </a:ln>
        </p:spPr>
        <p:txBody>
          <a:bodyPr wrap="none" anchor="ctr"/>
          <a:lstStyle/>
          <a:p>
            <a:pPr algn="r" fontAlgn="auto">
              <a:spcBef>
                <a:spcPts val="0"/>
              </a:spcBef>
              <a:spcAft>
                <a:spcPts val="0"/>
              </a:spcAft>
              <a:defRPr/>
            </a:pPr>
            <a:endParaRPr kumimoji="0" lang="ja-JP" altLang="en-US" sz="1800" kern="0">
              <a:solidFill>
                <a:srgbClr val="000000"/>
              </a:solidFill>
              <a:effectLst>
                <a:outerShdw blurRad="38100" dist="38100" dir="2700000" algn="tl">
                  <a:srgbClr val="000000">
                    <a:alpha val="43137"/>
                  </a:srgbClr>
                </a:outerShdw>
              </a:effectLst>
              <a:latin typeface="Arial" charset="0"/>
            </a:endParaRPr>
          </a:p>
        </p:txBody>
      </p:sp>
      <p:sp>
        <p:nvSpPr>
          <p:cNvPr id="10" name="Text Box 2">
            <a:extLst>
              <a:ext uri="{FF2B5EF4-FFF2-40B4-BE49-F238E27FC236}">
                <a16:creationId xmlns:a16="http://schemas.microsoft.com/office/drawing/2014/main" xmlns="" id="{FA915E70-C932-44DF-8127-B2CD2CBAEC1B}"/>
              </a:ext>
            </a:extLst>
          </p:cNvPr>
          <p:cNvSpPr txBox="1">
            <a:spLocks noChangeArrowheads="1"/>
          </p:cNvSpPr>
          <p:nvPr/>
        </p:nvSpPr>
        <p:spPr bwMode="auto">
          <a:xfrm>
            <a:off x="2841625" y="353943"/>
            <a:ext cx="3447415" cy="54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04" tIns="41452" rIns="82904" bIns="41452"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fontAlgn="auto" hangingPunct="1">
              <a:spcBef>
                <a:spcPts val="0"/>
              </a:spcBef>
              <a:spcAft>
                <a:spcPts val="0"/>
              </a:spcAft>
            </a:pPr>
            <a:r>
              <a:rPr lang="ja-JP" altLang="en-US" sz="3000" b="1" dirty="0">
                <a:solidFill>
                  <a:srgbClr val="000000"/>
                </a:solidFill>
                <a:latin typeface="Meiryo UI" pitchFamily="50" charset="-128"/>
                <a:ea typeface="Meiryo UI" pitchFamily="50" charset="-128"/>
                <a:cs typeface="Meiryo UI" pitchFamily="50" charset="-128"/>
              </a:rPr>
              <a:t>せん妄の治療・ケア</a:t>
            </a:r>
            <a:endParaRPr lang="en-US" altLang="ja-JP" sz="3000" b="1" dirty="0">
              <a:solidFill>
                <a:srgbClr val="000000"/>
              </a:solidFill>
              <a:latin typeface="Meiryo UI" pitchFamily="50" charset="-128"/>
              <a:ea typeface="Meiryo UI" pitchFamily="50" charset="-128"/>
              <a:cs typeface="Meiryo UI" pitchFamily="50" charset="-128"/>
            </a:endParaRPr>
          </a:p>
        </p:txBody>
      </p:sp>
      <p:sp>
        <p:nvSpPr>
          <p:cNvPr id="7" name="テキスト ボックス 6"/>
          <p:cNvSpPr txBox="1"/>
          <p:nvPr/>
        </p:nvSpPr>
        <p:spPr>
          <a:xfrm>
            <a:off x="8377360" y="8964"/>
            <a:ext cx="757675" cy="461665"/>
          </a:xfrm>
          <a:prstGeom prst="rect">
            <a:avLst/>
          </a:prstGeom>
          <a:noFill/>
        </p:spPr>
        <p:txBody>
          <a:bodyPr wrap="square" rtlCol="0">
            <a:spAutoFit/>
          </a:bodyPr>
          <a:lstStyle/>
          <a:p>
            <a:pPr algn="r"/>
            <a:r>
              <a:rPr lang="en-US" altLang="ja-JP" sz="2400" dirty="0" smtClean="0">
                <a:latin typeface="Meiryo UI" panose="020B0604030504040204" pitchFamily="50" charset="-128"/>
                <a:ea typeface="Meiryo UI" panose="020B0604030504040204" pitchFamily="50" charset="-128"/>
              </a:rPr>
              <a:t>37</a:t>
            </a:r>
            <a:endParaRPr kumimoji="1" lang="ja-JP" altLang="en-US"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711061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735375" y="1401468"/>
            <a:ext cx="7631242" cy="5300890"/>
          </a:xfrm>
          <a:noFill/>
        </p:spPr>
        <p:txBody>
          <a:bodyPr/>
          <a:lstStyle/>
          <a:p>
            <a:pPr>
              <a:spcBef>
                <a:spcPts val="1800"/>
              </a:spcBef>
              <a:buFont typeface="Wingdings" pitchFamily="2" charset="2"/>
              <a:buChar char="l"/>
            </a:pPr>
            <a:r>
              <a:rPr lang="ja-JP" altLang="en-US" sz="2400" b="1" dirty="0">
                <a:latin typeface="Meiryo UI" pitchFamily="50" charset="-128"/>
                <a:ea typeface="Meiryo UI" pitchFamily="50" charset="-128"/>
                <a:cs typeface="Meiryo UI" pitchFamily="50" charset="-128"/>
              </a:rPr>
              <a:t>入院した認知症の人が激しく興奮し、制止も効かない時は、過活動のせん妄状態であることがしばしばある。</a:t>
            </a:r>
            <a:endParaRPr lang="en-US" altLang="ja-JP" sz="2400" b="1" dirty="0">
              <a:latin typeface="Meiryo UI" pitchFamily="50" charset="-128"/>
              <a:ea typeface="Meiryo UI" pitchFamily="50" charset="-128"/>
              <a:cs typeface="Meiryo UI" pitchFamily="50" charset="-128"/>
            </a:endParaRPr>
          </a:p>
          <a:p>
            <a:pPr>
              <a:spcBef>
                <a:spcPts val="1600"/>
              </a:spcBef>
              <a:buFont typeface="Wingdings" pitchFamily="2" charset="2"/>
              <a:buChar char="l"/>
            </a:pPr>
            <a:r>
              <a:rPr lang="ja-JP" altLang="en-US" sz="2400" b="1" dirty="0">
                <a:latin typeface="Meiryo UI" pitchFamily="50" charset="-128"/>
                <a:ea typeface="Meiryo UI" pitchFamily="50" charset="-128"/>
                <a:cs typeface="Meiryo UI" pitchFamily="50" charset="-128"/>
              </a:rPr>
              <a:t>薬物の影響、アルコール依存、幻覚幻視、不安、不快な刺激（環境音、照明、身体拘束、早すぎる会話）などは易刺激性に感作し、興奮を招く可能性がある。</a:t>
            </a:r>
            <a:r>
              <a:rPr lang="en-US" altLang="ja-JP" sz="2400" b="1" dirty="0">
                <a:latin typeface="Meiryo UI" pitchFamily="50" charset="-128"/>
                <a:ea typeface="Meiryo UI" pitchFamily="50" charset="-128"/>
                <a:cs typeface="Meiryo UI" pitchFamily="50" charset="-128"/>
              </a:rPr>
              <a:t/>
            </a:r>
            <a:br>
              <a:rPr lang="en-US" altLang="ja-JP" sz="2400" b="1" dirty="0">
                <a:latin typeface="Meiryo UI" pitchFamily="50" charset="-128"/>
                <a:ea typeface="Meiryo UI" pitchFamily="50" charset="-128"/>
                <a:cs typeface="Meiryo UI" pitchFamily="50" charset="-128"/>
              </a:rPr>
            </a:br>
            <a:r>
              <a:rPr lang="ja-JP" altLang="en-US" sz="2400" b="1" dirty="0">
                <a:latin typeface="Meiryo UI" pitchFamily="50" charset="-128"/>
                <a:ea typeface="Meiryo UI" pitchFamily="50" charset="-128"/>
                <a:cs typeface="Meiryo UI" pitchFamily="50" charset="-128"/>
              </a:rPr>
              <a:t>情報や環境に留意し、観察を丁寧に行う。</a:t>
            </a:r>
            <a:endParaRPr lang="en-US" altLang="ja-JP" sz="2400" b="1" dirty="0">
              <a:latin typeface="Meiryo UI" pitchFamily="50" charset="-128"/>
              <a:ea typeface="Meiryo UI" pitchFamily="50" charset="-128"/>
              <a:cs typeface="Meiryo UI" pitchFamily="50" charset="-128"/>
            </a:endParaRPr>
          </a:p>
          <a:p>
            <a:pPr>
              <a:spcBef>
                <a:spcPts val="1600"/>
              </a:spcBef>
              <a:buFont typeface="Wingdings" pitchFamily="2" charset="2"/>
              <a:buChar char="l"/>
            </a:pPr>
            <a:r>
              <a:rPr lang="ja-JP" altLang="en-US" sz="2400" b="1" dirty="0">
                <a:latin typeface="Meiryo UI" pitchFamily="50" charset="-128"/>
                <a:ea typeface="Meiryo UI" pitchFamily="50" charset="-128"/>
                <a:cs typeface="Meiryo UI" pitchFamily="50" charset="-128"/>
              </a:rPr>
              <a:t>せん妄をアセスメントした場合、衝撃吸収マットの適用、</a:t>
            </a:r>
            <a:r>
              <a:rPr lang="en-US" altLang="ja-JP" sz="2400" b="1" dirty="0">
                <a:latin typeface="Meiryo UI" pitchFamily="50" charset="-128"/>
                <a:ea typeface="Meiryo UI" pitchFamily="50" charset="-128"/>
                <a:cs typeface="Meiryo UI" pitchFamily="50" charset="-128"/>
              </a:rPr>
              <a:t/>
            </a:r>
            <a:br>
              <a:rPr lang="en-US" altLang="ja-JP" sz="2400" b="1" dirty="0">
                <a:latin typeface="Meiryo UI" pitchFamily="50" charset="-128"/>
                <a:ea typeface="Meiryo UI" pitchFamily="50" charset="-128"/>
                <a:cs typeface="Meiryo UI" pitchFamily="50" charset="-128"/>
              </a:rPr>
            </a:br>
            <a:r>
              <a:rPr lang="ja-JP" altLang="en-US" sz="2400" b="1" dirty="0">
                <a:latin typeface="Meiryo UI" pitchFamily="50" charset="-128"/>
                <a:ea typeface="Meiryo UI" pitchFamily="50" charset="-128"/>
                <a:cs typeface="Meiryo UI" pitchFamily="50" charset="-128"/>
              </a:rPr>
              <a:t>ルート類を工夫して整理する、家族への説明など</a:t>
            </a:r>
            <a:r>
              <a:rPr lang="ja-JP" altLang="en-US" sz="2400" b="1" dirty="0">
                <a:solidFill>
                  <a:srgbClr val="EA8B00"/>
                </a:solidFill>
                <a:latin typeface="Meiryo UI" pitchFamily="50" charset="-128"/>
                <a:ea typeface="Meiryo UI" pitchFamily="50" charset="-128"/>
                <a:cs typeface="Meiryo UI" pitchFamily="50" charset="-128"/>
              </a:rPr>
              <a:t>先回りの環境整備</a:t>
            </a:r>
            <a:r>
              <a:rPr lang="ja-JP" altLang="en-US" sz="2400" b="1" dirty="0">
                <a:latin typeface="Meiryo UI" pitchFamily="50" charset="-128"/>
                <a:ea typeface="Meiryo UI" pitchFamily="50" charset="-128"/>
                <a:cs typeface="Meiryo UI" pitchFamily="50" charset="-128"/>
              </a:rPr>
              <a:t>で、</a:t>
            </a:r>
            <a:r>
              <a:rPr lang="ja-JP" altLang="en-US" sz="2400" b="1" dirty="0">
                <a:solidFill>
                  <a:srgbClr val="EA8B00"/>
                </a:solidFill>
                <a:latin typeface="Meiryo UI" pitchFamily="50" charset="-128"/>
                <a:ea typeface="Meiryo UI" pitchFamily="50" charset="-128"/>
                <a:cs typeface="Meiryo UI" pitchFamily="50" charset="-128"/>
              </a:rPr>
              <a:t>予防的に</a:t>
            </a:r>
            <a:r>
              <a:rPr lang="ja-JP" altLang="ja-JP" sz="2400" b="1" dirty="0">
                <a:solidFill>
                  <a:srgbClr val="EA8B00"/>
                </a:solidFill>
                <a:latin typeface="Meiryo UI" pitchFamily="50" charset="-128"/>
                <a:ea typeface="Meiryo UI" pitchFamily="50" charset="-128"/>
                <a:cs typeface="Meiryo UI" pitchFamily="50" charset="-128"/>
              </a:rPr>
              <a:t>安全確保</a:t>
            </a:r>
            <a:r>
              <a:rPr lang="ja-JP" altLang="en-US" sz="2400" b="1" dirty="0">
                <a:latin typeface="Meiryo UI" pitchFamily="50" charset="-128"/>
                <a:ea typeface="Meiryo UI" pitchFamily="50" charset="-128"/>
                <a:cs typeface="Meiryo UI" pitchFamily="50" charset="-128"/>
              </a:rPr>
              <a:t>を行う。</a:t>
            </a:r>
            <a:endParaRPr lang="en-US" altLang="ja-JP" sz="2400" b="1" dirty="0">
              <a:latin typeface="Meiryo UI" pitchFamily="50" charset="-128"/>
              <a:ea typeface="Meiryo UI" pitchFamily="50" charset="-128"/>
              <a:cs typeface="Meiryo UI" pitchFamily="50" charset="-128"/>
            </a:endParaRPr>
          </a:p>
          <a:p>
            <a:pPr>
              <a:spcBef>
                <a:spcPts val="1600"/>
              </a:spcBef>
              <a:buClr>
                <a:schemeClr val="tx1"/>
              </a:buClr>
              <a:buFont typeface="Wingdings" pitchFamily="2" charset="2"/>
              <a:buChar char="l"/>
            </a:pPr>
            <a:r>
              <a:rPr lang="ja-JP" altLang="en-US" sz="2400" b="1" dirty="0">
                <a:solidFill>
                  <a:srgbClr val="EA8B00"/>
                </a:solidFill>
                <a:latin typeface="Meiryo UI" pitchFamily="50" charset="-128"/>
                <a:ea typeface="Meiryo UI" pitchFamily="50" charset="-128"/>
                <a:cs typeface="Meiryo UI" pitchFamily="50" charset="-128"/>
              </a:rPr>
              <a:t>睡眠</a:t>
            </a:r>
            <a:r>
              <a:rPr lang="en-US" altLang="ja-JP" sz="2400" b="1" dirty="0">
                <a:solidFill>
                  <a:srgbClr val="EA8B00"/>
                </a:solidFill>
                <a:latin typeface="Meiryo UI" pitchFamily="50" charset="-128"/>
                <a:ea typeface="Meiryo UI" pitchFamily="50" charset="-128"/>
                <a:cs typeface="Meiryo UI" pitchFamily="50" charset="-128"/>
              </a:rPr>
              <a:t>-</a:t>
            </a:r>
            <a:r>
              <a:rPr lang="ja-JP" altLang="en-US" sz="2400" b="1" dirty="0">
                <a:solidFill>
                  <a:srgbClr val="EA8B00"/>
                </a:solidFill>
                <a:latin typeface="Meiryo UI" pitchFamily="50" charset="-128"/>
                <a:ea typeface="Meiryo UI" pitchFamily="50" charset="-128"/>
                <a:cs typeface="Meiryo UI" pitchFamily="50" charset="-128"/>
              </a:rPr>
              <a:t>覚醒リズム調整</a:t>
            </a:r>
            <a:r>
              <a:rPr lang="ja-JP" altLang="en-US" sz="2400" b="1" dirty="0">
                <a:latin typeface="Meiryo UI" pitchFamily="50" charset="-128"/>
                <a:ea typeface="Meiryo UI" pitchFamily="50" charset="-128"/>
                <a:cs typeface="Meiryo UI" pitchFamily="50" charset="-128"/>
              </a:rPr>
              <a:t>を早期から検討し実施する。</a:t>
            </a:r>
            <a:endParaRPr lang="en-US" altLang="ja-JP" sz="2400" b="1" dirty="0">
              <a:latin typeface="Meiryo UI" pitchFamily="50" charset="-128"/>
              <a:ea typeface="Meiryo UI" pitchFamily="50" charset="-128"/>
              <a:cs typeface="Meiryo UI" pitchFamily="50" charset="-128"/>
            </a:endParaRPr>
          </a:p>
          <a:p>
            <a:pPr>
              <a:spcBef>
                <a:spcPts val="1600"/>
              </a:spcBef>
              <a:buFont typeface="Wingdings" pitchFamily="2" charset="2"/>
              <a:buChar char="l"/>
            </a:pPr>
            <a:r>
              <a:rPr lang="ja-JP" altLang="en-US" sz="2400" b="1" dirty="0">
                <a:latin typeface="Meiryo UI" pitchFamily="50" charset="-128"/>
                <a:ea typeface="Meiryo UI" pitchFamily="50" charset="-128"/>
                <a:cs typeface="Meiryo UI" pitchFamily="50" charset="-128"/>
              </a:rPr>
              <a:t>身体疾患の治療による</a:t>
            </a:r>
            <a:r>
              <a:rPr lang="ja-JP" altLang="en-US" sz="2400" b="1" dirty="0">
                <a:solidFill>
                  <a:srgbClr val="EA8B00"/>
                </a:solidFill>
                <a:latin typeface="Meiryo UI" pitchFamily="50" charset="-128"/>
                <a:ea typeface="Meiryo UI" pitchFamily="50" charset="-128"/>
                <a:cs typeface="Meiryo UI" pitchFamily="50" charset="-128"/>
              </a:rPr>
              <a:t>全身状態の改善・安定化</a:t>
            </a:r>
            <a:r>
              <a:rPr lang="ja-JP" altLang="en-US" sz="2400" b="1" dirty="0">
                <a:latin typeface="Meiryo UI" pitchFamily="50" charset="-128"/>
                <a:ea typeface="Meiryo UI" pitchFamily="50" charset="-128"/>
                <a:cs typeface="Meiryo UI" pitchFamily="50" charset="-128"/>
              </a:rPr>
              <a:t>は、</a:t>
            </a:r>
            <a:r>
              <a:rPr lang="en-US" altLang="ja-JP" sz="2400" b="1" dirty="0">
                <a:latin typeface="Meiryo UI" pitchFamily="50" charset="-128"/>
                <a:ea typeface="Meiryo UI" pitchFamily="50" charset="-128"/>
                <a:cs typeface="Meiryo UI" pitchFamily="50" charset="-128"/>
              </a:rPr>
              <a:t/>
            </a:r>
            <a:br>
              <a:rPr lang="en-US" altLang="ja-JP" sz="2400" b="1" dirty="0">
                <a:latin typeface="Meiryo UI" pitchFamily="50" charset="-128"/>
                <a:ea typeface="Meiryo UI" pitchFamily="50" charset="-128"/>
                <a:cs typeface="Meiryo UI" pitchFamily="50" charset="-128"/>
              </a:rPr>
            </a:br>
            <a:r>
              <a:rPr lang="ja-JP" altLang="en-US" sz="2400" b="1" dirty="0">
                <a:latin typeface="Meiryo UI" pitchFamily="50" charset="-128"/>
                <a:ea typeface="Meiryo UI" pitchFamily="50" charset="-128"/>
                <a:cs typeface="Meiryo UI" pitchFamily="50" charset="-128"/>
              </a:rPr>
              <a:t>せん妄の軽快に通じる。</a:t>
            </a:r>
            <a:endParaRPr lang="en-US" altLang="ja-JP" sz="2400" b="1" dirty="0">
              <a:latin typeface="Meiryo UI" pitchFamily="50" charset="-128"/>
              <a:ea typeface="Meiryo UI" pitchFamily="50" charset="-128"/>
              <a:cs typeface="Meiryo UI" pitchFamily="50" charset="-128"/>
            </a:endParaRPr>
          </a:p>
        </p:txBody>
      </p:sp>
      <p:sp>
        <p:nvSpPr>
          <p:cNvPr id="11" name="Rectangle 3">
            <a:extLst>
              <a:ext uri="{FF2B5EF4-FFF2-40B4-BE49-F238E27FC236}">
                <a16:creationId xmlns:a16="http://schemas.microsoft.com/office/drawing/2014/main" xmlns="" id="{CAA513C7-1B90-4294-9C53-4F23CFA0B6CE}"/>
              </a:ext>
            </a:extLst>
          </p:cNvPr>
          <p:cNvSpPr>
            <a:spLocks noChangeArrowheads="1"/>
          </p:cNvSpPr>
          <p:nvPr/>
        </p:nvSpPr>
        <p:spPr bwMode="auto">
          <a:xfrm>
            <a:off x="322650" y="1030065"/>
            <a:ext cx="8511510" cy="129707"/>
          </a:xfrm>
          <a:prstGeom prst="rect">
            <a:avLst/>
          </a:prstGeom>
          <a:gradFill rotWithShape="1">
            <a:gsLst>
              <a:gs pos="0">
                <a:srgbClr val="FFFFFF">
                  <a:lumMod val="95000"/>
                </a:srgbClr>
              </a:gs>
              <a:gs pos="100000">
                <a:srgbClr val="EA8B00"/>
              </a:gs>
            </a:gsLst>
            <a:lin ang="0" scaled="1"/>
          </a:gradFill>
          <a:ln w="9525" algn="ctr">
            <a:noFill/>
            <a:miter lim="800000"/>
            <a:headEnd/>
            <a:tailEnd/>
          </a:ln>
        </p:spPr>
        <p:txBody>
          <a:bodyPr wrap="none" anchor="ctr"/>
          <a:lstStyle/>
          <a:p>
            <a:pPr algn="r" fontAlgn="auto">
              <a:spcBef>
                <a:spcPts val="0"/>
              </a:spcBef>
              <a:spcAft>
                <a:spcPts val="0"/>
              </a:spcAft>
              <a:defRPr/>
            </a:pPr>
            <a:endParaRPr kumimoji="0" lang="ja-JP" altLang="en-US" sz="1800" kern="0">
              <a:solidFill>
                <a:srgbClr val="000000"/>
              </a:solidFill>
              <a:effectLst>
                <a:outerShdw blurRad="38100" dist="38100" dir="2700000" algn="tl">
                  <a:srgbClr val="000000">
                    <a:alpha val="43137"/>
                  </a:srgbClr>
                </a:outerShdw>
              </a:effectLst>
              <a:latin typeface="Arial" charset="0"/>
            </a:endParaRPr>
          </a:p>
        </p:txBody>
      </p:sp>
      <p:sp>
        <p:nvSpPr>
          <p:cNvPr id="12" name="Text Box 2">
            <a:extLst>
              <a:ext uri="{FF2B5EF4-FFF2-40B4-BE49-F238E27FC236}">
                <a16:creationId xmlns:a16="http://schemas.microsoft.com/office/drawing/2014/main" xmlns="" id="{FA915E70-C932-44DF-8127-B2CD2CBAEC1B}"/>
              </a:ext>
            </a:extLst>
          </p:cNvPr>
          <p:cNvSpPr txBox="1">
            <a:spLocks noChangeArrowheads="1"/>
          </p:cNvSpPr>
          <p:nvPr/>
        </p:nvSpPr>
        <p:spPr bwMode="auto">
          <a:xfrm>
            <a:off x="1316421" y="353943"/>
            <a:ext cx="6511158" cy="54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04" tIns="41452" rIns="82904" bIns="41452"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fontAlgn="auto" hangingPunct="1">
              <a:spcBef>
                <a:spcPts val="0"/>
              </a:spcBef>
              <a:spcAft>
                <a:spcPts val="0"/>
              </a:spcAft>
            </a:pPr>
            <a:r>
              <a:rPr lang="ja-JP" altLang="en-US" sz="3000" b="1" dirty="0">
                <a:solidFill>
                  <a:srgbClr val="000000"/>
                </a:solidFill>
                <a:latin typeface="Meiryo UI" pitchFamily="50" charset="-128"/>
                <a:ea typeface="Meiryo UI" pitchFamily="50" charset="-128"/>
                <a:cs typeface="Meiryo UI" pitchFamily="50" charset="-128"/>
              </a:rPr>
              <a:t>せん妄への対応</a:t>
            </a:r>
            <a:endParaRPr lang="en-US" altLang="ja-JP" sz="3000" b="1" dirty="0">
              <a:solidFill>
                <a:srgbClr val="000000"/>
              </a:solidFill>
              <a:latin typeface="Meiryo UI" pitchFamily="50" charset="-128"/>
              <a:ea typeface="Meiryo UI" pitchFamily="50" charset="-128"/>
              <a:cs typeface="Meiryo UI" pitchFamily="50" charset="-128"/>
            </a:endParaRPr>
          </a:p>
        </p:txBody>
      </p:sp>
      <p:sp>
        <p:nvSpPr>
          <p:cNvPr id="7" name="テキスト ボックス 6"/>
          <p:cNvSpPr txBox="1"/>
          <p:nvPr/>
        </p:nvSpPr>
        <p:spPr>
          <a:xfrm>
            <a:off x="8377360" y="8964"/>
            <a:ext cx="757675" cy="461665"/>
          </a:xfrm>
          <a:prstGeom prst="rect">
            <a:avLst/>
          </a:prstGeom>
          <a:noFill/>
        </p:spPr>
        <p:txBody>
          <a:bodyPr wrap="square" rtlCol="0">
            <a:spAutoFit/>
          </a:bodyPr>
          <a:lstStyle/>
          <a:p>
            <a:pPr algn="r"/>
            <a:r>
              <a:rPr lang="en-US" altLang="ja-JP" sz="2400" dirty="0" smtClean="0">
                <a:latin typeface="Meiryo UI" panose="020B0604030504040204" pitchFamily="50" charset="-128"/>
                <a:ea typeface="Meiryo UI" panose="020B0604030504040204" pitchFamily="50" charset="-128"/>
              </a:rPr>
              <a:t>38</a:t>
            </a:r>
            <a:endParaRPr kumimoji="1" lang="ja-JP" altLang="en-US"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338099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733800" y="2624902"/>
            <a:ext cx="7680960" cy="3881587"/>
          </a:xfrm>
        </p:spPr>
        <p:txBody>
          <a:bodyPr>
            <a:normAutofit/>
          </a:bodyPr>
          <a:lstStyle/>
          <a:p>
            <a:pPr>
              <a:spcBef>
                <a:spcPts val="5400"/>
              </a:spcBef>
            </a:pPr>
            <a:r>
              <a:rPr kumimoji="1" lang="ja-JP" altLang="en-US" sz="2800" b="1" dirty="0">
                <a:solidFill>
                  <a:srgbClr val="EA8B00"/>
                </a:solidFill>
                <a:latin typeface="Meiryo UI" panose="020B0604030504040204" pitchFamily="50" charset="-128"/>
                <a:ea typeface="Meiryo UI" panose="020B0604030504040204" pitchFamily="50" charset="-128"/>
              </a:rPr>
              <a:t>切迫性</a:t>
            </a:r>
            <a:endParaRPr kumimoji="1" lang="en-US" altLang="ja-JP" sz="2800" b="1" dirty="0">
              <a:solidFill>
                <a:srgbClr val="EA8B00"/>
              </a:solidFill>
              <a:latin typeface="Meiryo UI" panose="020B0604030504040204" pitchFamily="50" charset="-128"/>
              <a:ea typeface="Meiryo UI" panose="020B0604030504040204" pitchFamily="50" charset="-128"/>
            </a:endParaRPr>
          </a:p>
          <a:p>
            <a:pPr>
              <a:lnSpc>
                <a:spcPct val="120000"/>
              </a:lnSpc>
              <a:spcBef>
                <a:spcPts val="0"/>
              </a:spcBef>
              <a:buNone/>
            </a:pPr>
            <a:r>
              <a:rPr lang="ja-JP" altLang="en-US" sz="2000" b="1" dirty="0">
                <a:latin typeface="Meiryo UI" panose="020B0604030504040204" pitchFamily="50" charset="-128"/>
                <a:ea typeface="Meiryo UI" panose="020B0604030504040204" pitchFamily="50" charset="-128"/>
              </a:rPr>
              <a:t>　　本人または他の患者等の生命又は身体が危険にさらされる可能性が著しく高いこと</a:t>
            </a:r>
            <a:endParaRPr lang="en-US" altLang="ja-JP" sz="2000" b="1" dirty="0">
              <a:latin typeface="Meiryo UI" panose="020B0604030504040204" pitchFamily="50" charset="-128"/>
              <a:ea typeface="Meiryo UI" panose="020B0604030504040204" pitchFamily="50" charset="-128"/>
            </a:endParaRPr>
          </a:p>
          <a:p>
            <a:pPr>
              <a:lnSpc>
                <a:spcPct val="120000"/>
              </a:lnSpc>
              <a:spcBef>
                <a:spcPts val="0"/>
              </a:spcBef>
              <a:buNone/>
            </a:pPr>
            <a:endParaRPr lang="en-US" altLang="ja-JP" sz="1050" b="1" dirty="0">
              <a:latin typeface="Meiryo UI" panose="020B0604030504040204" pitchFamily="50" charset="-128"/>
              <a:ea typeface="Meiryo UI" panose="020B0604030504040204" pitchFamily="50" charset="-128"/>
            </a:endParaRPr>
          </a:p>
          <a:p>
            <a:pPr>
              <a:lnSpc>
                <a:spcPct val="120000"/>
              </a:lnSpc>
              <a:spcBef>
                <a:spcPts val="0"/>
              </a:spcBef>
            </a:pPr>
            <a:r>
              <a:rPr kumimoji="1" lang="ja-JP" altLang="en-US" sz="2800" b="1" dirty="0">
                <a:solidFill>
                  <a:srgbClr val="EA8B00"/>
                </a:solidFill>
                <a:latin typeface="Meiryo UI" panose="020B0604030504040204" pitchFamily="50" charset="-128"/>
                <a:ea typeface="Meiryo UI" panose="020B0604030504040204" pitchFamily="50" charset="-128"/>
              </a:rPr>
              <a:t>非代替性</a:t>
            </a:r>
            <a:endParaRPr kumimoji="1" lang="en-US" altLang="ja-JP" sz="2800" b="1" dirty="0">
              <a:solidFill>
                <a:srgbClr val="EA8B00"/>
              </a:solidFill>
              <a:latin typeface="Meiryo UI" panose="020B0604030504040204" pitchFamily="50" charset="-128"/>
              <a:ea typeface="Meiryo UI" panose="020B0604030504040204" pitchFamily="50" charset="-128"/>
            </a:endParaRPr>
          </a:p>
          <a:p>
            <a:pPr marL="0" indent="0">
              <a:lnSpc>
                <a:spcPct val="120000"/>
              </a:lnSpc>
              <a:spcBef>
                <a:spcPts val="600"/>
              </a:spcBef>
              <a:buNone/>
            </a:pPr>
            <a:r>
              <a:rPr lang="ja-JP" altLang="en-US" sz="2000" b="1" dirty="0">
                <a:latin typeface="Meiryo UI" panose="020B0604030504040204" pitchFamily="50" charset="-128"/>
                <a:ea typeface="Meiryo UI" panose="020B0604030504040204" pitchFamily="50" charset="-128"/>
              </a:rPr>
              <a:t>　　身体拘束を行う以外に代替する方法がないこと</a:t>
            </a:r>
            <a:endParaRPr kumimoji="1" lang="en-US" altLang="ja-JP" sz="2000" b="1" dirty="0">
              <a:latin typeface="Meiryo UI" panose="020B0604030504040204" pitchFamily="50" charset="-128"/>
              <a:ea typeface="Meiryo UI" panose="020B0604030504040204" pitchFamily="50" charset="-128"/>
            </a:endParaRPr>
          </a:p>
          <a:p>
            <a:pPr>
              <a:spcBef>
                <a:spcPts val="1800"/>
              </a:spcBef>
            </a:pPr>
            <a:r>
              <a:rPr lang="ja-JP" altLang="en-US" sz="2800" b="1" dirty="0">
                <a:solidFill>
                  <a:srgbClr val="EA8B00"/>
                </a:solidFill>
                <a:latin typeface="Meiryo UI" panose="020B0604030504040204" pitchFamily="50" charset="-128"/>
                <a:ea typeface="Meiryo UI" panose="020B0604030504040204" pitchFamily="50" charset="-128"/>
              </a:rPr>
              <a:t>一時性</a:t>
            </a:r>
            <a:endParaRPr lang="en-US" altLang="ja-JP" sz="2800" b="1" dirty="0">
              <a:solidFill>
                <a:srgbClr val="EA8B00"/>
              </a:solidFill>
              <a:latin typeface="Meiryo UI" panose="020B0604030504040204" pitchFamily="50" charset="-128"/>
              <a:ea typeface="Meiryo UI" panose="020B0604030504040204" pitchFamily="50" charset="-128"/>
            </a:endParaRPr>
          </a:p>
          <a:p>
            <a:pPr marL="355600" indent="-355600">
              <a:lnSpc>
                <a:spcPct val="120000"/>
              </a:lnSpc>
              <a:spcBef>
                <a:spcPts val="0"/>
              </a:spcBef>
              <a:buNone/>
            </a:pPr>
            <a:r>
              <a:rPr lang="ja-JP" altLang="en-US" sz="1600" b="1" dirty="0">
                <a:latin typeface="Meiryo UI" panose="020B0604030504040204" pitchFamily="50" charset="-128"/>
                <a:ea typeface="Meiryo UI" panose="020B0604030504040204" pitchFamily="50" charset="-128"/>
              </a:rPr>
              <a:t>　　</a:t>
            </a:r>
            <a:r>
              <a:rPr lang="en-US" altLang="ja-JP" sz="2000" b="1" dirty="0">
                <a:latin typeface="Meiryo UI" panose="020B0604030504040204" pitchFamily="50" charset="-128"/>
                <a:ea typeface="Meiryo UI" panose="020B0604030504040204" pitchFamily="50" charset="-128"/>
              </a:rPr>
              <a:t>	</a:t>
            </a:r>
            <a:r>
              <a:rPr lang="ja-JP" altLang="en-US" sz="2000" b="1" dirty="0">
                <a:latin typeface="Meiryo UI" panose="020B0604030504040204" pitchFamily="50" charset="-128"/>
                <a:ea typeface="Meiryo UI" panose="020B0604030504040204" pitchFamily="50" charset="-128"/>
              </a:rPr>
              <a:t>本人の状態像に応じて必要とされる最も短い拘束時間を想定し、</a:t>
            </a:r>
            <a:r>
              <a:rPr lang="en-US" altLang="ja-JP" sz="2000" b="1" dirty="0">
                <a:latin typeface="Meiryo UI" panose="020B0604030504040204" pitchFamily="50" charset="-128"/>
                <a:ea typeface="Meiryo UI" panose="020B0604030504040204" pitchFamily="50" charset="-128"/>
              </a:rPr>
              <a:t/>
            </a:r>
            <a:br>
              <a:rPr lang="en-US" altLang="ja-JP" sz="2000" b="1" dirty="0">
                <a:latin typeface="Meiryo UI" panose="020B0604030504040204" pitchFamily="50" charset="-128"/>
                <a:ea typeface="Meiryo UI" panose="020B0604030504040204" pitchFamily="50" charset="-128"/>
              </a:rPr>
            </a:br>
            <a:r>
              <a:rPr lang="ja-JP" altLang="en-US" sz="2000" b="1" dirty="0">
                <a:latin typeface="Meiryo UI" panose="020B0604030504040204" pitchFamily="50" charset="-128"/>
                <a:ea typeface="Meiryo UI" panose="020B0604030504040204" pitchFamily="50" charset="-128"/>
              </a:rPr>
              <a:t>一時的であること</a:t>
            </a:r>
          </a:p>
          <a:p>
            <a:pPr>
              <a:spcBef>
                <a:spcPts val="5400"/>
              </a:spcBef>
            </a:pPr>
            <a:endParaRPr lang="en-US" altLang="ja-JP" sz="1600" dirty="0"/>
          </a:p>
          <a:p>
            <a:pPr>
              <a:spcBef>
                <a:spcPts val="600"/>
              </a:spcBef>
            </a:pPr>
            <a:endParaRPr kumimoji="1" lang="ja-JP" altLang="en-US" sz="1600" dirty="0"/>
          </a:p>
        </p:txBody>
      </p:sp>
      <p:sp>
        <p:nvSpPr>
          <p:cNvPr id="4" name="正方形/長方形 3"/>
          <p:cNvSpPr/>
          <p:nvPr/>
        </p:nvSpPr>
        <p:spPr>
          <a:xfrm>
            <a:off x="348550" y="1738190"/>
            <a:ext cx="8451797" cy="666567"/>
          </a:xfrm>
          <a:prstGeom prst="rect">
            <a:avLst/>
          </a:prstGeom>
          <a:solidFill>
            <a:srgbClr val="EA8B00"/>
          </a:solidFill>
        </p:spPr>
        <p:txBody>
          <a:bodyPr wrap="square" lIns="0" rIns="0" anchor="ctr" anchorCtr="0">
            <a:noAutofit/>
          </a:bodyPr>
          <a:lstStyle/>
          <a:p>
            <a:pPr algn="ctr"/>
            <a:r>
              <a:rPr lang="ja-JP" altLang="en-US" sz="2200" b="1" dirty="0">
                <a:solidFill>
                  <a:srgbClr val="FFFFFF"/>
                </a:solidFill>
                <a:latin typeface="Meiryo UI" panose="020B0604030504040204" pitchFamily="50" charset="-128"/>
                <a:ea typeface="Meiryo UI" panose="020B0604030504040204" pitchFamily="50" charset="-128"/>
              </a:rPr>
              <a:t>やむを得ず例外的に身体拘束を行う場合、下記要件を満たすか協議する</a:t>
            </a:r>
            <a:endParaRPr lang="en-US" altLang="ja-JP" sz="2200" b="1" dirty="0">
              <a:solidFill>
                <a:srgbClr val="FFFFFF"/>
              </a:solidFill>
              <a:latin typeface="Meiryo UI" panose="020B0604030504040204" pitchFamily="50" charset="-128"/>
              <a:ea typeface="Meiryo UI" panose="020B0604030504040204" pitchFamily="50" charset="-128"/>
            </a:endParaRPr>
          </a:p>
        </p:txBody>
      </p:sp>
      <p:sp>
        <p:nvSpPr>
          <p:cNvPr id="6" name="Rectangle 69"/>
          <p:cNvSpPr>
            <a:spLocks noChangeArrowheads="1"/>
          </p:cNvSpPr>
          <p:nvPr/>
        </p:nvSpPr>
        <p:spPr bwMode="auto">
          <a:xfrm>
            <a:off x="4513635" y="6449553"/>
            <a:ext cx="438098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eaLnBrk="0" hangingPunct="0"/>
            <a:r>
              <a:rPr lang="ja-JP" altLang="en-US" sz="1400" dirty="0">
                <a:solidFill>
                  <a:srgbClr val="202020"/>
                </a:solidFill>
                <a:latin typeface="Meiryo UI" pitchFamily="50" charset="-128"/>
                <a:ea typeface="Meiryo UI" pitchFamily="50" charset="-128"/>
                <a:cs typeface="Meiryo UI" pitchFamily="50" charset="-128"/>
              </a:rPr>
              <a:t>厚生労働省 「身体拘束ゼロへの手引き」 ，</a:t>
            </a:r>
            <a:r>
              <a:rPr lang="en-US" altLang="ja-JP" sz="1400" dirty="0">
                <a:solidFill>
                  <a:srgbClr val="202020"/>
                </a:solidFill>
                <a:latin typeface="Meiryo UI" pitchFamily="50" charset="-128"/>
                <a:ea typeface="Meiryo UI" pitchFamily="50" charset="-128"/>
                <a:cs typeface="Meiryo UI" pitchFamily="50" charset="-128"/>
              </a:rPr>
              <a:t>2001</a:t>
            </a:r>
            <a:r>
              <a:rPr lang="ja-JP" altLang="en-US" sz="1400" dirty="0">
                <a:solidFill>
                  <a:srgbClr val="202020"/>
                </a:solidFill>
                <a:latin typeface="Meiryo UI" pitchFamily="50" charset="-128"/>
                <a:ea typeface="Meiryo UI" pitchFamily="50" charset="-128"/>
                <a:cs typeface="Meiryo UI" pitchFamily="50" charset="-128"/>
              </a:rPr>
              <a:t>年より</a:t>
            </a:r>
          </a:p>
        </p:txBody>
      </p:sp>
      <p:sp>
        <p:nvSpPr>
          <p:cNvPr id="9" name="Rectangle 3">
            <a:extLst>
              <a:ext uri="{FF2B5EF4-FFF2-40B4-BE49-F238E27FC236}">
                <a16:creationId xmlns:a16="http://schemas.microsoft.com/office/drawing/2014/main" xmlns="" id="{CAA513C7-1B90-4294-9C53-4F23CFA0B6CE}"/>
              </a:ext>
            </a:extLst>
          </p:cNvPr>
          <p:cNvSpPr>
            <a:spLocks noChangeArrowheads="1"/>
          </p:cNvSpPr>
          <p:nvPr/>
        </p:nvSpPr>
        <p:spPr bwMode="auto">
          <a:xfrm>
            <a:off x="322650" y="1030065"/>
            <a:ext cx="8511510" cy="129707"/>
          </a:xfrm>
          <a:prstGeom prst="rect">
            <a:avLst/>
          </a:prstGeom>
          <a:gradFill rotWithShape="1">
            <a:gsLst>
              <a:gs pos="0">
                <a:srgbClr val="FFFFFF">
                  <a:lumMod val="95000"/>
                </a:srgbClr>
              </a:gs>
              <a:gs pos="100000">
                <a:srgbClr val="EA8B00"/>
              </a:gs>
            </a:gsLst>
            <a:lin ang="0" scaled="1"/>
          </a:gradFill>
          <a:ln w="9525" algn="ctr">
            <a:noFill/>
            <a:miter lim="800000"/>
            <a:headEnd/>
            <a:tailEnd/>
          </a:ln>
        </p:spPr>
        <p:txBody>
          <a:bodyPr wrap="none" anchor="ctr"/>
          <a:lstStyle/>
          <a:p>
            <a:pPr algn="r" fontAlgn="auto">
              <a:spcBef>
                <a:spcPts val="0"/>
              </a:spcBef>
              <a:spcAft>
                <a:spcPts val="0"/>
              </a:spcAft>
              <a:defRPr/>
            </a:pPr>
            <a:endParaRPr kumimoji="0" lang="ja-JP" altLang="en-US" sz="1800" kern="0">
              <a:solidFill>
                <a:srgbClr val="000000"/>
              </a:solidFill>
              <a:effectLst>
                <a:outerShdw blurRad="38100" dist="38100" dir="2700000" algn="tl">
                  <a:srgbClr val="000000">
                    <a:alpha val="43137"/>
                  </a:srgbClr>
                </a:outerShdw>
              </a:effectLst>
              <a:latin typeface="Arial" charset="0"/>
            </a:endParaRPr>
          </a:p>
        </p:txBody>
      </p:sp>
      <p:sp>
        <p:nvSpPr>
          <p:cNvPr id="10" name="Text Box 2">
            <a:extLst>
              <a:ext uri="{FF2B5EF4-FFF2-40B4-BE49-F238E27FC236}">
                <a16:creationId xmlns:a16="http://schemas.microsoft.com/office/drawing/2014/main" xmlns="" id="{FA915E70-C932-44DF-8127-B2CD2CBAEC1B}"/>
              </a:ext>
            </a:extLst>
          </p:cNvPr>
          <p:cNvSpPr txBox="1">
            <a:spLocks noChangeArrowheads="1"/>
          </p:cNvSpPr>
          <p:nvPr/>
        </p:nvSpPr>
        <p:spPr bwMode="auto">
          <a:xfrm>
            <a:off x="1950427" y="169277"/>
            <a:ext cx="5214045" cy="914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04" tIns="41452" rIns="82904" bIns="41452"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fontAlgn="auto" hangingPunct="1">
              <a:spcBef>
                <a:spcPts val="0"/>
              </a:spcBef>
              <a:spcAft>
                <a:spcPts val="0"/>
              </a:spcAft>
            </a:pPr>
            <a:r>
              <a:rPr lang="ja-JP" altLang="en-US" sz="3000" b="1" dirty="0">
                <a:solidFill>
                  <a:srgbClr val="000000"/>
                </a:solidFill>
                <a:latin typeface="Meiryo UI" pitchFamily="50" charset="-128"/>
                <a:ea typeface="Meiryo UI" pitchFamily="50" charset="-128"/>
                <a:cs typeface="Meiryo UI" pitchFamily="50" charset="-128"/>
              </a:rPr>
              <a:t>身体拘束は行わないことが原則</a:t>
            </a:r>
            <a:endParaRPr lang="en-US" altLang="ja-JP" sz="3000" b="1" dirty="0">
              <a:solidFill>
                <a:srgbClr val="000000"/>
              </a:solidFill>
              <a:latin typeface="Meiryo UI" pitchFamily="50" charset="-128"/>
              <a:ea typeface="Meiryo UI" pitchFamily="50" charset="-128"/>
              <a:cs typeface="Meiryo UI" pitchFamily="50" charset="-128"/>
            </a:endParaRPr>
          </a:p>
          <a:p>
            <a:pPr algn="ctr" eaLnBrk="1" fontAlgn="auto" hangingPunct="1">
              <a:spcBef>
                <a:spcPts val="0"/>
              </a:spcBef>
              <a:spcAft>
                <a:spcPts val="0"/>
              </a:spcAft>
            </a:pPr>
            <a:r>
              <a:rPr lang="ja-JP" altLang="en-US" sz="2400" b="1" dirty="0">
                <a:solidFill>
                  <a:srgbClr val="000000"/>
                </a:solidFill>
                <a:latin typeface="Meiryo UI" pitchFamily="50" charset="-128"/>
                <a:ea typeface="Meiryo UI" pitchFamily="50" charset="-128"/>
                <a:cs typeface="Meiryo UI" pitchFamily="50" charset="-128"/>
              </a:rPr>
              <a:t>～やむを得ない場合の例外的対応～</a:t>
            </a:r>
            <a:endParaRPr lang="en-US" altLang="ja-JP" sz="2400" b="1" dirty="0">
              <a:solidFill>
                <a:srgbClr val="000000"/>
              </a:solidFill>
              <a:latin typeface="Meiryo UI" pitchFamily="50" charset="-128"/>
              <a:ea typeface="Meiryo UI" pitchFamily="50" charset="-128"/>
              <a:cs typeface="Meiryo UI" pitchFamily="50" charset="-128"/>
            </a:endParaRPr>
          </a:p>
        </p:txBody>
      </p:sp>
      <p:sp>
        <p:nvSpPr>
          <p:cNvPr id="14" name="テキスト ボックス 13"/>
          <p:cNvSpPr txBox="1"/>
          <p:nvPr/>
        </p:nvSpPr>
        <p:spPr>
          <a:xfrm>
            <a:off x="8377360" y="8964"/>
            <a:ext cx="757675" cy="461665"/>
          </a:xfrm>
          <a:prstGeom prst="rect">
            <a:avLst/>
          </a:prstGeom>
          <a:noFill/>
        </p:spPr>
        <p:txBody>
          <a:bodyPr wrap="square" rtlCol="0">
            <a:spAutoFit/>
          </a:bodyPr>
          <a:lstStyle/>
          <a:p>
            <a:pPr algn="r"/>
            <a:r>
              <a:rPr lang="en-US" altLang="ja-JP" sz="2400" dirty="0" smtClean="0">
                <a:latin typeface="Meiryo UI" panose="020B0604030504040204" pitchFamily="50" charset="-128"/>
                <a:ea typeface="Meiryo UI" panose="020B0604030504040204" pitchFamily="50" charset="-128"/>
              </a:rPr>
              <a:t>39</a:t>
            </a:r>
            <a:endParaRPr kumimoji="1" lang="ja-JP" altLang="en-US"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65029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テキスト ボックス 50"/>
          <p:cNvSpPr txBox="1">
            <a:spLocks noChangeArrowheads="1"/>
          </p:cNvSpPr>
          <p:nvPr/>
        </p:nvSpPr>
        <p:spPr bwMode="auto">
          <a:xfrm>
            <a:off x="691106" y="1630265"/>
            <a:ext cx="7944528" cy="5724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marL="531813" indent="-531813" eaLnBrk="1" fontAlgn="auto" hangingPunct="1">
              <a:spcBef>
                <a:spcPts val="0"/>
              </a:spcBef>
              <a:spcAft>
                <a:spcPts val="0"/>
              </a:spcAft>
            </a:pPr>
            <a:r>
              <a:rPr lang="ja-JP" altLang="en-US" sz="2800" b="1" dirty="0">
                <a:solidFill>
                  <a:srgbClr val="000000"/>
                </a:solidFill>
                <a:latin typeface="Meiryo UI" pitchFamily="50" charset="-128"/>
                <a:ea typeface="Meiryo UI" pitchFamily="50" charset="-128"/>
                <a:cs typeface="Meiryo UI" pitchFamily="50" charset="-128"/>
              </a:rPr>
              <a:t>●</a:t>
            </a:r>
            <a:r>
              <a:rPr lang="en-US" altLang="ja-JP" sz="2800" b="1" dirty="0">
                <a:solidFill>
                  <a:srgbClr val="000000"/>
                </a:solidFill>
                <a:latin typeface="Meiryo UI" pitchFamily="50" charset="-128"/>
                <a:ea typeface="Meiryo UI" pitchFamily="50" charset="-128"/>
                <a:cs typeface="Meiryo UI" pitchFamily="50" charset="-128"/>
              </a:rPr>
              <a:t>	</a:t>
            </a:r>
            <a:r>
              <a:rPr lang="ja-JP" altLang="en-US" sz="2800" b="1" dirty="0">
                <a:solidFill>
                  <a:srgbClr val="000000"/>
                </a:solidFill>
                <a:latin typeface="Meiryo UI" pitchFamily="50" charset="-128"/>
                <a:ea typeface="Meiryo UI" pitchFamily="50" charset="-128"/>
                <a:cs typeface="Meiryo UI" pitchFamily="50" charset="-128"/>
              </a:rPr>
              <a:t>緊急・臨時の入院になることが多く、気が付くと　なじみのない環境で、厳格に監視されている</a:t>
            </a:r>
            <a:endParaRPr lang="en-US" altLang="ja-JP" sz="2800" b="1" dirty="0">
              <a:solidFill>
                <a:srgbClr val="000000"/>
              </a:solidFill>
              <a:latin typeface="Meiryo UI" pitchFamily="50" charset="-128"/>
              <a:ea typeface="Meiryo UI" pitchFamily="50" charset="-128"/>
              <a:cs typeface="Meiryo UI" pitchFamily="50" charset="-128"/>
            </a:endParaRPr>
          </a:p>
          <a:p>
            <a:pPr marL="531813" indent="-531813" eaLnBrk="1" fontAlgn="auto" hangingPunct="1">
              <a:spcBef>
                <a:spcPts val="1200"/>
              </a:spcBef>
              <a:spcAft>
                <a:spcPts val="0"/>
              </a:spcAft>
            </a:pPr>
            <a:r>
              <a:rPr lang="ja-JP" altLang="en-US" sz="2400" b="1" dirty="0">
                <a:solidFill>
                  <a:srgbClr val="EA8B00"/>
                </a:solidFill>
                <a:latin typeface="Meiryo UI" pitchFamily="50" charset="-128"/>
                <a:ea typeface="Meiryo UI" pitchFamily="50" charset="-128"/>
                <a:cs typeface="Meiryo UI" pitchFamily="50" charset="-128"/>
              </a:rPr>
              <a:t>　　</a:t>
            </a:r>
            <a:r>
              <a:rPr lang="en-US" altLang="ja-JP" sz="2400" b="1" dirty="0">
                <a:solidFill>
                  <a:srgbClr val="EA8B00"/>
                </a:solidFill>
                <a:latin typeface="Meiryo UI" pitchFamily="50" charset="-128"/>
                <a:ea typeface="Meiryo UI" pitchFamily="50" charset="-128"/>
                <a:cs typeface="Meiryo UI" pitchFamily="50" charset="-128"/>
              </a:rPr>
              <a:t>	</a:t>
            </a:r>
            <a:r>
              <a:rPr lang="ja-JP" altLang="en-US" sz="2400" b="1" dirty="0">
                <a:solidFill>
                  <a:srgbClr val="EA8B00"/>
                </a:solidFill>
                <a:latin typeface="Meiryo UI" pitchFamily="50" charset="-128"/>
                <a:ea typeface="Meiryo UI" pitchFamily="50" charset="-128"/>
                <a:cs typeface="Meiryo UI" pitchFamily="50" charset="-128"/>
              </a:rPr>
              <a:t>入院時初期対応や、環境不適応状態への介入の課題</a:t>
            </a:r>
            <a:endParaRPr lang="en-US" altLang="ja-JP" sz="2400" b="1" dirty="0">
              <a:solidFill>
                <a:srgbClr val="EA8B00"/>
              </a:solidFill>
              <a:latin typeface="Meiryo UI" pitchFamily="50" charset="-128"/>
              <a:ea typeface="Meiryo UI" pitchFamily="50" charset="-128"/>
              <a:cs typeface="Meiryo UI" pitchFamily="50" charset="-128"/>
            </a:endParaRPr>
          </a:p>
          <a:p>
            <a:pPr marL="531813" indent="-531813" eaLnBrk="1" fontAlgn="auto" hangingPunct="1">
              <a:spcBef>
                <a:spcPts val="2400"/>
              </a:spcBef>
              <a:spcAft>
                <a:spcPts val="0"/>
              </a:spcAft>
            </a:pPr>
            <a:r>
              <a:rPr lang="ja-JP" altLang="en-US" sz="2800" b="1" dirty="0">
                <a:solidFill>
                  <a:srgbClr val="000000"/>
                </a:solidFill>
                <a:latin typeface="Meiryo UI" pitchFamily="50" charset="-128"/>
                <a:ea typeface="Meiryo UI" pitchFamily="50" charset="-128"/>
                <a:cs typeface="Meiryo UI" pitchFamily="50" charset="-128"/>
              </a:rPr>
              <a:t>●</a:t>
            </a:r>
            <a:r>
              <a:rPr lang="en-US" altLang="ja-JP" sz="2800" b="1" dirty="0">
                <a:solidFill>
                  <a:srgbClr val="000000"/>
                </a:solidFill>
                <a:latin typeface="Meiryo UI" pitchFamily="50" charset="-128"/>
                <a:ea typeface="Meiryo UI" pitchFamily="50" charset="-128"/>
                <a:cs typeface="Meiryo UI" pitchFamily="50" charset="-128"/>
              </a:rPr>
              <a:t>	</a:t>
            </a:r>
            <a:r>
              <a:rPr lang="ja-JP" altLang="en-US" sz="2800" b="1" dirty="0">
                <a:solidFill>
                  <a:srgbClr val="000000"/>
                </a:solidFill>
                <a:latin typeface="Meiryo UI" pitchFamily="50" charset="-128"/>
                <a:ea typeface="Meiryo UI" pitchFamily="50" charset="-128"/>
                <a:cs typeface="Meiryo UI" pitchFamily="50" charset="-128"/>
              </a:rPr>
              <a:t>認知症ケアは身体疾患の治療後にと、別に捉えられ、言葉や行動を制止される事態に遭う</a:t>
            </a:r>
            <a:endParaRPr lang="en-US" altLang="ja-JP" sz="2800" b="1" dirty="0">
              <a:solidFill>
                <a:srgbClr val="000000"/>
              </a:solidFill>
              <a:latin typeface="Meiryo UI" pitchFamily="50" charset="-128"/>
              <a:ea typeface="Meiryo UI" pitchFamily="50" charset="-128"/>
              <a:cs typeface="Meiryo UI" pitchFamily="50" charset="-128"/>
            </a:endParaRPr>
          </a:p>
          <a:p>
            <a:pPr marL="531813" indent="-531813" eaLnBrk="1" fontAlgn="auto" hangingPunct="1">
              <a:spcBef>
                <a:spcPts val="1200"/>
              </a:spcBef>
              <a:spcAft>
                <a:spcPts val="0"/>
              </a:spcAft>
            </a:pPr>
            <a:r>
              <a:rPr lang="ja-JP" altLang="en-US" sz="2400" b="1" dirty="0">
                <a:solidFill>
                  <a:srgbClr val="EA8B00"/>
                </a:solidFill>
                <a:latin typeface="Meiryo UI" pitchFamily="50" charset="-128"/>
                <a:ea typeface="Meiryo UI" pitchFamily="50" charset="-128"/>
                <a:cs typeface="Meiryo UI" pitchFamily="50" charset="-128"/>
              </a:rPr>
              <a:t>　　</a:t>
            </a:r>
            <a:r>
              <a:rPr lang="en-US" altLang="ja-JP" sz="2400" b="1" dirty="0">
                <a:solidFill>
                  <a:srgbClr val="EA8B00"/>
                </a:solidFill>
                <a:latin typeface="Meiryo UI" pitchFamily="50" charset="-128"/>
                <a:ea typeface="Meiryo UI" pitchFamily="50" charset="-128"/>
                <a:cs typeface="Meiryo UI" pitchFamily="50" charset="-128"/>
              </a:rPr>
              <a:t>	</a:t>
            </a:r>
            <a:r>
              <a:rPr lang="ja-JP" altLang="en-US" sz="2400" b="1" dirty="0">
                <a:solidFill>
                  <a:srgbClr val="EA8B00"/>
                </a:solidFill>
                <a:latin typeface="Meiryo UI" pitchFamily="50" charset="-128"/>
                <a:ea typeface="Meiryo UI" pitchFamily="50" charset="-128"/>
                <a:cs typeface="Meiryo UI" pitchFamily="50" charset="-128"/>
              </a:rPr>
              <a:t>「認知症ケアは元気になってから」の誤解</a:t>
            </a:r>
            <a:endParaRPr lang="en-US" altLang="ja-JP" sz="2400" b="1" dirty="0">
              <a:solidFill>
                <a:srgbClr val="EA8B00"/>
              </a:solidFill>
              <a:latin typeface="Meiryo UI" pitchFamily="50" charset="-128"/>
              <a:ea typeface="Meiryo UI" pitchFamily="50" charset="-128"/>
              <a:cs typeface="Meiryo UI" pitchFamily="50" charset="-128"/>
            </a:endParaRPr>
          </a:p>
          <a:p>
            <a:pPr marL="531813" indent="-531813" eaLnBrk="1" fontAlgn="auto" hangingPunct="1">
              <a:spcBef>
                <a:spcPts val="2400"/>
              </a:spcBef>
              <a:spcAft>
                <a:spcPts val="0"/>
              </a:spcAft>
            </a:pPr>
            <a:r>
              <a:rPr lang="ja-JP" altLang="en-US" sz="2800" b="1" dirty="0">
                <a:solidFill>
                  <a:srgbClr val="000000"/>
                </a:solidFill>
                <a:latin typeface="Meiryo UI" pitchFamily="50" charset="-128"/>
                <a:ea typeface="Meiryo UI" pitchFamily="50" charset="-128"/>
                <a:cs typeface="Meiryo UI" pitchFamily="50" charset="-128"/>
              </a:rPr>
              <a:t>●</a:t>
            </a:r>
            <a:r>
              <a:rPr lang="en-US" altLang="ja-JP" sz="2800" b="1" dirty="0">
                <a:solidFill>
                  <a:srgbClr val="000000"/>
                </a:solidFill>
                <a:latin typeface="Meiryo UI" pitchFamily="50" charset="-128"/>
                <a:ea typeface="Meiryo UI" pitchFamily="50" charset="-128"/>
                <a:cs typeface="Meiryo UI" pitchFamily="50" charset="-128"/>
              </a:rPr>
              <a:t>	</a:t>
            </a:r>
            <a:r>
              <a:rPr lang="ja-JP" altLang="en-US" sz="2800" b="1" dirty="0">
                <a:solidFill>
                  <a:srgbClr val="000000"/>
                </a:solidFill>
                <a:latin typeface="Meiryo UI" pitchFamily="50" charset="-128"/>
                <a:ea typeface="Meiryo UI" pitchFamily="50" charset="-128"/>
                <a:cs typeface="Meiryo UI" pitchFamily="50" charset="-128"/>
              </a:rPr>
              <a:t>身体疾患は治っても、元の療養場所に復帰できる</a:t>
            </a:r>
            <a:r>
              <a:rPr lang="en-US" altLang="ja-JP" sz="2800" b="1" dirty="0">
                <a:solidFill>
                  <a:srgbClr val="000000"/>
                </a:solidFill>
                <a:latin typeface="Meiryo UI" pitchFamily="50" charset="-128"/>
                <a:ea typeface="Meiryo UI" pitchFamily="50" charset="-128"/>
                <a:cs typeface="Meiryo UI" pitchFamily="50" charset="-128"/>
              </a:rPr>
              <a:t>ADL</a:t>
            </a:r>
            <a:r>
              <a:rPr lang="ja-JP" altLang="en-US" sz="2800" b="1" dirty="0">
                <a:solidFill>
                  <a:srgbClr val="000000"/>
                </a:solidFill>
                <a:latin typeface="Meiryo UI" pitchFamily="50" charset="-128"/>
                <a:ea typeface="Meiryo UI" pitchFamily="50" charset="-128"/>
                <a:cs typeface="Meiryo UI" pitchFamily="50" charset="-128"/>
              </a:rPr>
              <a:t>ではなくなり、退院困難に直面する</a:t>
            </a:r>
            <a:endParaRPr lang="en-US" altLang="ja-JP" sz="2800" b="1" dirty="0">
              <a:solidFill>
                <a:srgbClr val="000000"/>
              </a:solidFill>
              <a:latin typeface="Meiryo UI" pitchFamily="50" charset="-128"/>
              <a:ea typeface="Meiryo UI" pitchFamily="50" charset="-128"/>
              <a:cs typeface="Meiryo UI" pitchFamily="50" charset="-128"/>
            </a:endParaRPr>
          </a:p>
          <a:p>
            <a:pPr marL="531813" indent="-531813" eaLnBrk="1" fontAlgn="auto" hangingPunct="1">
              <a:spcBef>
                <a:spcPts val="1200"/>
              </a:spcBef>
              <a:spcAft>
                <a:spcPts val="0"/>
              </a:spcAft>
            </a:pPr>
            <a:r>
              <a:rPr lang="ja-JP" altLang="en-US" sz="2800" b="1" dirty="0">
                <a:solidFill>
                  <a:srgbClr val="EA8B00"/>
                </a:solidFill>
                <a:latin typeface="Meiryo UI" pitchFamily="50" charset="-128"/>
                <a:ea typeface="Meiryo UI" pitchFamily="50" charset="-128"/>
                <a:cs typeface="Meiryo UI" pitchFamily="50" charset="-128"/>
              </a:rPr>
              <a:t>　　</a:t>
            </a:r>
            <a:r>
              <a:rPr lang="en-US" altLang="ja-JP" sz="2800" b="1" dirty="0">
                <a:solidFill>
                  <a:srgbClr val="EA8B00"/>
                </a:solidFill>
                <a:latin typeface="Meiryo UI" pitchFamily="50" charset="-128"/>
                <a:ea typeface="Meiryo UI" pitchFamily="50" charset="-128"/>
                <a:cs typeface="Meiryo UI" pitchFamily="50" charset="-128"/>
              </a:rPr>
              <a:t>	</a:t>
            </a:r>
            <a:r>
              <a:rPr lang="ja-JP" altLang="en-US" sz="2400" b="1" dirty="0">
                <a:solidFill>
                  <a:srgbClr val="EA8B00"/>
                </a:solidFill>
                <a:latin typeface="Meiryo UI" pitchFamily="50" charset="-128"/>
                <a:ea typeface="Meiryo UI" pitchFamily="50" charset="-128"/>
                <a:cs typeface="Meiryo UI" pitchFamily="50" charset="-128"/>
              </a:rPr>
              <a:t>院外資源との連携が不十分</a:t>
            </a:r>
            <a:endParaRPr lang="en-US" altLang="ja-JP" sz="2400" b="1" dirty="0">
              <a:solidFill>
                <a:srgbClr val="000000"/>
              </a:solidFill>
              <a:latin typeface="Meiryo UI" pitchFamily="50" charset="-128"/>
              <a:ea typeface="Meiryo UI" pitchFamily="50" charset="-128"/>
              <a:cs typeface="Meiryo UI" pitchFamily="50" charset="-128"/>
            </a:endParaRPr>
          </a:p>
        </p:txBody>
      </p:sp>
      <p:sp>
        <p:nvSpPr>
          <p:cNvPr id="7" name="Text Box 2"/>
          <p:cNvSpPr txBox="1">
            <a:spLocks noChangeArrowheads="1"/>
          </p:cNvSpPr>
          <p:nvPr/>
        </p:nvSpPr>
        <p:spPr bwMode="auto">
          <a:xfrm>
            <a:off x="1498657" y="335293"/>
            <a:ext cx="6170226" cy="54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04" tIns="41452" rIns="82904" bIns="41452"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fontAlgn="auto" hangingPunct="1">
              <a:spcBef>
                <a:spcPts val="0"/>
              </a:spcBef>
              <a:spcAft>
                <a:spcPts val="0"/>
              </a:spcAft>
            </a:pPr>
            <a:r>
              <a:rPr lang="ja-JP" altLang="en-US" sz="3000" b="1" dirty="0">
                <a:solidFill>
                  <a:prstClr val="black"/>
                </a:solidFill>
                <a:latin typeface="Meiryo UI" pitchFamily="50" charset="-128"/>
                <a:ea typeface="Meiryo UI" pitchFamily="50" charset="-128"/>
                <a:cs typeface="Meiryo UI" pitchFamily="50" charset="-128"/>
              </a:rPr>
              <a:t>入院する認知症の人に起こっていること</a:t>
            </a:r>
          </a:p>
        </p:txBody>
      </p:sp>
      <p:pic>
        <p:nvPicPr>
          <p:cNvPr id="8" name="図 7">
            <a:extLst>
              <a:ext uri="{FF2B5EF4-FFF2-40B4-BE49-F238E27FC236}">
                <a16:creationId xmlns:a16="http://schemas.microsoft.com/office/drawing/2014/main" xmlns="" id="{CD7F7E32-3AB4-4661-829F-947086C90615}"/>
              </a:ext>
            </a:extLst>
          </p:cNvPr>
          <p:cNvPicPr>
            <a:picLocks noChangeAspect="1"/>
          </p:cNvPicPr>
          <p:nvPr/>
        </p:nvPicPr>
        <p:blipFill>
          <a:blip r:embed="rId3" cstate="print"/>
          <a:stretch>
            <a:fillRect/>
          </a:stretch>
        </p:blipFill>
        <p:spPr>
          <a:xfrm>
            <a:off x="329469" y="1016252"/>
            <a:ext cx="8510754" cy="128027"/>
          </a:xfrm>
          <a:prstGeom prst="rect">
            <a:avLst/>
          </a:prstGeom>
        </p:spPr>
      </p:pic>
      <p:sp>
        <p:nvSpPr>
          <p:cNvPr id="10" name="テキスト ボックス 9"/>
          <p:cNvSpPr txBox="1"/>
          <p:nvPr/>
        </p:nvSpPr>
        <p:spPr>
          <a:xfrm>
            <a:off x="8498541" y="8964"/>
            <a:ext cx="636494" cy="461665"/>
          </a:xfrm>
          <a:prstGeom prst="rect">
            <a:avLst/>
          </a:prstGeom>
          <a:noFill/>
        </p:spPr>
        <p:txBody>
          <a:bodyPr wrap="square" rtlCol="0">
            <a:spAutoFit/>
          </a:bodyPr>
          <a:lstStyle/>
          <a:p>
            <a:pPr algn="r"/>
            <a:r>
              <a:rPr lang="en-US" altLang="ja-JP" sz="2400" dirty="0">
                <a:latin typeface="Meiryo UI" panose="020B0604030504040204" pitchFamily="50" charset="-128"/>
                <a:ea typeface="Meiryo UI" panose="020B0604030504040204" pitchFamily="50" charset="-128"/>
              </a:rPr>
              <a:t>4</a:t>
            </a:r>
            <a:endParaRPr kumimoji="1" lang="ja-JP" altLang="en-US"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496167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733840" y="1646405"/>
            <a:ext cx="7897239" cy="4525963"/>
          </a:xfrm>
        </p:spPr>
        <p:txBody>
          <a:bodyPr>
            <a:noAutofit/>
          </a:bodyPr>
          <a:lstStyle/>
          <a:p>
            <a:pPr>
              <a:spcBef>
                <a:spcPts val="2400"/>
              </a:spcBef>
            </a:pPr>
            <a:r>
              <a:rPr lang="ja-JP" altLang="en-US" sz="2800" b="1" dirty="0">
                <a:latin typeface="Meiryo UI" panose="020B0604030504040204" pitchFamily="50" charset="-128"/>
                <a:ea typeface="Meiryo UI" panose="020B0604030504040204" pitchFamily="50" charset="-128"/>
              </a:rPr>
              <a:t>単独で身体拘束を決定・実施せず、チームで</a:t>
            </a:r>
            <a:r>
              <a:rPr lang="en-US" altLang="ja-JP" sz="2800" b="1" dirty="0">
                <a:latin typeface="Meiryo UI" panose="020B0604030504040204" pitchFamily="50" charset="-128"/>
                <a:ea typeface="Meiryo UI" panose="020B0604030504040204" pitchFamily="50" charset="-128"/>
              </a:rPr>
              <a:t/>
            </a:r>
            <a:br>
              <a:rPr lang="en-US" altLang="ja-JP" sz="2800" b="1" dirty="0">
                <a:latin typeface="Meiryo UI" panose="020B0604030504040204" pitchFamily="50" charset="-128"/>
                <a:ea typeface="Meiryo UI" panose="020B0604030504040204" pitchFamily="50" charset="-128"/>
              </a:rPr>
            </a:br>
            <a:r>
              <a:rPr lang="ja-JP" altLang="en-US" sz="2800" b="1" dirty="0">
                <a:solidFill>
                  <a:srgbClr val="EA8B00"/>
                </a:solidFill>
                <a:latin typeface="Meiryo UI" panose="020B0604030504040204" pitchFamily="50" charset="-128"/>
                <a:ea typeface="Meiryo UI" panose="020B0604030504040204" pitchFamily="50" charset="-128"/>
              </a:rPr>
              <a:t>例外的３原則</a:t>
            </a:r>
            <a:r>
              <a:rPr lang="ja-JP" altLang="en-US" sz="2800" b="1" dirty="0">
                <a:latin typeface="Meiryo UI" panose="020B0604030504040204" pitchFamily="50" charset="-128"/>
                <a:ea typeface="Meiryo UI" panose="020B0604030504040204" pitchFamily="50" charset="-128"/>
              </a:rPr>
              <a:t>を満たすのか検討する</a:t>
            </a:r>
            <a:endParaRPr lang="en-US" altLang="ja-JP" sz="2800" b="1" dirty="0">
              <a:latin typeface="Meiryo UI" panose="020B0604030504040204" pitchFamily="50" charset="-128"/>
              <a:ea typeface="Meiryo UI" panose="020B0604030504040204" pitchFamily="50" charset="-128"/>
            </a:endParaRPr>
          </a:p>
          <a:p>
            <a:pPr lvl="1">
              <a:spcBef>
                <a:spcPts val="0"/>
              </a:spcBef>
            </a:pPr>
            <a:r>
              <a:rPr lang="ja-JP" altLang="en-US" sz="2400" b="1" dirty="0">
                <a:latin typeface="Meiryo UI" panose="020B0604030504040204" pitchFamily="50" charset="-128"/>
                <a:ea typeface="Meiryo UI" panose="020B0604030504040204" pitchFamily="50" charset="-128"/>
              </a:rPr>
              <a:t>判断の過程と根拠を明らかにする</a:t>
            </a:r>
            <a:endParaRPr lang="en-US" altLang="ja-JP" sz="2400" b="1" dirty="0">
              <a:latin typeface="Meiryo UI" panose="020B0604030504040204" pitchFamily="50" charset="-128"/>
              <a:ea typeface="Meiryo UI" panose="020B0604030504040204" pitchFamily="50" charset="-128"/>
            </a:endParaRPr>
          </a:p>
          <a:p>
            <a:pPr>
              <a:spcBef>
                <a:spcPts val="1800"/>
              </a:spcBef>
            </a:pPr>
            <a:r>
              <a:rPr lang="ja-JP" altLang="en-US" sz="2800" b="1" dirty="0">
                <a:latin typeface="Meiryo UI" panose="020B0604030504040204" pitchFamily="50" charset="-128"/>
                <a:ea typeface="Meiryo UI" panose="020B0604030504040204" pitchFamily="50" charset="-128"/>
              </a:rPr>
              <a:t>開始時には、医師は診察し指示を出す。</a:t>
            </a:r>
            <a:r>
              <a:rPr lang="en-US" altLang="ja-JP" sz="2800" b="1" dirty="0">
                <a:latin typeface="Meiryo UI" panose="020B0604030504040204" pitchFamily="50" charset="-128"/>
                <a:ea typeface="Meiryo UI" panose="020B0604030504040204" pitchFamily="50" charset="-128"/>
              </a:rPr>
              <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本人への説明、家族への説明を行い、同意を得る</a:t>
            </a:r>
            <a:endParaRPr lang="en-US" altLang="ja-JP" sz="2800" b="1" dirty="0">
              <a:latin typeface="Meiryo UI" panose="020B0604030504040204" pitchFamily="50" charset="-128"/>
              <a:ea typeface="Meiryo UI" panose="020B0604030504040204" pitchFamily="50" charset="-128"/>
            </a:endParaRPr>
          </a:p>
          <a:p>
            <a:pPr>
              <a:spcBef>
                <a:spcPts val="1800"/>
              </a:spcBef>
            </a:pPr>
            <a:r>
              <a:rPr lang="ja-JP" altLang="en-US" sz="2800" b="1" dirty="0">
                <a:latin typeface="Meiryo UI" panose="020B0604030504040204" pitchFamily="50" charset="-128"/>
                <a:ea typeface="Meiryo UI" panose="020B0604030504040204" pitchFamily="50" charset="-128"/>
              </a:rPr>
              <a:t>実施後は、身体拘束に関する観察と記録を行う</a:t>
            </a:r>
            <a:endParaRPr lang="en-US" altLang="ja-JP" sz="2800" b="1" dirty="0">
              <a:latin typeface="Meiryo UI" panose="020B0604030504040204" pitchFamily="50" charset="-128"/>
              <a:ea typeface="Meiryo UI" panose="020B0604030504040204" pitchFamily="50" charset="-128"/>
            </a:endParaRPr>
          </a:p>
          <a:p>
            <a:pPr>
              <a:spcBef>
                <a:spcPts val="1800"/>
              </a:spcBef>
            </a:pPr>
            <a:r>
              <a:rPr lang="ja-JP" altLang="en-US" sz="2800" b="1" dirty="0" smtClean="0">
                <a:latin typeface="Meiryo UI" panose="020B0604030504040204" pitchFamily="50" charset="-128"/>
                <a:ea typeface="Meiryo UI" panose="020B0604030504040204" pitchFamily="50" charset="-128"/>
              </a:rPr>
              <a:t>解除</a:t>
            </a:r>
            <a:r>
              <a:rPr lang="ja-JP" altLang="en-US" sz="2800" b="1" dirty="0">
                <a:latin typeface="Meiryo UI" panose="020B0604030504040204" pitchFamily="50" charset="-128"/>
                <a:ea typeface="Meiryo UI" panose="020B0604030504040204" pitchFamily="50" charset="-128"/>
              </a:rPr>
              <a:t>に向けた関わりを行い、カンファレンス等で</a:t>
            </a:r>
            <a:endParaRPr lang="en-US" altLang="ja-JP" sz="2800" b="1" dirty="0">
              <a:latin typeface="Meiryo UI" panose="020B0604030504040204" pitchFamily="50" charset="-128"/>
              <a:ea typeface="Meiryo UI" panose="020B0604030504040204" pitchFamily="50" charset="-128"/>
            </a:endParaRPr>
          </a:p>
          <a:p>
            <a:pPr marL="0" indent="0">
              <a:spcBef>
                <a:spcPts val="0"/>
              </a:spcBef>
              <a:buNone/>
            </a:pPr>
            <a:r>
              <a:rPr lang="ja-JP" altLang="en-US" sz="2800" b="1" dirty="0">
                <a:latin typeface="Meiryo UI" panose="020B0604030504040204" pitchFamily="50" charset="-128"/>
                <a:ea typeface="Meiryo UI" panose="020B0604030504040204" pitchFamily="50" charset="-128"/>
              </a:rPr>
              <a:t>   検討を重ね、条件が整えばすみやかに解除する</a:t>
            </a:r>
            <a:endParaRPr kumimoji="1" lang="en-US" altLang="ja-JP" b="1" dirty="0">
              <a:latin typeface="Meiryo UI" panose="020B0604030504040204" pitchFamily="50" charset="-128"/>
              <a:ea typeface="Meiryo UI" panose="020B0604030504040204" pitchFamily="50" charset="-128"/>
            </a:endParaRPr>
          </a:p>
        </p:txBody>
      </p:sp>
      <p:sp>
        <p:nvSpPr>
          <p:cNvPr id="5" name="Rectangle 3">
            <a:extLst>
              <a:ext uri="{FF2B5EF4-FFF2-40B4-BE49-F238E27FC236}">
                <a16:creationId xmlns:a16="http://schemas.microsoft.com/office/drawing/2014/main" xmlns="" id="{CAA513C7-1B90-4294-9C53-4F23CFA0B6CE}"/>
              </a:ext>
            </a:extLst>
          </p:cNvPr>
          <p:cNvSpPr>
            <a:spLocks noChangeArrowheads="1"/>
          </p:cNvSpPr>
          <p:nvPr/>
        </p:nvSpPr>
        <p:spPr bwMode="auto">
          <a:xfrm>
            <a:off x="325465" y="1235552"/>
            <a:ext cx="8511510" cy="129707"/>
          </a:xfrm>
          <a:prstGeom prst="rect">
            <a:avLst/>
          </a:prstGeom>
          <a:gradFill rotWithShape="1">
            <a:gsLst>
              <a:gs pos="0">
                <a:srgbClr val="FFFFFF">
                  <a:lumMod val="95000"/>
                </a:srgbClr>
              </a:gs>
              <a:gs pos="100000">
                <a:srgbClr val="EA8B00"/>
              </a:gs>
            </a:gsLst>
            <a:lin ang="0" scaled="1"/>
          </a:gradFill>
          <a:ln w="9525" algn="ctr">
            <a:noFill/>
            <a:miter lim="800000"/>
            <a:headEnd/>
            <a:tailEnd/>
          </a:ln>
        </p:spPr>
        <p:txBody>
          <a:bodyPr wrap="none" anchor="ctr"/>
          <a:lstStyle/>
          <a:p>
            <a:pPr algn="r" fontAlgn="auto">
              <a:spcBef>
                <a:spcPts val="0"/>
              </a:spcBef>
              <a:spcAft>
                <a:spcPts val="0"/>
              </a:spcAft>
              <a:defRPr/>
            </a:pPr>
            <a:endParaRPr kumimoji="0" lang="ja-JP" altLang="en-US" sz="1800" kern="0">
              <a:solidFill>
                <a:srgbClr val="000000"/>
              </a:solidFill>
              <a:effectLst>
                <a:outerShdw blurRad="38100" dist="38100" dir="2700000" algn="tl">
                  <a:srgbClr val="000000">
                    <a:alpha val="43137"/>
                  </a:srgbClr>
                </a:outerShdw>
              </a:effectLst>
              <a:latin typeface="Arial" charset="0"/>
            </a:endParaRPr>
          </a:p>
        </p:txBody>
      </p:sp>
      <p:sp>
        <p:nvSpPr>
          <p:cNvPr id="7" name="Text Box 2">
            <a:extLst>
              <a:ext uri="{FF2B5EF4-FFF2-40B4-BE49-F238E27FC236}">
                <a16:creationId xmlns:a16="http://schemas.microsoft.com/office/drawing/2014/main" xmlns="" id="{FA915E70-C932-44DF-8127-B2CD2CBAEC1B}"/>
              </a:ext>
            </a:extLst>
          </p:cNvPr>
          <p:cNvSpPr txBox="1">
            <a:spLocks noChangeArrowheads="1"/>
          </p:cNvSpPr>
          <p:nvPr/>
        </p:nvSpPr>
        <p:spPr bwMode="auto">
          <a:xfrm>
            <a:off x="1334773" y="154171"/>
            <a:ext cx="6770787" cy="100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04" tIns="41452" rIns="82904" bIns="41452"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fontAlgn="auto" hangingPunct="1">
              <a:spcBef>
                <a:spcPts val="0"/>
              </a:spcBef>
              <a:spcAft>
                <a:spcPts val="0"/>
              </a:spcAft>
            </a:pPr>
            <a:r>
              <a:rPr lang="ja-JP" altLang="en-US" sz="3000" b="1" dirty="0">
                <a:solidFill>
                  <a:srgbClr val="000000"/>
                </a:solidFill>
                <a:latin typeface="Meiryo UI" pitchFamily="50" charset="-128"/>
                <a:ea typeface="Meiryo UI" pitchFamily="50" charset="-128"/>
                <a:cs typeface="Meiryo UI" pitchFamily="50" charset="-128"/>
              </a:rPr>
              <a:t>やむを得ず身体拘束を判断し</a:t>
            </a:r>
            <a:endParaRPr lang="en-US" altLang="ja-JP" sz="3000" b="1" dirty="0">
              <a:solidFill>
                <a:srgbClr val="000000"/>
              </a:solidFill>
              <a:latin typeface="Meiryo UI" pitchFamily="50" charset="-128"/>
              <a:ea typeface="Meiryo UI" pitchFamily="50" charset="-128"/>
              <a:cs typeface="Meiryo UI" pitchFamily="50" charset="-128"/>
            </a:endParaRPr>
          </a:p>
          <a:p>
            <a:pPr algn="ctr" eaLnBrk="1" fontAlgn="auto" hangingPunct="1">
              <a:spcBef>
                <a:spcPts val="0"/>
              </a:spcBef>
              <a:spcAft>
                <a:spcPts val="0"/>
              </a:spcAft>
            </a:pPr>
            <a:r>
              <a:rPr lang="ja-JP" altLang="en-US" sz="3000" b="1" dirty="0">
                <a:solidFill>
                  <a:srgbClr val="000000"/>
                </a:solidFill>
                <a:latin typeface="Meiryo UI" pitchFamily="50" charset="-128"/>
                <a:ea typeface="Meiryo UI" pitchFamily="50" charset="-128"/>
                <a:cs typeface="Meiryo UI" pitchFamily="50" charset="-128"/>
              </a:rPr>
              <a:t>開始する際の留意点</a:t>
            </a:r>
            <a:endParaRPr lang="en-US" altLang="ja-JP" sz="3000" b="1" dirty="0">
              <a:solidFill>
                <a:srgbClr val="000000"/>
              </a:solidFill>
              <a:latin typeface="Meiryo UI" pitchFamily="50" charset="-128"/>
              <a:ea typeface="Meiryo UI" pitchFamily="50" charset="-128"/>
              <a:cs typeface="Meiryo UI" pitchFamily="50" charset="-128"/>
            </a:endParaRPr>
          </a:p>
        </p:txBody>
      </p:sp>
      <p:sp>
        <p:nvSpPr>
          <p:cNvPr id="16" name="テキスト ボックス 15"/>
          <p:cNvSpPr txBox="1"/>
          <p:nvPr/>
        </p:nvSpPr>
        <p:spPr>
          <a:xfrm>
            <a:off x="8377360" y="8964"/>
            <a:ext cx="757675" cy="461665"/>
          </a:xfrm>
          <a:prstGeom prst="rect">
            <a:avLst/>
          </a:prstGeom>
          <a:noFill/>
        </p:spPr>
        <p:txBody>
          <a:bodyPr wrap="square" rtlCol="0">
            <a:spAutoFit/>
          </a:bodyPr>
          <a:lstStyle/>
          <a:p>
            <a:pPr algn="r"/>
            <a:r>
              <a:rPr lang="en-US" altLang="ja-JP" sz="2400" dirty="0" smtClean="0">
                <a:latin typeface="Meiryo UI" panose="020B0604030504040204" pitchFamily="50" charset="-128"/>
                <a:ea typeface="Meiryo UI" panose="020B0604030504040204" pitchFamily="50" charset="-128"/>
              </a:rPr>
              <a:t>4</a:t>
            </a:r>
            <a:r>
              <a:rPr kumimoji="1" lang="en-US" altLang="ja-JP" sz="2400" dirty="0" smtClean="0">
                <a:latin typeface="Meiryo UI" panose="020B0604030504040204" pitchFamily="50" charset="-128"/>
                <a:ea typeface="Meiryo UI" panose="020B0604030504040204" pitchFamily="50" charset="-128"/>
              </a:rPr>
              <a:t>0</a:t>
            </a:r>
            <a:endParaRPr kumimoji="1" lang="ja-JP" altLang="en-US"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451980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1524" name="Group 36"/>
          <p:cNvGraphicFramePr>
            <a:graphicFrameLocks noGrp="1"/>
          </p:cNvGraphicFramePr>
          <p:nvPr>
            <p:extLst>
              <p:ext uri="{D42A27DB-BD31-4B8C-83A1-F6EECF244321}">
                <p14:modId xmlns:p14="http://schemas.microsoft.com/office/powerpoint/2010/main" val="1203517371"/>
              </p:ext>
            </p:extLst>
          </p:nvPr>
        </p:nvGraphicFramePr>
        <p:xfrm>
          <a:off x="716763" y="1444339"/>
          <a:ext cx="8148843" cy="4988837"/>
        </p:xfrm>
        <a:graphic>
          <a:graphicData uri="http://schemas.openxmlformats.org/drawingml/2006/table">
            <a:tbl>
              <a:tblPr/>
              <a:tblGrid>
                <a:gridCol w="537898">
                  <a:extLst>
                    <a:ext uri="{9D8B030D-6E8A-4147-A177-3AD203B41FA5}">
                      <a16:colId xmlns:a16="http://schemas.microsoft.com/office/drawing/2014/main" xmlns="" val="20000"/>
                    </a:ext>
                  </a:extLst>
                </a:gridCol>
                <a:gridCol w="7610945">
                  <a:extLst>
                    <a:ext uri="{9D8B030D-6E8A-4147-A177-3AD203B41FA5}">
                      <a16:colId xmlns:a16="http://schemas.microsoft.com/office/drawing/2014/main" xmlns="" val="20001"/>
                    </a:ext>
                  </a:extLst>
                </a:gridCol>
              </a:tblGrid>
              <a:tr h="292100">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1" lang="en-US" altLang="ja-JP" sz="2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1</a:t>
                      </a:r>
                    </a:p>
                  </a:txBody>
                  <a:tcPr marT="45707" marB="45707" anchor="ct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itchFamily="50" charset="-128"/>
                        </a:rPr>
                        <a:t>徘徊しないように、車いすやいす、ベッドに体幹や四肢を</a:t>
                      </a:r>
                      <a:r>
                        <a:rPr kumimoji="1" lang="ja-JP" altLang="en-US" sz="2000" b="1" i="0" u="none" strike="noStrike" cap="none" normalizeH="0" baseline="0" dirty="0" err="1">
                          <a:ln>
                            <a:noFill/>
                          </a:ln>
                          <a:solidFill>
                            <a:schemeClr val="tx1"/>
                          </a:solidFill>
                          <a:effectLst/>
                          <a:latin typeface="Meiryo UI" panose="020B0604030504040204" pitchFamily="50" charset="-128"/>
                          <a:ea typeface="Meiryo UI" panose="020B0604030504040204" pitchFamily="50" charset="-128"/>
                          <a:cs typeface="メイリオ" pitchFamily="50" charset="-128"/>
                        </a:rPr>
                        <a:t>ひも</a:t>
                      </a:r>
                      <a:r>
                        <a:rPr kumimoji="1" lang="ja-JP" altLang="en-US" sz="2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itchFamily="50" charset="-128"/>
                        </a:rPr>
                        <a:t>等で縛る</a:t>
                      </a:r>
                    </a:p>
                  </a:txBody>
                  <a:tcPr marT="45707" marB="45707"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0"/>
                  </a:ext>
                </a:extLst>
              </a:tr>
              <a:tr h="212775">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1" lang="en-US" altLang="ja-JP" sz="2000" b="1"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2</a:t>
                      </a:r>
                    </a:p>
                  </a:txBody>
                  <a:tcPr marT="45707" marB="45707" anchor="ct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itchFamily="50" charset="-128"/>
                        </a:rPr>
                        <a:t>転落しないように、ベッドに体幹や四肢を</a:t>
                      </a:r>
                      <a:r>
                        <a:rPr kumimoji="1" lang="ja-JP" altLang="en-US" sz="2000" b="1" i="0" u="none" strike="noStrike" cap="none" normalizeH="0" baseline="0" dirty="0" err="1">
                          <a:ln>
                            <a:noFill/>
                          </a:ln>
                          <a:solidFill>
                            <a:schemeClr val="tx1"/>
                          </a:solidFill>
                          <a:effectLst/>
                          <a:latin typeface="Meiryo UI" panose="020B0604030504040204" pitchFamily="50" charset="-128"/>
                          <a:ea typeface="Meiryo UI" panose="020B0604030504040204" pitchFamily="50" charset="-128"/>
                          <a:cs typeface="メイリオ" pitchFamily="50" charset="-128"/>
                        </a:rPr>
                        <a:t>ひも</a:t>
                      </a:r>
                      <a:r>
                        <a:rPr kumimoji="1" lang="ja-JP" altLang="en-US" sz="2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itchFamily="50" charset="-128"/>
                        </a:rPr>
                        <a:t>等で縛る</a:t>
                      </a:r>
                    </a:p>
                  </a:txBody>
                  <a:tcPr marT="45707" marB="45707"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1"/>
                  </a:ext>
                </a:extLst>
              </a:tr>
              <a:tr h="169962">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1" lang="en-US" altLang="ja-JP" sz="2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3</a:t>
                      </a:r>
                    </a:p>
                  </a:txBody>
                  <a:tcPr marT="45707" marB="45707" anchor="ct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itchFamily="50" charset="-128"/>
                        </a:rPr>
                        <a:t>自分で降りられないように、ベッドを柵（サイドレール）で囲む</a:t>
                      </a:r>
                    </a:p>
                  </a:txBody>
                  <a:tcPr marT="45707" marB="45707"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2"/>
                  </a:ext>
                </a:extLst>
              </a:tr>
              <a:tr h="403175">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1" lang="en-US" altLang="ja-JP" sz="2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4</a:t>
                      </a:r>
                    </a:p>
                  </a:txBody>
                  <a:tcPr marT="45707" marB="45707" anchor="ct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itchFamily="50" charset="-128"/>
                        </a:rPr>
                        <a:t>点滴、経管栄養等のチューブを抜かないように、四肢を</a:t>
                      </a:r>
                      <a:r>
                        <a:rPr kumimoji="1" lang="ja-JP" altLang="en-US" sz="2000" b="1" i="0" u="none" strike="noStrike" cap="none" normalizeH="0" baseline="0" dirty="0" err="1">
                          <a:ln>
                            <a:noFill/>
                          </a:ln>
                          <a:solidFill>
                            <a:schemeClr val="tx1"/>
                          </a:solidFill>
                          <a:effectLst/>
                          <a:latin typeface="Meiryo UI" panose="020B0604030504040204" pitchFamily="50" charset="-128"/>
                          <a:ea typeface="Meiryo UI" panose="020B0604030504040204" pitchFamily="50" charset="-128"/>
                          <a:cs typeface="メイリオ" pitchFamily="50" charset="-128"/>
                        </a:rPr>
                        <a:t>ひも</a:t>
                      </a:r>
                      <a:r>
                        <a:rPr kumimoji="1" lang="ja-JP" altLang="en-US" sz="2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itchFamily="50" charset="-128"/>
                        </a:rPr>
                        <a:t>等で縛る</a:t>
                      </a:r>
                    </a:p>
                  </a:txBody>
                  <a:tcPr marT="45707" marB="45707"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3"/>
                  </a:ext>
                </a:extLst>
              </a:tr>
              <a:tr h="639987">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1" lang="en-US" altLang="ja-JP" sz="2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5</a:t>
                      </a:r>
                    </a:p>
                  </a:txBody>
                  <a:tcPr marT="45707" marB="45707" anchor="ct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itchFamily="50" charset="-128"/>
                        </a:rPr>
                        <a:t>点滴、経管栄養等のチューブを抜かないように、または皮膚をかきむしら</a:t>
                      </a: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itchFamily="50" charset="-128"/>
                        </a:rPr>
                        <a:t>ないように、手指の機能を制限するミトン型の手袋等をつける</a:t>
                      </a:r>
                    </a:p>
                  </a:txBody>
                  <a:tcPr marT="45707" marB="45707"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4"/>
                  </a:ext>
                </a:extLst>
              </a:tr>
              <a:tr h="639987">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1" lang="en-US" altLang="ja-JP" sz="2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6</a:t>
                      </a:r>
                    </a:p>
                  </a:txBody>
                  <a:tcPr marT="45707" marB="45707" anchor="ct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itchFamily="50" charset="-128"/>
                        </a:rPr>
                        <a:t>車いすやいすからずり落ちたり、立ち上がったりしないように、</a:t>
                      </a:r>
                      <a:r>
                        <a:rPr kumimoji="1" lang="en-US" altLang="ja-JP" sz="2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itchFamily="50" charset="-128"/>
                        </a:rPr>
                        <a:t>Y</a:t>
                      </a:r>
                      <a:r>
                        <a:rPr kumimoji="1" lang="ja-JP" altLang="en-US" sz="2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itchFamily="50" charset="-128"/>
                        </a:rPr>
                        <a:t>字型拘束帯や腰ベルト、車いすテーブルをつける</a:t>
                      </a:r>
                    </a:p>
                  </a:txBody>
                  <a:tcPr marT="45707" marB="45707"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5"/>
                  </a:ext>
                </a:extLst>
              </a:tr>
              <a:tr h="403175">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1" lang="en-US" altLang="ja-JP" sz="2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7</a:t>
                      </a:r>
                    </a:p>
                  </a:txBody>
                  <a:tcPr marT="45707" marB="45707" anchor="ct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itchFamily="50" charset="-128"/>
                        </a:rPr>
                        <a:t>立ち上がる能力のある人の立ち上がりを妨げるようないすを使用する</a:t>
                      </a:r>
                    </a:p>
                  </a:txBody>
                  <a:tcPr marT="45707" marB="45707"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6"/>
                  </a:ext>
                </a:extLst>
              </a:tr>
              <a:tr h="0">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1" lang="en-US" altLang="ja-JP" sz="2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8</a:t>
                      </a:r>
                    </a:p>
                  </a:txBody>
                  <a:tcPr marT="45707" marB="45707" anchor="ct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itchFamily="50" charset="-128"/>
                        </a:rPr>
                        <a:t>脱衣やおむつはずしを制限するために、介護衣（つなぎ服）を着せる</a:t>
                      </a:r>
                    </a:p>
                  </a:txBody>
                  <a:tcPr marT="45707" marB="45707"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7"/>
                  </a:ext>
                </a:extLst>
              </a:tr>
              <a:tr h="0">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1" lang="en-US" altLang="ja-JP" sz="2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9</a:t>
                      </a:r>
                    </a:p>
                  </a:txBody>
                  <a:tcPr marT="45707" marB="45707" anchor="ct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itchFamily="50" charset="-128"/>
                        </a:rPr>
                        <a:t>他人への迷惑行為を防ぐために、ベッドなどに体幹や四肢を</a:t>
                      </a:r>
                      <a:r>
                        <a:rPr kumimoji="1" lang="ja-JP" altLang="en-US" sz="2000" b="1" i="0" u="none" strike="noStrike" cap="none" normalizeH="0" baseline="0" dirty="0" err="1">
                          <a:ln>
                            <a:noFill/>
                          </a:ln>
                          <a:solidFill>
                            <a:schemeClr val="tx1"/>
                          </a:solidFill>
                          <a:effectLst/>
                          <a:latin typeface="Meiryo UI" panose="020B0604030504040204" pitchFamily="50" charset="-128"/>
                          <a:ea typeface="Meiryo UI" panose="020B0604030504040204" pitchFamily="50" charset="-128"/>
                          <a:cs typeface="メイリオ" pitchFamily="50" charset="-128"/>
                        </a:rPr>
                        <a:t>ひも</a:t>
                      </a:r>
                      <a:r>
                        <a:rPr kumimoji="1" lang="ja-JP" altLang="en-US" sz="2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itchFamily="50" charset="-128"/>
                        </a:rPr>
                        <a:t>等で縛る</a:t>
                      </a:r>
                    </a:p>
                  </a:txBody>
                  <a:tcPr marT="45707" marB="45707"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8"/>
                  </a:ext>
                </a:extLst>
              </a:tr>
              <a:tr h="0">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1" lang="en-US" altLang="ja-JP" sz="2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10</a:t>
                      </a:r>
                    </a:p>
                  </a:txBody>
                  <a:tcPr marT="45707" marB="45707" anchor="ct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itchFamily="50" charset="-128"/>
                        </a:rPr>
                        <a:t>行動を落着かせるために、向精神薬を過剰に服用させる</a:t>
                      </a:r>
                    </a:p>
                  </a:txBody>
                  <a:tcPr marT="45707" marB="45707"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9"/>
                  </a:ext>
                </a:extLst>
              </a:tr>
              <a:tr h="403175">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1" lang="en-US" altLang="ja-JP" sz="2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11</a:t>
                      </a:r>
                    </a:p>
                  </a:txBody>
                  <a:tcPr marT="45707" marB="45707" anchor="ct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itchFamily="50" charset="-128"/>
                        </a:rPr>
                        <a:t>自分の意思で開けることのできない居室等に隔離する</a:t>
                      </a:r>
                    </a:p>
                  </a:txBody>
                  <a:tcPr marT="45707" marB="45707"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10"/>
                  </a:ext>
                </a:extLst>
              </a:tr>
            </a:tbl>
          </a:graphicData>
        </a:graphic>
      </p:graphicFrame>
      <p:sp>
        <p:nvSpPr>
          <p:cNvPr id="49180" name="Rectangle 69"/>
          <p:cNvSpPr>
            <a:spLocks noChangeArrowheads="1"/>
          </p:cNvSpPr>
          <p:nvPr/>
        </p:nvSpPr>
        <p:spPr bwMode="auto">
          <a:xfrm>
            <a:off x="4899922" y="6521097"/>
            <a:ext cx="387275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r" eaLnBrk="0" hangingPunct="0"/>
            <a:r>
              <a:rPr lang="ja-JP" altLang="en-US" sz="1400" dirty="0">
                <a:solidFill>
                  <a:srgbClr val="000000"/>
                </a:solidFill>
                <a:latin typeface="Meiryo UI" pitchFamily="50" charset="-128"/>
                <a:ea typeface="Meiryo UI" pitchFamily="50" charset="-128"/>
                <a:cs typeface="Meiryo UI" pitchFamily="50" charset="-128"/>
              </a:rPr>
              <a:t>厚生労働省 「身体拘束ゼロへの手引き」 より</a:t>
            </a:r>
          </a:p>
        </p:txBody>
      </p:sp>
      <p:sp>
        <p:nvSpPr>
          <p:cNvPr id="12" name="Rectangle 3">
            <a:extLst>
              <a:ext uri="{FF2B5EF4-FFF2-40B4-BE49-F238E27FC236}">
                <a16:creationId xmlns:a16="http://schemas.microsoft.com/office/drawing/2014/main" xmlns="" id="{CAA513C7-1B90-4294-9C53-4F23CFA0B6CE}"/>
              </a:ext>
            </a:extLst>
          </p:cNvPr>
          <p:cNvSpPr>
            <a:spLocks noChangeArrowheads="1"/>
          </p:cNvSpPr>
          <p:nvPr/>
        </p:nvSpPr>
        <p:spPr bwMode="auto">
          <a:xfrm>
            <a:off x="322650" y="1030065"/>
            <a:ext cx="8511510" cy="129707"/>
          </a:xfrm>
          <a:prstGeom prst="rect">
            <a:avLst/>
          </a:prstGeom>
          <a:gradFill rotWithShape="1">
            <a:gsLst>
              <a:gs pos="0">
                <a:srgbClr val="FFFFFF">
                  <a:lumMod val="95000"/>
                </a:srgbClr>
              </a:gs>
              <a:gs pos="100000">
                <a:srgbClr val="EA8B00"/>
              </a:gs>
            </a:gsLst>
            <a:lin ang="0" scaled="1"/>
          </a:gradFill>
          <a:ln w="9525" algn="ctr">
            <a:noFill/>
            <a:miter lim="800000"/>
            <a:headEnd/>
            <a:tailEnd/>
          </a:ln>
        </p:spPr>
        <p:txBody>
          <a:bodyPr wrap="none" anchor="ctr"/>
          <a:lstStyle/>
          <a:p>
            <a:pPr algn="r" fontAlgn="auto">
              <a:spcBef>
                <a:spcPts val="0"/>
              </a:spcBef>
              <a:spcAft>
                <a:spcPts val="0"/>
              </a:spcAft>
              <a:defRPr/>
            </a:pPr>
            <a:endParaRPr kumimoji="0" lang="ja-JP" altLang="en-US" sz="1800" kern="0">
              <a:solidFill>
                <a:srgbClr val="000000"/>
              </a:solidFill>
              <a:effectLst>
                <a:outerShdw blurRad="38100" dist="38100" dir="2700000" algn="tl">
                  <a:srgbClr val="000000">
                    <a:alpha val="43137"/>
                  </a:srgbClr>
                </a:outerShdw>
              </a:effectLst>
              <a:latin typeface="Arial" charset="0"/>
            </a:endParaRPr>
          </a:p>
        </p:txBody>
      </p:sp>
      <p:sp>
        <p:nvSpPr>
          <p:cNvPr id="13" name="Text Box 2">
            <a:extLst>
              <a:ext uri="{FF2B5EF4-FFF2-40B4-BE49-F238E27FC236}">
                <a16:creationId xmlns:a16="http://schemas.microsoft.com/office/drawing/2014/main" xmlns="" id="{FA915E70-C932-44DF-8127-B2CD2CBAEC1B}"/>
              </a:ext>
            </a:extLst>
          </p:cNvPr>
          <p:cNvSpPr txBox="1">
            <a:spLocks noChangeArrowheads="1"/>
          </p:cNvSpPr>
          <p:nvPr/>
        </p:nvSpPr>
        <p:spPr bwMode="auto">
          <a:xfrm>
            <a:off x="1427282" y="353943"/>
            <a:ext cx="6284157" cy="54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04" tIns="41452" rIns="82904" bIns="41452"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fontAlgn="auto" hangingPunct="1">
              <a:spcBef>
                <a:spcPts val="0"/>
              </a:spcBef>
              <a:spcAft>
                <a:spcPts val="0"/>
              </a:spcAft>
            </a:pPr>
            <a:r>
              <a:rPr lang="ja-JP" altLang="en-US" sz="3000" b="1" dirty="0">
                <a:solidFill>
                  <a:srgbClr val="000000"/>
                </a:solidFill>
                <a:latin typeface="Meiryo UI" pitchFamily="50" charset="-128"/>
                <a:ea typeface="Meiryo UI" pitchFamily="50" charset="-128"/>
                <a:cs typeface="Meiryo UI" pitchFamily="50" charset="-128"/>
              </a:rPr>
              <a:t>身体拘束にあたる項目</a:t>
            </a:r>
            <a:endParaRPr lang="en-US" altLang="ja-JP" sz="3000" b="1" dirty="0">
              <a:solidFill>
                <a:srgbClr val="000000"/>
              </a:solidFill>
              <a:latin typeface="Meiryo UI" pitchFamily="50" charset="-128"/>
              <a:ea typeface="Meiryo UI" pitchFamily="50" charset="-128"/>
              <a:cs typeface="Meiryo UI" pitchFamily="50" charset="-128"/>
            </a:endParaRPr>
          </a:p>
        </p:txBody>
      </p:sp>
      <p:sp>
        <p:nvSpPr>
          <p:cNvPr id="8" name="テキスト ボックス 7"/>
          <p:cNvSpPr txBox="1"/>
          <p:nvPr/>
        </p:nvSpPr>
        <p:spPr>
          <a:xfrm>
            <a:off x="8377360" y="8964"/>
            <a:ext cx="757675" cy="461665"/>
          </a:xfrm>
          <a:prstGeom prst="rect">
            <a:avLst/>
          </a:prstGeom>
          <a:noFill/>
        </p:spPr>
        <p:txBody>
          <a:bodyPr wrap="square" rtlCol="0">
            <a:spAutoFit/>
          </a:bodyPr>
          <a:lstStyle/>
          <a:p>
            <a:pPr algn="r"/>
            <a:r>
              <a:rPr kumimoji="1" lang="en-US" altLang="ja-JP" sz="2400" dirty="0" smtClean="0">
                <a:latin typeface="Meiryo UI" panose="020B0604030504040204" pitchFamily="50" charset="-128"/>
                <a:ea typeface="Meiryo UI" panose="020B0604030504040204" pitchFamily="50" charset="-128"/>
              </a:rPr>
              <a:t>41</a:t>
            </a:r>
            <a:endParaRPr kumimoji="1" lang="ja-JP" altLang="en-US"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622893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01.gatag.net/img/201508/09l/gatag-0001380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595" y="3761294"/>
            <a:ext cx="1742739" cy="3040144"/>
          </a:xfrm>
          <a:prstGeom prst="rect">
            <a:avLst/>
          </a:prstGeom>
          <a:noFill/>
          <a:extLst>
            <a:ext uri="{909E8E84-426E-40DD-AFC4-6F175D3DCCD1}">
              <a14:hiddenFill xmlns:a14="http://schemas.microsoft.com/office/drawing/2010/main">
                <a:solidFill>
                  <a:srgbClr val="FFFFFF"/>
                </a:solidFill>
              </a14:hiddenFill>
            </a:ext>
          </a:extLst>
        </p:spPr>
      </p:pic>
      <p:sp>
        <p:nvSpPr>
          <p:cNvPr id="10" name="コンテンツ プレースホルダ 2">
            <a:extLst>
              <a:ext uri="{FF2B5EF4-FFF2-40B4-BE49-F238E27FC236}">
                <a16:creationId xmlns:a16="http://schemas.microsoft.com/office/drawing/2014/main" xmlns="" id="{F7D99A6B-ED36-469A-A111-6DCEC2E4B1E4}"/>
              </a:ext>
            </a:extLst>
          </p:cNvPr>
          <p:cNvSpPr txBox="1">
            <a:spLocks/>
          </p:cNvSpPr>
          <p:nvPr/>
        </p:nvSpPr>
        <p:spPr>
          <a:xfrm>
            <a:off x="732726" y="1609011"/>
            <a:ext cx="7233313" cy="4743931"/>
          </a:xfrm>
          <a:prstGeom prst="rect">
            <a:avLst/>
          </a:prstGeom>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a:buFontTx/>
              <a:buNone/>
            </a:pPr>
            <a:r>
              <a:rPr lang="ja-JP" altLang="en-US" sz="2800" b="1" kern="0" dirty="0">
                <a:solidFill>
                  <a:srgbClr val="EA8B00"/>
                </a:solidFill>
                <a:latin typeface="Meiryo UI" pitchFamily="50" charset="-128"/>
                <a:ea typeface="Meiryo UI" pitchFamily="50" charset="-128"/>
                <a:cs typeface="Meiryo UI" pitchFamily="50" charset="-128"/>
              </a:rPr>
              <a:t>専門職としての本来的な役割</a:t>
            </a:r>
            <a:endParaRPr lang="en-US" altLang="ja-JP" sz="2800" b="1" kern="0" dirty="0">
              <a:solidFill>
                <a:srgbClr val="FFFFFF">
                  <a:lumMod val="50000"/>
                </a:srgbClr>
              </a:solidFill>
              <a:latin typeface="Meiryo UI" pitchFamily="50" charset="-128"/>
              <a:ea typeface="Meiryo UI" pitchFamily="50" charset="-128"/>
              <a:cs typeface="Meiryo UI" pitchFamily="50" charset="-128"/>
            </a:endParaRPr>
          </a:p>
          <a:p>
            <a:pPr marL="811213" indent="-452438">
              <a:buFontTx/>
              <a:buNone/>
            </a:pPr>
            <a:r>
              <a:rPr lang="ja-JP" altLang="en-US" sz="2600" b="1" kern="0" dirty="0">
                <a:latin typeface="Meiryo UI" pitchFamily="50" charset="-128"/>
                <a:ea typeface="Meiryo UI" pitchFamily="50" charset="-128"/>
                <a:cs typeface="Meiryo UI" pitchFamily="50" charset="-128"/>
              </a:rPr>
              <a:t>⦿</a:t>
            </a:r>
            <a:r>
              <a:rPr lang="en-US" altLang="ja-JP" sz="2600" b="1" kern="0" dirty="0">
                <a:latin typeface="Meiryo UI" pitchFamily="50" charset="-128"/>
                <a:ea typeface="Meiryo UI" pitchFamily="50" charset="-128"/>
                <a:cs typeface="Meiryo UI" pitchFamily="50" charset="-128"/>
              </a:rPr>
              <a:t>	</a:t>
            </a:r>
            <a:r>
              <a:rPr lang="ja-JP" altLang="en-US" sz="2600" b="1" kern="0" dirty="0">
                <a:latin typeface="Meiryo UI" pitchFamily="50" charset="-128"/>
                <a:ea typeface="Meiryo UI" pitchFamily="50" charset="-128"/>
                <a:cs typeface="Meiryo UI" pitchFamily="50" charset="-128"/>
              </a:rPr>
              <a:t>身体疾患に対する治療</a:t>
            </a:r>
            <a:endParaRPr lang="en-US" altLang="ja-JP" sz="2600" b="1" kern="0" dirty="0">
              <a:latin typeface="Meiryo UI" pitchFamily="50" charset="-128"/>
              <a:ea typeface="Meiryo UI" pitchFamily="50" charset="-128"/>
              <a:cs typeface="Meiryo UI" pitchFamily="50" charset="-128"/>
            </a:endParaRPr>
          </a:p>
          <a:p>
            <a:pPr marL="811213" indent="-452438">
              <a:buFontTx/>
              <a:buNone/>
            </a:pPr>
            <a:r>
              <a:rPr lang="ja-JP" altLang="en-US" sz="2600" b="1" kern="0" dirty="0">
                <a:latin typeface="Meiryo UI" pitchFamily="50" charset="-128"/>
                <a:ea typeface="Meiryo UI" pitchFamily="50" charset="-128"/>
                <a:cs typeface="Meiryo UI" pitchFamily="50" charset="-128"/>
              </a:rPr>
              <a:t>⦿</a:t>
            </a:r>
            <a:r>
              <a:rPr lang="en-US" altLang="ja-JP" sz="2600" b="1" kern="0" dirty="0">
                <a:latin typeface="Meiryo UI" pitchFamily="50" charset="-128"/>
                <a:ea typeface="Meiryo UI" pitchFamily="50" charset="-128"/>
                <a:cs typeface="Meiryo UI" pitchFamily="50" charset="-128"/>
              </a:rPr>
              <a:t>	</a:t>
            </a:r>
            <a:r>
              <a:rPr lang="ja-JP" altLang="en-US" sz="2600" b="1" kern="0" dirty="0">
                <a:latin typeface="Meiryo UI" pitchFamily="50" charset="-128"/>
                <a:ea typeface="Meiryo UI" pitchFamily="50" charset="-128"/>
                <a:cs typeface="Meiryo UI" pitchFamily="50" charset="-128"/>
              </a:rPr>
              <a:t>認知症の症状やせん妄への対応</a:t>
            </a:r>
            <a:endParaRPr lang="en-US" altLang="ja-JP" sz="2600" b="1" kern="0" dirty="0">
              <a:latin typeface="Meiryo UI" pitchFamily="50" charset="-128"/>
              <a:ea typeface="Meiryo UI" pitchFamily="50" charset="-128"/>
              <a:cs typeface="Meiryo UI" pitchFamily="50" charset="-128"/>
            </a:endParaRPr>
          </a:p>
          <a:p>
            <a:pPr marL="811213" indent="-452438">
              <a:buFontTx/>
              <a:buNone/>
            </a:pPr>
            <a:r>
              <a:rPr lang="ja-JP" altLang="en-US" sz="2600" b="1" kern="0" dirty="0">
                <a:latin typeface="Meiryo UI" pitchFamily="50" charset="-128"/>
                <a:ea typeface="Meiryo UI" pitchFamily="50" charset="-128"/>
                <a:cs typeface="Meiryo UI" pitchFamily="50" charset="-128"/>
              </a:rPr>
              <a:t>⦿</a:t>
            </a:r>
            <a:r>
              <a:rPr lang="en-US" altLang="ja-JP" sz="2600" b="1" kern="0" dirty="0">
                <a:latin typeface="Meiryo UI" pitchFamily="50" charset="-128"/>
                <a:ea typeface="Meiryo UI" pitchFamily="50" charset="-128"/>
                <a:cs typeface="Meiryo UI" pitchFamily="50" charset="-128"/>
              </a:rPr>
              <a:t>	</a:t>
            </a:r>
            <a:r>
              <a:rPr lang="ja-JP" altLang="en-US" sz="2600" b="1" kern="0" dirty="0">
                <a:latin typeface="Meiryo UI" pitchFamily="50" charset="-128"/>
                <a:ea typeface="Meiryo UI" pitchFamily="50" charset="-128"/>
                <a:cs typeface="Meiryo UI" pitchFamily="50" charset="-128"/>
              </a:rPr>
              <a:t>認知症の人とその家族に対する、適切な</a:t>
            </a:r>
            <a:r>
              <a:rPr lang="en-US" altLang="ja-JP" sz="2600" b="1" kern="0" dirty="0">
                <a:latin typeface="Meiryo UI" pitchFamily="50" charset="-128"/>
                <a:ea typeface="Meiryo UI" pitchFamily="50" charset="-128"/>
                <a:cs typeface="Meiryo UI" pitchFamily="50" charset="-128"/>
              </a:rPr>
              <a:t/>
            </a:r>
            <a:br>
              <a:rPr lang="en-US" altLang="ja-JP" sz="2600" b="1" kern="0" dirty="0">
                <a:latin typeface="Meiryo UI" pitchFamily="50" charset="-128"/>
                <a:ea typeface="Meiryo UI" pitchFamily="50" charset="-128"/>
                <a:cs typeface="Meiryo UI" pitchFamily="50" charset="-128"/>
              </a:rPr>
            </a:br>
            <a:r>
              <a:rPr lang="ja-JP" altLang="en-US" sz="2600" b="1" kern="0" dirty="0">
                <a:latin typeface="Meiryo UI" pitchFamily="50" charset="-128"/>
                <a:ea typeface="Meiryo UI" pitchFamily="50" charset="-128"/>
                <a:cs typeface="Meiryo UI" pitchFamily="50" charset="-128"/>
              </a:rPr>
              <a:t>情報提供と意思決定支援</a:t>
            </a:r>
            <a:endParaRPr lang="en-US" altLang="ja-JP" sz="2600" b="1" kern="0" dirty="0">
              <a:latin typeface="Meiryo UI" pitchFamily="50" charset="-128"/>
              <a:ea typeface="Meiryo UI" pitchFamily="50" charset="-128"/>
              <a:cs typeface="Meiryo UI" pitchFamily="50" charset="-128"/>
            </a:endParaRPr>
          </a:p>
          <a:p>
            <a:pPr>
              <a:spcBef>
                <a:spcPts val="1800"/>
              </a:spcBef>
              <a:buFontTx/>
              <a:buNone/>
            </a:pPr>
            <a:r>
              <a:rPr lang="ja-JP" altLang="en-US" sz="2800" b="1" kern="0" dirty="0">
                <a:solidFill>
                  <a:srgbClr val="EA8B00"/>
                </a:solidFill>
                <a:latin typeface="Meiryo UI" pitchFamily="50" charset="-128"/>
                <a:ea typeface="Meiryo UI" pitchFamily="50" charset="-128"/>
                <a:cs typeface="Meiryo UI" pitchFamily="50" charset="-128"/>
              </a:rPr>
              <a:t>院内連携上の役割</a:t>
            </a:r>
            <a:endParaRPr lang="en-US" altLang="ja-JP" sz="2800" b="1" kern="0" dirty="0">
              <a:solidFill>
                <a:srgbClr val="FFFFFF">
                  <a:lumMod val="50000"/>
                </a:srgbClr>
              </a:solidFill>
              <a:latin typeface="Meiryo UI" pitchFamily="50" charset="-128"/>
              <a:ea typeface="Meiryo UI" pitchFamily="50" charset="-128"/>
              <a:cs typeface="Meiryo UI" pitchFamily="50" charset="-128"/>
            </a:endParaRPr>
          </a:p>
          <a:p>
            <a:pPr marL="811213" indent="-452438">
              <a:buFontTx/>
              <a:buNone/>
            </a:pPr>
            <a:r>
              <a:rPr lang="ja-JP" altLang="en-US" sz="2600" b="1" kern="0" dirty="0">
                <a:latin typeface="Meiryo UI" pitchFamily="50" charset="-128"/>
                <a:ea typeface="Meiryo UI" pitchFamily="50" charset="-128"/>
                <a:cs typeface="Meiryo UI" pitchFamily="50" charset="-128"/>
              </a:rPr>
              <a:t>⦿</a:t>
            </a:r>
            <a:r>
              <a:rPr lang="en-US" altLang="ja-JP" sz="2600" b="1" kern="0" dirty="0">
                <a:latin typeface="Meiryo UI" pitchFamily="50" charset="-128"/>
                <a:ea typeface="Meiryo UI" pitchFamily="50" charset="-128"/>
                <a:cs typeface="Meiryo UI" pitchFamily="50" charset="-128"/>
              </a:rPr>
              <a:t>	</a:t>
            </a:r>
            <a:r>
              <a:rPr lang="ja-JP" altLang="en-US" sz="2600" b="1" kern="0" dirty="0">
                <a:latin typeface="Meiryo UI" pitchFamily="50" charset="-128"/>
                <a:ea typeface="Meiryo UI" pitchFamily="50" charset="-128"/>
                <a:cs typeface="Meiryo UI" pitchFamily="50" charset="-128"/>
              </a:rPr>
              <a:t>他科・他職種の介入をコーディネート</a:t>
            </a:r>
            <a:endParaRPr lang="en-US" altLang="ja-JP" sz="2600" b="1" kern="0" dirty="0">
              <a:latin typeface="Meiryo UI" pitchFamily="50" charset="-128"/>
              <a:ea typeface="Meiryo UI" pitchFamily="50" charset="-128"/>
              <a:cs typeface="Meiryo UI" pitchFamily="50" charset="-128"/>
            </a:endParaRPr>
          </a:p>
          <a:p>
            <a:pPr marL="811213" indent="-452438">
              <a:buFontTx/>
              <a:buNone/>
            </a:pPr>
            <a:r>
              <a:rPr lang="ja-JP" altLang="en-US" sz="2600" b="1" kern="0" dirty="0">
                <a:latin typeface="Meiryo UI" pitchFamily="50" charset="-128"/>
                <a:ea typeface="Meiryo UI" pitchFamily="50" charset="-128"/>
                <a:cs typeface="Meiryo UI" pitchFamily="50" charset="-128"/>
              </a:rPr>
              <a:t>⦿</a:t>
            </a:r>
            <a:r>
              <a:rPr lang="en-US" altLang="ja-JP" sz="2600" b="1" kern="0" dirty="0">
                <a:latin typeface="Meiryo UI" pitchFamily="50" charset="-128"/>
                <a:ea typeface="Meiryo UI" pitchFamily="50" charset="-128"/>
                <a:cs typeface="Meiryo UI" pitchFamily="50" charset="-128"/>
              </a:rPr>
              <a:t>	</a:t>
            </a:r>
            <a:r>
              <a:rPr lang="ja-JP" altLang="en-US" sz="2600" b="1" kern="0" dirty="0">
                <a:latin typeface="Meiryo UI" pitchFamily="50" charset="-128"/>
                <a:ea typeface="Meiryo UI" pitchFamily="50" charset="-128"/>
                <a:cs typeface="Meiryo UI" pitchFamily="50" charset="-128"/>
              </a:rPr>
              <a:t>医学的観点からの助言、支援</a:t>
            </a:r>
            <a:endParaRPr lang="en-US" altLang="ja-JP" sz="2600" b="1" kern="0" dirty="0">
              <a:latin typeface="Meiryo UI" pitchFamily="50" charset="-128"/>
              <a:ea typeface="Meiryo UI" pitchFamily="50" charset="-128"/>
              <a:cs typeface="Meiryo UI" pitchFamily="50" charset="-128"/>
            </a:endParaRPr>
          </a:p>
          <a:p>
            <a:pPr marL="811213" indent="-452438">
              <a:buFontTx/>
              <a:buNone/>
            </a:pPr>
            <a:r>
              <a:rPr lang="ja-JP" altLang="en-US" sz="2600" b="1" kern="0" dirty="0">
                <a:latin typeface="Meiryo UI" pitchFamily="50" charset="-128"/>
                <a:ea typeface="Meiryo UI" pitchFamily="50" charset="-128"/>
                <a:cs typeface="Meiryo UI" pitchFamily="50" charset="-128"/>
              </a:rPr>
              <a:t>⦿</a:t>
            </a:r>
            <a:r>
              <a:rPr lang="en-US" altLang="ja-JP" sz="2600" b="1" kern="0" dirty="0">
                <a:latin typeface="Meiryo UI" pitchFamily="50" charset="-128"/>
                <a:ea typeface="Meiryo UI" pitchFamily="50" charset="-128"/>
                <a:cs typeface="Meiryo UI" pitchFamily="50" charset="-128"/>
              </a:rPr>
              <a:t>	</a:t>
            </a:r>
            <a:r>
              <a:rPr lang="ja-JP" altLang="en-US" sz="2600" b="1" kern="0" dirty="0">
                <a:latin typeface="Meiryo UI" pitchFamily="50" charset="-128"/>
                <a:ea typeface="Meiryo UI" pitchFamily="50" charset="-128"/>
                <a:cs typeface="Meiryo UI" pitchFamily="50" charset="-128"/>
              </a:rPr>
              <a:t>院外の医療機関等との連携支援</a:t>
            </a:r>
            <a:endParaRPr lang="en-US" altLang="ja-JP" sz="2600" b="1" kern="0" dirty="0">
              <a:latin typeface="Meiryo UI" pitchFamily="50" charset="-128"/>
              <a:ea typeface="Meiryo UI" pitchFamily="50" charset="-128"/>
              <a:cs typeface="Meiryo UI" pitchFamily="50" charset="-128"/>
            </a:endParaRPr>
          </a:p>
        </p:txBody>
      </p:sp>
      <p:sp>
        <p:nvSpPr>
          <p:cNvPr id="8" name="Rectangle 3">
            <a:extLst>
              <a:ext uri="{FF2B5EF4-FFF2-40B4-BE49-F238E27FC236}">
                <a16:creationId xmlns:a16="http://schemas.microsoft.com/office/drawing/2014/main" xmlns="" id="{CAA513C7-1B90-4294-9C53-4F23CFA0B6CE}"/>
              </a:ext>
            </a:extLst>
          </p:cNvPr>
          <p:cNvSpPr>
            <a:spLocks noChangeArrowheads="1"/>
          </p:cNvSpPr>
          <p:nvPr/>
        </p:nvSpPr>
        <p:spPr bwMode="auto">
          <a:xfrm>
            <a:off x="322650" y="1030065"/>
            <a:ext cx="8511510" cy="129707"/>
          </a:xfrm>
          <a:prstGeom prst="rect">
            <a:avLst/>
          </a:prstGeom>
          <a:gradFill rotWithShape="1">
            <a:gsLst>
              <a:gs pos="0">
                <a:srgbClr val="FFFFFF">
                  <a:lumMod val="95000"/>
                </a:srgbClr>
              </a:gs>
              <a:gs pos="100000">
                <a:srgbClr val="EA8B00"/>
              </a:gs>
            </a:gsLst>
            <a:lin ang="0" scaled="1"/>
          </a:gradFill>
          <a:ln w="9525" algn="ctr">
            <a:noFill/>
            <a:miter lim="800000"/>
            <a:headEnd/>
            <a:tailEnd/>
          </a:ln>
        </p:spPr>
        <p:txBody>
          <a:bodyPr wrap="none" anchor="ctr"/>
          <a:lstStyle/>
          <a:p>
            <a:pPr algn="r" fontAlgn="auto">
              <a:spcBef>
                <a:spcPts val="0"/>
              </a:spcBef>
              <a:spcAft>
                <a:spcPts val="0"/>
              </a:spcAft>
              <a:defRPr/>
            </a:pPr>
            <a:endParaRPr kumimoji="0" lang="ja-JP" altLang="en-US" sz="1800" kern="0">
              <a:solidFill>
                <a:srgbClr val="000000"/>
              </a:solidFill>
              <a:effectLst>
                <a:outerShdw blurRad="38100" dist="38100" dir="2700000" algn="tl">
                  <a:srgbClr val="000000">
                    <a:alpha val="43137"/>
                  </a:srgbClr>
                </a:outerShdw>
              </a:effectLst>
              <a:latin typeface="Arial"/>
              <a:ea typeface="ＭＳ Ｐゴシック"/>
            </a:endParaRPr>
          </a:p>
        </p:txBody>
      </p:sp>
      <p:sp>
        <p:nvSpPr>
          <p:cNvPr id="9" name="Text Box 2">
            <a:extLst>
              <a:ext uri="{FF2B5EF4-FFF2-40B4-BE49-F238E27FC236}">
                <a16:creationId xmlns:a16="http://schemas.microsoft.com/office/drawing/2014/main" xmlns="" id="{FA915E70-C932-44DF-8127-B2CD2CBAEC1B}"/>
              </a:ext>
            </a:extLst>
          </p:cNvPr>
          <p:cNvSpPr txBox="1">
            <a:spLocks noChangeArrowheads="1"/>
          </p:cNvSpPr>
          <p:nvPr/>
        </p:nvSpPr>
        <p:spPr bwMode="auto">
          <a:xfrm>
            <a:off x="1427282" y="353943"/>
            <a:ext cx="6284157" cy="54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04" tIns="41452" rIns="82904" bIns="41452"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fontAlgn="auto" hangingPunct="1">
              <a:spcBef>
                <a:spcPts val="0"/>
              </a:spcBef>
              <a:spcAft>
                <a:spcPts val="0"/>
              </a:spcAft>
            </a:pPr>
            <a:r>
              <a:rPr lang="ja-JP" altLang="en-US" sz="3000" b="1" dirty="0">
                <a:solidFill>
                  <a:srgbClr val="000000"/>
                </a:solidFill>
                <a:latin typeface="Meiryo UI" pitchFamily="50" charset="-128"/>
                <a:ea typeface="Meiryo UI" pitchFamily="50" charset="-128"/>
                <a:cs typeface="Meiryo UI" pitchFamily="50" charset="-128"/>
              </a:rPr>
              <a:t>医師の基本的な役割</a:t>
            </a:r>
            <a:endParaRPr lang="en-US" altLang="ja-JP" sz="3000" b="1" dirty="0">
              <a:solidFill>
                <a:srgbClr val="000000"/>
              </a:solidFill>
              <a:latin typeface="Meiryo UI" pitchFamily="50" charset="-128"/>
              <a:ea typeface="Meiryo UI" pitchFamily="50" charset="-128"/>
              <a:cs typeface="Meiryo UI" pitchFamily="50" charset="-128"/>
            </a:endParaRPr>
          </a:p>
        </p:txBody>
      </p:sp>
      <p:sp>
        <p:nvSpPr>
          <p:cNvPr id="11" name="テキスト ボックス 10"/>
          <p:cNvSpPr txBox="1"/>
          <p:nvPr/>
        </p:nvSpPr>
        <p:spPr>
          <a:xfrm>
            <a:off x="8377360" y="8964"/>
            <a:ext cx="757675" cy="461665"/>
          </a:xfrm>
          <a:prstGeom prst="rect">
            <a:avLst/>
          </a:prstGeom>
          <a:noFill/>
        </p:spPr>
        <p:txBody>
          <a:bodyPr wrap="square" rtlCol="0">
            <a:spAutoFit/>
          </a:bodyPr>
          <a:lstStyle/>
          <a:p>
            <a:pPr algn="r"/>
            <a:r>
              <a:rPr kumimoji="1" lang="en-US" altLang="ja-JP" sz="2400" dirty="0" smtClean="0">
                <a:latin typeface="Meiryo UI" panose="020B0604030504040204" pitchFamily="50" charset="-128"/>
                <a:ea typeface="Meiryo UI" panose="020B0604030504040204" pitchFamily="50" charset="-128"/>
              </a:rPr>
              <a:t>42</a:t>
            </a:r>
            <a:endParaRPr kumimoji="1" lang="ja-JP" altLang="en-US"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22597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 2">
            <a:extLst>
              <a:ext uri="{FF2B5EF4-FFF2-40B4-BE49-F238E27FC236}">
                <a16:creationId xmlns:a16="http://schemas.microsoft.com/office/drawing/2014/main" xmlns="" id="{BA03743F-E521-40ED-A980-EEAC4C7C62A4}"/>
              </a:ext>
            </a:extLst>
          </p:cNvPr>
          <p:cNvSpPr txBox="1">
            <a:spLocks/>
          </p:cNvSpPr>
          <p:nvPr/>
        </p:nvSpPr>
        <p:spPr>
          <a:xfrm>
            <a:off x="732426" y="1617898"/>
            <a:ext cx="7638847" cy="4743931"/>
          </a:xfrm>
          <a:prstGeom prst="rect">
            <a:avLst/>
          </a:prstGeom>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a:buFontTx/>
              <a:buNone/>
            </a:pPr>
            <a:r>
              <a:rPr lang="ja-JP" altLang="en-US" sz="2800" b="1" kern="0" dirty="0">
                <a:solidFill>
                  <a:srgbClr val="EA8B00"/>
                </a:solidFill>
                <a:latin typeface="Meiryo UI" pitchFamily="50" charset="-128"/>
                <a:ea typeface="Meiryo UI" pitchFamily="50" charset="-128"/>
                <a:cs typeface="Meiryo UI" pitchFamily="50" charset="-128"/>
              </a:rPr>
              <a:t>専門職としての本来的な役割</a:t>
            </a:r>
            <a:endParaRPr lang="en-US" altLang="ja-JP" sz="2800" b="1" kern="0" dirty="0">
              <a:solidFill>
                <a:srgbClr val="FFFFFF">
                  <a:lumMod val="50000"/>
                </a:srgbClr>
              </a:solidFill>
              <a:latin typeface="Meiryo UI" pitchFamily="50" charset="-128"/>
              <a:ea typeface="Meiryo UI" pitchFamily="50" charset="-128"/>
              <a:cs typeface="Meiryo UI" pitchFamily="50" charset="-128"/>
            </a:endParaRPr>
          </a:p>
          <a:p>
            <a:pPr marL="804863" indent="-449263">
              <a:buFontTx/>
              <a:buNone/>
            </a:pPr>
            <a:r>
              <a:rPr lang="ja-JP" altLang="en-US" sz="2600" b="1" kern="0" dirty="0">
                <a:solidFill>
                  <a:srgbClr val="000000"/>
                </a:solidFill>
                <a:latin typeface="Meiryo UI" pitchFamily="50" charset="-128"/>
                <a:ea typeface="Meiryo UI" pitchFamily="50" charset="-128"/>
                <a:cs typeface="Meiryo UI" pitchFamily="50" charset="-128"/>
              </a:rPr>
              <a:t>⦿ 日々の健康状態の把握</a:t>
            </a:r>
            <a:endParaRPr lang="en-US" altLang="ja-JP" sz="2600" b="1" kern="0" dirty="0">
              <a:solidFill>
                <a:srgbClr val="000000"/>
              </a:solidFill>
              <a:latin typeface="Meiryo UI" pitchFamily="50" charset="-128"/>
              <a:ea typeface="Meiryo UI" pitchFamily="50" charset="-128"/>
              <a:cs typeface="Meiryo UI" pitchFamily="50" charset="-128"/>
            </a:endParaRPr>
          </a:p>
          <a:p>
            <a:pPr marL="804863" indent="-449263">
              <a:buFontTx/>
              <a:buNone/>
            </a:pPr>
            <a:r>
              <a:rPr lang="ja-JP" altLang="en-US" sz="2600" b="1" kern="0" dirty="0">
                <a:solidFill>
                  <a:srgbClr val="000000"/>
                </a:solidFill>
                <a:latin typeface="Meiryo UI" pitchFamily="50" charset="-128"/>
                <a:ea typeface="Meiryo UI" pitchFamily="50" charset="-128"/>
                <a:cs typeface="Meiryo UI" pitchFamily="50" charset="-128"/>
              </a:rPr>
              <a:t>⦿ 本人のニーズに応じた生活の支援、環境調整</a:t>
            </a:r>
            <a:endParaRPr lang="en-US" altLang="ja-JP" sz="2600" b="1" kern="0" dirty="0">
              <a:solidFill>
                <a:srgbClr val="000000"/>
              </a:solidFill>
              <a:latin typeface="Meiryo UI" pitchFamily="50" charset="-128"/>
              <a:ea typeface="Meiryo UI" pitchFamily="50" charset="-128"/>
              <a:cs typeface="Meiryo UI" pitchFamily="50" charset="-128"/>
            </a:endParaRPr>
          </a:p>
          <a:p>
            <a:pPr marL="804863" indent="-449263">
              <a:buFontTx/>
              <a:buNone/>
            </a:pPr>
            <a:r>
              <a:rPr lang="ja-JP" altLang="en-US" sz="2600" b="1" kern="0" dirty="0">
                <a:solidFill>
                  <a:srgbClr val="000000"/>
                </a:solidFill>
                <a:latin typeface="Meiryo UI" pitchFamily="50" charset="-128"/>
                <a:ea typeface="Meiryo UI" pitchFamily="50" charset="-128"/>
                <a:cs typeface="Meiryo UI" pitchFamily="50" charset="-128"/>
              </a:rPr>
              <a:t>⦿</a:t>
            </a:r>
            <a:r>
              <a:rPr lang="en-US" altLang="ja-JP" sz="2600" b="1" kern="0" dirty="0">
                <a:solidFill>
                  <a:srgbClr val="000000"/>
                </a:solidFill>
                <a:latin typeface="Meiryo UI" pitchFamily="50" charset="-128"/>
                <a:ea typeface="Meiryo UI" pitchFamily="50" charset="-128"/>
                <a:cs typeface="Meiryo UI" pitchFamily="50" charset="-128"/>
              </a:rPr>
              <a:t>	</a:t>
            </a:r>
            <a:r>
              <a:rPr lang="ja-JP" altLang="en-US" sz="2600" b="1" kern="0" dirty="0">
                <a:solidFill>
                  <a:srgbClr val="000000"/>
                </a:solidFill>
                <a:latin typeface="Meiryo UI" pitchFamily="50" charset="-128"/>
                <a:ea typeface="Meiryo UI" pitchFamily="50" charset="-128"/>
                <a:cs typeface="Meiryo UI" pitchFamily="50" charset="-128"/>
              </a:rPr>
              <a:t>本人の主体性の保持、自己決定の支援</a:t>
            </a:r>
            <a:endParaRPr lang="en-US" altLang="ja-JP" sz="2600" b="1" kern="0" dirty="0">
              <a:solidFill>
                <a:srgbClr val="000000"/>
              </a:solidFill>
              <a:latin typeface="Meiryo UI" pitchFamily="50" charset="-128"/>
              <a:ea typeface="Meiryo UI" pitchFamily="50" charset="-128"/>
              <a:cs typeface="Meiryo UI" pitchFamily="50" charset="-128"/>
            </a:endParaRPr>
          </a:p>
          <a:p>
            <a:pPr marL="804863" indent="-449263">
              <a:buFontTx/>
              <a:buNone/>
            </a:pPr>
            <a:r>
              <a:rPr lang="ja-JP" altLang="en-US" sz="2600" b="1" kern="0" dirty="0">
                <a:solidFill>
                  <a:srgbClr val="000000"/>
                </a:solidFill>
                <a:latin typeface="Meiryo UI" pitchFamily="50" charset="-128"/>
                <a:ea typeface="Meiryo UI" pitchFamily="50" charset="-128"/>
                <a:cs typeface="Meiryo UI" pitchFamily="50" charset="-128"/>
              </a:rPr>
              <a:t>⦿</a:t>
            </a:r>
            <a:r>
              <a:rPr lang="en-US" altLang="ja-JP" sz="2600" b="1" kern="0" dirty="0">
                <a:solidFill>
                  <a:srgbClr val="000000"/>
                </a:solidFill>
                <a:latin typeface="Meiryo UI" pitchFamily="50" charset="-128"/>
                <a:ea typeface="Meiryo UI" pitchFamily="50" charset="-128"/>
                <a:cs typeface="Meiryo UI" pitchFamily="50" charset="-128"/>
              </a:rPr>
              <a:t>	</a:t>
            </a:r>
            <a:r>
              <a:rPr lang="ja-JP" altLang="en-US" sz="2600" b="1" kern="0" dirty="0">
                <a:solidFill>
                  <a:srgbClr val="000000"/>
                </a:solidFill>
                <a:latin typeface="Meiryo UI" pitchFamily="50" charset="-128"/>
                <a:ea typeface="Meiryo UI" pitchFamily="50" charset="-128"/>
                <a:cs typeface="Meiryo UI" pitchFamily="50" charset="-128"/>
              </a:rPr>
              <a:t>家族の介護負担感、健康状態などの把握</a:t>
            </a:r>
            <a:endParaRPr lang="en-US" altLang="ja-JP" sz="2600" b="1" kern="0" dirty="0">
              <a:solidFill>
                <a:srgbClr val="000000"/>
              </a:solidFill>
              <a:latin typeface="Meiryo UI" pitchFamily="50" charset="-128"/>
              <a:ea typeface="Meiryo UI" pitchFamily="50" charset="-128"/>
              <a:cs typeface="Meiryo UI" pitchFamily="50" charset="-128"/>
            </a:endParaRPr>
          </a:p>
          <a:p>
            <a:pPr>
              <a:spcBef>
                <a:spcPts val="1800"/>
              </a:spcBef>
              <a:buFontTx/>
              <a:buNone/>
            </a:pPr>
            <a:r>
              <a:rPr lang="ja-JP" altLang="en-US" sz="2800" b="1" kern="0" dirty="0">
                <a:solidFill>
                  <a:srgbClr val="EA8B00"/>
                </a:solidFill>
                <a:latin typeface="Meiryo UI" pitchFamily="50" charset="-128"/>
                <a:ea typeface="Meiryo UI" pitchFamily="50" charset="-128"/>
                <a:cs typeface="Meiryo UI" pitchFamily="50" charset="-128"/>
              </a:rPr>
              <a:t>院内連携上の役割</a:t>
            </a:r>
            <a:endParaRPr lang="en-US" altLang="ja-JP" sz="2800" b="1" kern="0" dirty="0">
              <a:solidFill>
                <a:srgbClr val="FFFFFF">
                  <a:lumMod val="50000"/>
                </a:srgbClr>
              </a:solidFill>
              <a:latin typeface="Meiryo UI" pitchFamily="50" charset="-128"/>
              <a:ea typeface="Meiryo UI" pitchFamily="50" charset="-128"/>
              <a:cs typeface="Meiryo UI" pitchFamily="50" charset="-128"/>
            </a:endParaRPr>
          </a:p>
          <a:p>
            <a:pPr marL="804863" indent="-449263">
              <a:buFontTx/>
              <a:buNone/>
            </a:pPr>
            <a:r>
              <a:rPr lang="ja-JP" altLang="en-US" sz="2600" b="1" kern="0" dirty="0">
                <a:solidFill>
                  <a:srgbClr val="000000"/>
                </a:solidFill>
                <a:latin typeface="Meiryo UI" pitchFamily="50" charset="-128"/>
                <a:ea typeface="Meiryo UI" pitchFamily="50" charset="-128"/>
                <a:cs typeface="Meiryo UI" pitchFamily="50" charset="-128"/>
              </a:rPr>
              <a:t>⦿</a:t>
            </a:r>
            <a:r>
              <a:rPr lang="en-US" altLang="ja-JP" sz="2600" b="1" kern="0" dirty="0">
                <a:solidFill>
                  <a:srgbClr val="000000"/>
                </a:solidFill>
                <a:latin typeface="Meiryo UI" pitchFamily="50" charset="-128"/>
                <a:ea typeface="Meiryo UI" pitchFamily="50" charset="-128"/>
                <a:cs typeface="Meiryo UI" pitchFamily="50" charset="-128"/>
              </a:rPr>
              <a:t>	</a:t>
            </a:r>
            <a:r>
              <a:rPr lang="ja-JP" altLang="en-US" sz="2600" b="1" kern="0" dirty="0">
                <a:solidFill>
                  <a:srgbClr val="000000"/>
                </a:solidFill>
                <a:latin typeface="Meiryo UI" pitchFamily="50" charset="-128"/>
                <a:ea typeface="Meiryo UI" pitchFamily="50" charset="-128"/>
                <a:cs typeface="Meiryo UI" pitchFamily="50" charset="-128"/>
              </a:rPr>
              <a:t>多職種連携における調整者</a:t>
            </a:r>
            <a:endParaRPr lang="en-US" altLang="ja-JP" sz="2600" b="1" kern="0" dirty="0">
              <a:solidFill>
                <a:srgbClr val="000000"/>
              </a:solidFill>
              <a:latin typeface="Meiryo UI" pitchFamily="50" charset="-128"/>
              <a:ea typeface="Meiryo UI" pitchFamily="50" charset="-128"/>
              <a:cs typeface="Meiryo UI" pitchFamily="50" charset="-128"/>
            </a:endParaRPr>
          </a:p>
          <a:p>
            <a:pPr marL="804863" indent="-449263">
              <a:buFontTx/>
              <a:buNone/>
            </a:pPr>
            <a:r>
              <a:rPr lang="ja-JP" altLang="en-US" sz="2600" b="1" kern="0" dirty="0">
                <a:solidFill>
                  <a:srgbClr val="000000"/>
                </a:solidFill>
                <a:latin typeface="Meiryo UI" pitchFamily="50" charset="-128"/>
                <a:ea typeface="Meiryo UI" pitchFamily="50" charset="-128"/>
                <a:cs typeface="Meiryo UI" pitchFamily="50" charset="-128"/>
              </a:rPr>
              <a:t>⦿</a:t>
            </a:r>
            <a:r>
              <a:rPr lang="en-US" altLang="ja-JP" sz="2600" b="1" kern="0" dirty="0">
                <a:solidFill>
                  <a:srgbClr val="000000"/>
                </a:solidFill>
                <a:latin typeface="Meiryo UI" pitchFamily="50" charset="-128"/>
                <a:ea typeface="Meiryo UI" pitchFamily="50" charset="-128"/>
                <a:cs typeface="Meiryo UI" pitchFamily="50" charset="-128"/>
              </a:rPr>
              <a:t>	</a:t>
            </a:r>
            <a:r>
              <a:rPr lang="ja-JP" altLang="en-US" sz="2600" b="1" kern="0" dirty="0">
                <a:solidFill>
                  <a:srgbClr val="000000"/>
                </a:solidFill>
                <a:latin typeface="Meiryo UI" pitchFamily="50" charset="-128"/>
                <a:ea typeface="Meiryo UI" pitchFamily="50" charset="-128"/>
                <a:cs typeface="Meiryo UI" pitchFamily="50" charset="-128"/>
              </a:rPr>
              <a:t>全人的な視点からの情報収集、情報提供</a:t>
            </a:r>
            <a:endParaRPr lang="en-US" altLang="ja-JP" sz="2600" b="1" kern="0" dirty="0">
              <a:solidFill>
                <a:srgbClr val="000000"/>
              </a:solidFill>
              <a:latin typeface="Meiryo UI" pitchFamily="50" charset="-128"/>
              <a:ea typeface="Meiryo UI" pitchFamily="50" charset="-128"/>
              <a:cs typeface="Meiryo UI" pitchFamily="50" charset="-128"/>
            </a:endParaRPr>
          </a:p>
          <a:p>
            <a:pPr marL="804863" indent="-449263">
              <a:buFontTx/>
              <a:buNone/>
            </a:pPr>
            <a:r>
              <a:rPr lang="ja-JP" altLang="en-US" sz="2600" b="1" kern="0" dirty="0">
                <a:solidFill>
                  <a:srgbClr val="000000"/>
                </a:solidFill>
                <a:latin typeface="Meiryo UI" pitchFamily="50" charset="-128"/>
                <a:ea typeface="Meiryo UI" pitchFamily="50" charset="-128"/>
                <a:cs typeface="Meiryo UI" pitchFamily="50" charset="-128"/>
              </a:rPr>
              <a:t>⦿</a:t>
            </a:r>
            <a:r>
              <a:rPr lang="en-US" altLang="ja-JP" sz="2600" b="1" kern="0" dirty="0">
                <a:solidFill>
                  <a:srgbClr val="000000"/>
                </a:solidFill>
                <a:latin typeface="Meiryo UI" pitchFamily="50" charset="-128"/>
                <a:ea typeface="Meiryo UI" pitchFamily="50" charset="-128"/>
                <a:cs typeface="Meiryo UI" pitchFamily="50" charset="-128"/>
              </a:rPr>
              <a:t>	</a:t>
            </a:r>
            <a:r>
              <a:rPr lang="ja-JP" altLang="en-US" sz="2600" b="1" kern="0" dirty="0">
                <a:solidFill>
                  <a:srgbClr val="000000"/>
                </a:solidFill>
                <a:latin typeface="Meiryo UI" pitchFamily="50" charset="-128"/>
                <a:ea typeface="Meiryo UI" pitchFamily="50" charset="-128"/>
                <a:cs typeface="Meiryo UI" pitchFamily="50" charset="-128"/>
              </a:rPr>
              <a:t>薬物</a:t>
            </a:r>
            <a:r>
              <a:rPr lang="en-US" altLang="ja-JP" sz="2600" b="1" kern="0" dirty="0">
                <a:solidFill>
                  <a:srgbClr val="000000"/>
                </a:solidFill>
                <a:latin typeface="Meiryo UI" pitchFamily="50" charset="-128"/>
                <a:ea typeface="Meiryo UI" pitchFamily="50" charset="-128"/>
                <a:cs typeface="Meiryo UI" pitchFamily="50" charset="-128"/>
              </a:rPr>
              <a:t>/</a:t>
            </a:r>
            <a:r>
              <a:rPr lang="ja-JP" altLang="en-US" sz="2600" b="1" kern="0" dirty="0">
                <a:solidFill>
                  <a:srgbClr val="000000"/>
                </a:solidFill>
                <a:latin typeface="Meiryo UI" pitchFamily="50" charset="-128"/>
                <a:ea typeface="Meiryo UI" pitchFamily="50" charset="-128"/>
                <a:cs typeface="Meiryo UI" pitchFamily="50" charset="-128"/>
              </a:rPr>
              <a:t>非薬物療法の評価に資する情報提供</a:t>
            </a:r>
            <a:endParaRPr lang="en-US" altLang="ja-JP" sz="2600" b="1" kern="0" dirty="0">
              <a:solidFill>
                <a:srgbClr val="000000"/>
              </a:solidFill>
              <a:latin typeface="Meiryo UI" pitchFamily="50" charset="-128"/>
              <a:ea typeface="Meiryo UI" pitchFamily="50" charset="-128"/>
              <a:cs typeface="Meiryo UI" pitchFamily="50" charset="-128"/>
            </a:endParaRPr>
          </a:p>
        </p:txBody>
      </p:sp>
      <p:sp>
        <p:nvSpPr>
          <p:cNvPr id="9" name="Rectangle 3">
            <a:extLst>
              <a:ext uri="{FF2B5EF4-FFF2-40B4-BE49-F238E27FC236}">
                <a16:creationId xmlns:a16="http://schemas.microsoft.com/office/drawing/2014/main" xmlns="" id="{CAA513C7-1B90-4294-9C53-4F23CFA0B6CE}"/>
              </a:ext>
            </a:extLst>
          </p:cNvPr>
          <p:cNvSpPr>
            <a:spLocks noChangeArrowheads="1"/>
          </p:cNvSpPr>
          <p:nvPr/>
        </p:nvSpPr>
        <p:spPr bwMode="auto">
          <a:xfrm>
            <a:off x="322650" y="1030065"/>
            <a:ext cx="8511510" cy="129707"/>
          </a:xfrm>
          <a:prstGeom prst="rect">
            <a:avLst/>
          </a:prstGeom>
          <a:gradFill rotWithShape="1">
            <a:gsLst>
              <a:gs pos="0">
                <a:srgbClr val="FFFFFF">
                  <a:lumMod val="95000"/>
                </a:srgbClr>
              </a:gs>
              <a:gs pos="100000">
                <a:srgbClr val="EA8B00"/>
              </a:gs>
            </a:gsLst>
            <a:lin ang="0" scaled="1"/>
          </a:gradFill>
          <a:ln w="9525" algn="ctr">
            <a:noFill/>
            <a:miter lim="800000"/>
            <a:headEnd/>
            <a:tailEnd/>
          </a:ln>
        </p:spPr>
        <p:txBody>
          <a:bodyPr wrap="none" anchor="ctr"/>
          <a:lstStyle/>
          <a:p>
            <a:pPr algn="r" fontAlgn="auto">
              <a:spcBef>
                <a:spcPts val="0"/>
              </a:spcBef>
              <a:spcAft>
                <a:spcPts val="0"/>
              </a:spcAft>
              <a:defRPr/>
            </a:pPr>
            <a:endParaRPr kumimoji="0" lang="ja-JP" altLang="en-US" sz="1800" kern="0">
              <a:solidFill>
                <a:srgbClr val="000000"/>
              </a:solidFill>
              <a:effectLst>
                <a:outerShdw blurRad="38100" dist="38100" dir="2700000" algn="tl">
                  <a:srgbClr val="000000">
                    <a:alpha val="43137"/>
                  </a:srgbClr>
                </a:outerShdw>
              </a:effectLst>
              <a:latin typeface="Arial" charset="0"/>
            </a:endParaRPr>
          </a:p>
        </p:txBody>
      </p:sp>
      <p:sp>
        <p:nvSpPr>
          <p:cNvPr id="11" name="Text Box 2">
            <a:extLst>
              <a:ext uri="{FF2B5EF4-FFF2-40B4-BE49-F238E27FC236}">
                <a16:creationId xmlns:a16="http://schemas.microsoft.com/office/drawing/2014/main" xmlns="" id="{FA915E70-C932-44DF-8127-B2CD2CBAEC1B}"/>
              </a:ext>
            </a:extLst>
          </p:cNvPr>
          <p:cNvSpPr txBox="1">
            <a:spLocks noChangeArrowheads="1"/>
          </p:cNvSpPr>
          <p:nvPr/>
        </p:nvSpPr>
        <p:spPr bwMode="auto">
          <a:xfrm>
            <a:off x="1427282" y="353943"/>
            <a:ext cx="6284157" cy="54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04" tIns="41452" rIns="82904" bIns="41452"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fontAlgn="auto" hangingPunct="1">
              <a:spcBef>
                <a:spcPts val="0"/>
              </a:spcBef>
              <a:spcAft>
                <a:spcPts val="0"/>
              </a:spcAft>
            </a:pPr>
            <a:r>
              <a:rPr lang="ja-JP" altLang="en-US" sz="3000" b="1" dirty="0">
                <a:solidFill>
                  <a:srgbClr val="000000"/>
                </a:solidFill>
                <a:latin typeface="Meiryo UI" pitchFamily="50" charset="-128"/>
                <a:ea typeface="Meiryo UI" pitchFamily="50" charset="-128"/>
                <a:cs typeface="Meiryo UI" pitchFamily="50" charset="-128"/>
              </a:rPr>
              <a:t>看護師の基本的な役割</a:t>
            </a:r>
            <a:endParaRPr lang="en-US" altLang="ja-JP" sz="3000" b="1" dirty="0">
              <a:solidFill>
                <a:srgbClr val="000000"/>
              </a:solidFill>
              <a:latin typeface="Meiryo UI" pitchFamily="50" charset="-128"/>
              <a:ea typeface="Meiryo UI" pitchFamily="50" charset="-128"/>
              <a:cs typeface="Meiryo UI" pitchFamily="50" charset="-128"/>
            </a:endParaRPr>
          </a:p>
        </p:txBody>
      </p:sp>
      <p:pic>
        <p:nvPicPr>
          <p:cNvPr id="2" name="図 1"/>
          <p:cNvPicPr>
            <a:picLocks noChangeAspect="1"/>
          </p:cNvPicPr>
          <p:nvPr/>
        </p:nvPicPr>
        <p:blipFill rotWithShape="1">
          <a:blip r:embed="rId3" cstate="print">
            <a:extLst>
              <a:ext uri="{28A0092B-C50C-407E-A947-70E740481C1C}">
                <a14:useLocalDpi xmlns:a14="http://schemas.microsoft.com/office/drawing/2010/main" val="0"/>
              </a:ext>
            </a:extLst>
          </a:blip>
          <a:srcRect l="56804" t="7147" r="6547" b="4055"/>
          <a:stretch/>
        </p:blipFill>
        <p:spPr>
          <a:xfrm>
            <a:off x="7717943" y="3542853"/>
            <a:ext cx="1181315" cy="3220025"/>
          </a:xfrm>
          <a:prstGeom prst="rect">
            <a:avLst/>
          </a:prstGeom>
        </p:spPr>
      </p:pic>
      <p:sp>
        <p:nvSpPr>
          <p:cNvPr id="10" name="テキスト ボックス 9"/>
          <p:cNvSpPr txBox="1"/>
          <p:nvPr/>
        </p:nvSpPr>
        <p:spPr>
          <a:xfrm>
            <a:off x="8377360" y="8964"/>
            <a:ext cx="757675" cy="461665"/>
          </a:xfrm>
          <a:prstGeom prst="rect">
            <a:avLst/>
          </a:prstGeom>
          <a:noFill/>
        </p:spPr>
        <p:txBody>
          <a:bodyPr wrap="square" rtlCol="0">
            <a:spAutoFit/>
          </a:bodyPr>
          <a:lstStyle/>
          <a:p>
            <a:pPr algn="r"/>
            <a:r>
              <a:rPr kumimoji="1" lang="en-US" altLang="ja-JP" sz="2400" dirty="0" smtClean="0">
                <a:latin typeface="Meiryo UI" panose="020B0604030504040204" pitchFamily="50" charset="-128"/>
                <a:ea typeface="Meiryo UI" panose="020B0604030504040204" pitchFamily="50" charset="-128"/>
              </a:rPr>
              <a:t>43</a:t>
            </a:r>
            <a:endParaRPr kumimoji="1" lang="ja-JP" altLang="en-US"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560303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女性薬剤師の全身イラスト"/>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067" t="4273" r="50813" b="4141"/>
          <a:stretch/>
        </p:blipFill>
        <p:spPr bwMode="auto">
          <a:xfrm>
            <a:off x="7636023" y="3535757"/>
            <a:ext cx="1464310" cy="3274246"/>
          </a:xfrm>
          <a:prstGeom prst="rect">
            <a:avLst/>
          </a:prstGeom>
          <a:noFill/>
          <a:extLst>
            <a:ext uri="{909E8E84-426E-40DD-AFC4-6F175D3DCCD1}">
              <a14:hiddenFill xmlns:a14="http://schemas.microsoft.com/office/drawing/2010/main">
                <a:solidFill>
                  <a:srgbClr val="FFFFFF"/>
                </a:solidFill>
              </a14:hiddenFill>
            </a:ext>
          </a:extLst>
        </p:spPr>
      </p:pic>
      <p:sp>
        <p:nvSpPr>
          <p:cNvPr id="9" name="コンテンツ プレースホルダ 2">
            <a:extLst>
              <a:ext uri="{FF2B5EF4-FFF2-40B4-BE49-F238E27FC236}">
                <a16:creationId xmlns:a16="http://schemas.microsoft.com/office/drawing/2014/main" xmlns="" id="{43044425-0ED3-454D-80B7-D2D6116DECB8}"/>
              </a:ext>
            </a:extLst>
          </p:cNvPr>
          <p:cNvSpPr txBox="1">
            <a:spLocks/>
          </p:cNvSpPr>
          <p:nvPr/>
        </p:nvSpPr>
        <p:spPr>
          <a:xfrm>
            <a:off x="735828" y="1617903"/>
            <a:ext cx="7564065" cy="4743931"/>
          </a:xfrm>
          <a:prstGeom prst="rect">
            <a:avLst/>
          </a:prstGeom>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a:buFontTx/>
              <a:buNone/>
            </a:pPr>
            <a:r>
              <a:rPr lang="ja-JP" altLang="en-US" sz="2800" b="1" kern="0" dirty="0">
                <a:solidFill>
                  <a:srgbClr val="EA8B00"/>
                </a:solidFill>
                <a:latin typeface="Meiryo UI" pitchFamily="50" charset="-128"/>
                <a:ea typeface="Meiryo UI" pitchFamily="50" charset="-128"/>
                <a:cs typeface="Meiryo UI" pitchFamily="50" charset="-128"/>
              </a:rPr>
              <a:t>専門職としての本来的な役割</a:t>
            </a:r>
            <a:endParaRPr lang="en-US" altLang="ja-JP" sz="2800" b="1" kern="0" dirty="0">
              <a:solidFill>
                <a:prstClr val="white">
                  <a:lumMod val="50000"/>
                </a:prstClr>
              </a:solidFill>
              <a:latin typeface="Meiryo UI" pitchFamily="50" charset="-128"/>
              <a:ea typeface="Meiryo UI" pitchFamily="50" charset="-128"/>
              <a:cs typeface="Meiryo UI" pitchFamily="50" charset="-128"/>
            </a:endParaRPr>
          </a:p>
          <a:p>
            <a:pPr marL="811213" indent="-452438">
              <a:buFontTx/>
              <a:buNone/>
            </a:pPr>
            <a:r>
              <a:rPr lang="ja-JP" altLang="en-US" sz="2600" b="1" kern="0" dirty="0">
                <a:solidFill>
                  <a:srgbClr val="EEECE1">
                    <a:lumMod val="25000"/>
                  </a:srgbClr>
                </a:solidFill>
                <a:latin typeface="Meiryo UI" pitchFamily="50" charset="-128"/>
                <a:ea typeface="Meiryo UI" pitchFamily="50" charset="-128"/>
                <a:cs typeface="Meiryo UI" pitchFamily="50" charset="-128"/>
              </a:rPr>
              <a:t>⦿</a:t>
            </a:r>
            <a:r>
              <a:rPr lang="en-US" altLang="ja-JP" sz="2600" b="1" kern="0" dirty="0">
                <a:solidFill>
                  <a:srgbClr val="EEECE1">
                    <a:lumMod val="25000"/>
                  </a:srgbClr>
                </a:solidFill>
                <a:latin typeface="Meiryo UI" pitchFamily="50" charset="-128"/>
                <a:ea typeface="Meiryo UI" pitchFamily="50" charset="-128"/>
                <a:cs typeface="Meiryo UI" pitchFamily="50" charset="-128"/>
              </a:rPr>
              <a:t>	</a:t>
            </a:r>
            <a:r>
              <a:rPr lang="ja-JP" altLang="en-US" sz="2600" b="1" kern="0" dirty="0">
                <a:solidFill>
                  <a:srgbClr val="EEECE1">
                    <a:lumMod val="25000"/>
                  </a:srgbClr>
                </a:solidFill>
                <a:latin typeface="Meiryo UI" pitchFamily="50" charset="-128"/>
                <a:ea typeface="Meiryo UI" pitchFamily="50" charset="-128"/>
                <a:cs typeface="Meiryo UI" pitchFamily="50" charset="-128"/>
              </a:rPr>
              <a:t>残薬確認を含む服薬アドヒアランスの確認</a:t>
            </a:r>
            <a:endParaRPr lang="en-US" altLang="ja-JP" sz="2600" b="1" kern="0" dirty="0">
              <a:solidFill>
                <a:srgbClr val="EEECE1">
                  <a:lumMod val="25000"/>
                </a:srgbClr>
              </a:solidFill>
              <a:latin typeface="Meiryo UI" pitchFamily="50" charset="-128"/>
              <a:ea typeface="Meiryo UI" pitchFamily="50" charset="-128"/>
              <a:cs typeface="Meiryo UI" pitchFamily="50" charset="-128"/>
            </a:endParaRPr>
          </a:p>
          <a:p>
            <a:pPr marL="811213" indent="-452438">
              <a:buFontTx/>
              <a:buNone/>
            </a:pPr>
            <a:r>
              <a:rPr lang="ja-JP" altLang="en-US" sz="2600" b="1" kern="0" dirty="0">
                <a:solidFill>
                  <a:srgbClr val="EEECE1">
                    <a:lumMod val="25000"/>
                  </a:srgbClr>
                </a:solidFill>
                <a:latin typeface="Meiryo UI" pitchFamily="50" charset="-128"/>
                <a:ea typeface="Meiryo UI" pitchFamily="50" charset="-128"/>
                <a:cs typeface="Meiryo UI" pitchFamily="50" charset="-128"/>
              </a:rPr>
              <a:t>⦿</a:t>
            </a:r>
            <a:r>
              <a:rPr lang="en-US" altLang="ja-JP" sz="2600" b="1" kern="0" dirty="0">
                <a:solidFill>
                  <a:srgbClr val="EEECE1">
                    <a:lumMod val="25000"/>
                  </a:srgbClr>
                </a:solidFill>
                <a:latin typeface="Meiryo UI" pitchFamily="50" charset="-128"/>
                <a:ea typeface="Meiryo UI" pitchFamily="50" charset="-128"/>
                <a:cs typeface="Meiryo UI" pitchFamily="50" charset="-128"/>
              </a:rPr>
              <a:t>	</a:t>
            </a:r>
            <a:r>
              <a:rPr lang="ja-JP" altLang="en-US" sz="2600" b="1" kern="0" dirty="0">
                <a:solidFill>
                  <a:srgbClr val="EEECE1">
                    <a:lumMod val="25000"/>
                  </a:srgbClr>
                </a:solidFill>
                <a:latin typeface="Meiryo UI" pitchFamily="50" charset="-128"/>
                <a:ea typeface="Meiryo UI" pitchFamily="50" charset="-128"/>
                <a:cs typeface="Meiryo UI" pitchFamily="50" charset="-128"/>
              </a:rPr>
              <a:t>服薬指導を含む薬剤管理支援</a:t>
            </a:r>
            <a:endParaRPr lang="en-US" altLang="ja-JP" sz="2600" b="1" kern="0" dirty="0">
              <a:solidFill>
                <a:srgbClr val="EEECE1">
                  <a:lumMod val="25000"/>
                </a:srgbClr>
              </a:solidFill>
              <a:latin typeface="Meiryo UI" pitchFamily="50" charset="-128"/>
              <a:ea typeface="Meiryo UI" pitchFamily="50" charset="-128"/>
              <a:cs typeface="Meiryo UI" pitchFamily="50" charset="-128"/>
            </a:endParaRPr>
          </a:p>
          <a:p>
            <a:pPr marL="811213" indent="-452438">
              <a:buFontTx/>
              <a:buNone/>
            </a:pPr>
            <a:r>
              <a:rPr lang="ja-JP" altLang="en-US" sz="2600" b="1" kern="0" dirty="0">
                <a:solidFill>
                  <a:srgbClr val="EEECE1">
                    <a:lumMod val="25000"/>
                  </a:srgbClr>
                </a:solidFill>
                <a:latin typeface="Meiryo UI" pitchFamily="50" charset="-128"/>
                <a:ea typeface="Meiryo UI" pitchFamily="50" charset="-128"/>
                <a:cs typeface="Meiryo UI" pitchFamily="50" charset="-128"/>
              </a:rPr>
              <a:t>⦿</a:t>
            </a:r>
            <a:r>
              <a:rPr lang="en-US" altLang="ja-JP" sz="2600" b="1" kern="0" dirty="0">
                <a:solidFill>
                  <a:srgbClr val="EEECE1">
                    <a:lumMod val="25000"/>
                  </a:srgbClr>
                </a:solidFill>
                <a:latin typeface="Meiryo UI" pitchFamily="50" charset="-128"/>
                <a:ea typeface="Meiryo UI" pitchFamily="50" charset="-128"/>
                <a:cs typeface="Meiryo UI" pitchFamily="50" charset="-128"/>
              </a:rPr>
              <a:t>	</a:t>
            </a:r>
            <a:r>
              <a:rPr lang="ja-JP" altLang="en-US" sz="2600" b="1" kern="0" dirty="0">
                <a:solidFill>
                  <a:srgbClr val="EEECE1">
                    <a:lumMod val="25000"/>
                  </a:srgbClr>
                </a:solidFill>
                <a:latin typeface="Meiryo UI" pitchFamily="50" charset="-128"/>
                <a:ea typeface="Meiryo UI" pitchFamily="50" charset="-128"/>
                <a:cs typeface="Meiryo UI" pitchFamily="50" charset="-128"/>
              </a:rPr>
              <a:t>薬物療法の効果・副作用モニタリング</a:t>
            </a:r>
            <a:endParaRPr lang="en-US" altLang="ja-JP" sz="2600" b="1" kern="0" dirty="0">
              <a:solidFill>
                <a:srgbClr val="EEECE1">
                  <a:lumMod val="25000"/>
                </a:srgbClr>
              </a:solidFill>
              <a:latin typeface="Meiryo UI" pitchFamily="50" charset="-128"/>
              <a:ea typeface="Meiryo UI" pitchFamily="50" charset="-128"/>
              <a:cs typeface="Meiryo UI" pitchFamily="50" charset="-128"/>
            </a:endParaRPr>
          </a:p>
          <a:p>
            <a:pPr>
              <a:spcBef>
                <a:spcPts val="1800"/>
              </a:spcBef>
              <a:buFontTx/>
              <a:buNone/>
            </a:pPr>
            <a:r>
              <a:rPr lang="ja-JP" altLang="en-US" sz="2800" b="1" kern="0" dirty="0">
                <a:solidFill>
                  <a:srgbClr val="EA8B00"/>
                </a:solidFill>
                <a:latin typeface="Meiryo UI" pitchFamily="50" charset="-128"/>
                <a:ea typeface="Meiryo UI" pitchFamily="50" charset="-128"/>
                <a:cs typeface="Meiryo UI" pitchFamily="50" charset="-128"/>
              </a:rPr>
              <a:t>院内連携上の役割</a:t>
            </a:r>
            <a:endParaRPr lang="en-US" altLang="ja-JP" sz="2800" b="1" kern="0" dirty="0">
              <a:solidFill>
                <a:prstClr val="white">
                  <a:lumMod val="50000"/>
                </a:prstClr>
              </a:solidFill>
              <a:latin typeface="Meiryo UI" pitchFamily="50" charset="-128"/>
              <a:ea typeface="Meiryo UI" pitchFamily="50" charset="-128"/>
              <a:cs typeface="Meiryo UI" pitchFamily="50" charset="-128"/>
            </a:endParaRPr>
          </a:p>
          <a:p>
            <a:pPr marL="811213" indent="-452438">
              <a:buFontTx/>
              <a:buNone/>
            </a:pPr>
            <a:r>
              <a:rPr lang="ja-JP" altLang="en-US" sz="2600" b="1" kern="0" dirty="0">
                <a:solidFill>
                  <a:srgbClr val="EEECE1">
                    <a:lumMod val="25000"/>
                  </a:srgbClr>
                </a:solidFill>
                <a:latin typeface="Meiryo UI" pitchFamily="50" charset="-128"/>
                <a:ea typeface="Meiryo UI" pitchFamily="50" charset="-128"/>
                <a:cs typeface="Meiryo UI" pitchFamily="50" charset="-128"/>
              </a:rPr>
              <a:t>⦿</a:t>
            </a:r>
            <a:r>
              <a:rPr lang="en-US" altLang="ja-JP" sz="2600" b="1" kern="0" dirty="0">
                <a:solidFill>
                  <a:srgbClr val="EEECE1">
                    <a:lumMod val="25000"/>
                  </a:srgbClr>
                </a:solidFill>
                <a:latin typeface="Meiryo UI" pitchFamily="50" charset="-128"/>
                <a:ea typeface="Meiryo UI" pitchFamily="50" charset="-128"/>
                <a:cs typeface="Meiryo UI" pitchFamily="50" charset="-128"/>
              </a:rPr>
              <a:t>	</a:t>
            </a:r>
            <a:r>
              <a:rPr lang="ja-JP" altLang="en-US" sz="2600" b="1" kern="0" dirty="0">
                <a:solidFill>
                  <a:srgbClr val="EEECE1">
                    <a:lumMod val="25000"/>
                  </a:srgbClr>
                </a:solidFill>
                <a:latin typeface="Meiryo UI" pitchFamily="50" charset="-128"/>
                <a:ea typeface="Meiryo UI" pitchFamily="50" charset="-128"/>
                <a:cs typeface="Meiryo UI" pitchFamily="50" charset="-128"/>
              </a:rPr>
              <a:t>薬歴、副作用歴などの把握と周知</a:t>
            </a:r>
            <a:endParaRPr lang="en-US" altLang="ja-JP" sz="2600" b="1" kern="0" dirty="0">
              <a:solidFill>
                <a:srgbClr val="EEECE1">
                  <a:lumMod val="25000"/>
                </a:srgbClr>
              </a:solidFill>
              <a:latin typeface="Meiryo UI" pitchFamily="50" charset="-128"/>
              <a:ea typeface="Meiryo UI" pitchFamily="50" charset="-128"/>
              <a:cs typeface="Meiryo UI" pitchFamily="50" charset="-128"/>
            </a:endParaRPr>
          </a:p>
          <a:p>
            <a:pPr marL="811213" indent="-452438">
              <a:buFontTx/>
              <a:buNone/>
            </a:pPr>
            <a:r>
              <a:rPr lang="ja-JP" altLang="en-US" sz="2600" b="1" kern="0" dirty="0">
                <a:solidFill>
                  <a:srgbClr val="EEECE1">
                    <a:lumMod val="25000"/>
                  </a:srgbClr>
                </a:solidFill>
                <a:latin typeface="Meiryo UI" pitchFamily="50" charset="-128"/>
                <a:ea typeface="Meiryo UI" pitchFamily="50" charset="-128"/>
                <a:cs typeface="Meiryo UI" pitchFamily="50" charset="-128"/>
              </a:rPr>
              <a:t>⦿</a:t>
            </a:r>
            <a:r>
              <a:rPr lang="en-US" altLang="ja-JP" sz="2600" b="1" kern="0" dirty="0">
                <a:solidFill>
                  <a:srgbClr val="EEECE1">
                    <a:lumMod val="25000"/>
                  </a:srgbClr>
                </a:solidFill>
                <a:latin typeface="Meiryo UI" pitchFamily="50" charset="-128"/>
                <a:ea typeface="Meiryo UI" pitchFamily="50" charset="-128"/>
                <a:cs typeface="Meiryo UI" pitchFamily="50" charset="-128"/>
              </a:rPr>
              <a:t>	</a:t>
            </a:r>
            <a:r>
              <a:rPr lang="ja-JP" altLang="en-US" sz="2600" b="1" kern="0" dirty="0">
                <a:solidFill>
                  <a:srgbClr val="EEECE1">
                    <a:lumMod val="25000"/>
                  </a:srgbClr>
                </a:solidFill>
                <a:latin typeface="Meiryo UI" pitchFamily="50" charset="-128"/>
                <a:ea typeface="Meiryo UI" pitchFamily="50" charset="-128"/>
                <a:cs typeface="Meiryo UI" pitchFamily="50" charset="-128"/>
              </a:rPr>
              <a:t>適切な剤型選択、投与経路の検討</a:t>
            </a:r>
            <a:endParaRPr lang="en-US" altLang="ja-JP" sz="2600" b="1" kern="0" dirty="0">
              <a:solidFill>
                <a:srgbClr val="EEECE1">
                  <a:lumMod val="25000"/>
                </a:srgbClr>
              </a:solidFill>
              <a:latin typeface="Meiryo UI" pitchFamily="50" charset="-128"/>
              <a:ea typeface="Meiryo UI" pitchFamily="50" charset="-128"/>
              <a:cs typeface="Meiryo UI" pitchFamily="50" charset="-128"/>
            </a:endParaRPr>
          </a:p>
          <a:p>
            <a:pPr marL="811213" indent="-452438">
              <a:buFontTx/>
              <a:buNone/>
            </a:pPr>
            <a:r>
              <a:rPr lang="ja-JP" altLang="en-US" sz="2600" b="1" kern="0" dirty="0">
                <a:solidFill>
                  <a:srgbClr val="EEECE1">
                    <a:lumMod val="25000"/>
                  </a:srgbClr>
                </a:solidFill>
                <a:latin typeface="Meiryo UI" pitchFamily="50" charset="-128"/>
                <a:ea typeface="Meiryo UI" pitchFamily="50" charset="-128"/>
                <a:cs typeface="Meiryo UI" pitchFamily="50" charset="-128"/>
              </a:rPr>
              <a:t>⦿</a:t>
            </a:r>
            <a:r>
              <a:rPr lang="en-US" altLang="ja-JP" sz="2600" b="1" kern="0" dirty="0">
                <a:solidFill>
                  <a:srgbClr val="EEECE1">
                    <a:lumMod val="25000"/>
                  </a:srgbClr>
                </a:solidFill>
                <a:latin typeface="Meiryo UI" pitchFamily="50" charset="-128"/>
                <a:ea typeface="Meiryo UI" pitchFamily="50" charset="-128"/>
                <a:cs typeface="Meiryo UI" pitchFamily="50" charset="-128"/>
              </a:rPr>
              <a:t>	</a:t>
            </a:r>
            <a:r>
              <a:rPr lang="ja-JP" altLang="en-US" sz="2600" b="1" kern="0" dirty="0">
                <a:solidFill>
                  <a:srgbClr val="EEECE1">
                    <a:lumMod val="25000"/>
                  </a:srgbClr>
                </a:solidFill>
                <a:latin typeface="Meiryo UI" pitchFamily="50" charset="-128"/>
                <a:ea typeface="Meiryo UI" pitchFamily="50" charset="-128"/>
                <a:cs typeface="Meiryo UI" pitchFamily="50" charset="-128"/>
              </a:rPr>
              <a:t>多剤併用の是正、重複投与や薬物有害事象の回避など</a:t>
            </a:r>
            <a:endParaRPr lang="en-US" altLang="ja-JP" sz="2600" b="1" kern="0" dirty="0">
              <a:solidFill>
                <a:srgbClr val="EEECE1">
                  <a:lumMod val="25000"/>
                </a:srgbClr>
              </a:solidFill>
              <a:latin typeface="Meiryo UI" pitchFamily="50" charset="-128"/>
              <a:ea typeface="Meiryo UI" pitchFamily="50" charset="-128"/>
              <a:cs typeface="Meiryo UI" pitchFamily="50" charset="-128"/>
            </a:endParaRPr>
          </a:p>
        </p:txBody>
      </p:sp>
      <p:sp>
        <p:nvSpPr>
          <p:cNvPr id="8" name="Text Box 2">
            <a:extLst>
              <a:ext uri="{FF2B5EF4-FFF2-40B4-BE49-F238E27FC236}">
                <a16:creationId xmlns:a16="http://schemas.microsoft.com/office/drawing/2014/main" xmlns="" id="{FA915E70-C932-44DF-8127-B2CD2CBAEC1B}"/>
              </a:ext>
            </a:extLst>
          </p:cNvPr>
          <p:cNvSpPr txBox="1">
            <a:spLocks noChangeArrowheads="1"/>
          </p:cNvSpPr>
          <p:nvPr/>
        </p:nvSpPr>
        <p:spPr bwMode="auto">
          <a:xfrm>
            <a:off x="1427282" y="353943"/>
            <a:ext cx="6284157" cy="54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04" tIns="41452" rIns="82904" bIns="41452"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fontAlgn="auto" hangingPunct="1">
              <a:spcBef>
                <a:spcPts val="0"/>
              </a:spcBef>
              <a:spcAft>
                <a:spcPts val="0"/>
              </a:spcAft>
            </a:pPr>
            <a:r>
              <a:rPr lang="ja-JP" altLang="en-US" sz="3000" b="1" dirty="0">
                <a:solidFill>
                  <a:srgbClr val="000000"/>
                </a:solidFill>
                <a:latin typeface="Meiryo UI" pitchFamily="50" charset="-128"/>
                <a:ea typeface="Meiryo UI" pitchFamily="50" charset="-128"/>
                <a:cs typeface="Meiryo UI" pitchFamily="50" charset="-128"/>
              </a:rPr>
              <a:t>薬剤師の基本的な役割</a:t>
            </a:r>
            <a:endParaRPr lang="en-US" altLang="ja-JP" sz="3000" b="1" dirty="0">
              <a:solidFill>
                <a:srgbClr val="000000"/>
              </a:solidFill>
              <a:latin typeface="Meiryo UI" pitchFamily="50" charset="-128"/>
              <a:ea typeface="Meiryo UI" pitchFamily="50" charset="-128"/>
              <a:cs typeface="Meiryo UI" pitchFamily="50" charset="-128"/>
            </a:endParaRPr>
          </a:p>
        </p:txBody>
      </p:sp>
      <p:sp>
        <p:nvSpPr>
          <p:cNvPr id="11" name="Rectangle 3">
            <a:extLst>
              <a:ext uri="{FF2B5EF4-FFF2-40B4-BE49-F238E27FC236}">
                <a16:creationId xmlns:a16="http://schemas.microsoft.com/office/drawing/2014/main" xmlns="" id="{CAA513C7-1B90-4294-9C53-4F23CFA0B6CE}"/>
              </a:ext>
            </a:extLst>
          </p:cNvPr>
          <p:cNvSpPr>
            <a:spLocks noChangeArrowheads="1"/>
          </p:cNvSpPr>
          <p:nvPr/>
        </p:nvSpPr>
        <p:spPr bwMode="auto">
          <a:xfrm>
            <a:off x="322650" y="1030065"/>
            <a:ext cx="8511510" cy="129707"/>
          </a:xfrm>
          <a:prstGeom prst="rect">
            <a:avLst/>
          </a:prstGeom>
          <a:gradFill rotWithShape="1">
            <a:gsLst>
              <a:gs pos="0">
                <a:srgbClr val="FFFFFF">
                  <a:lumMod val="95000"/>
                </a:srgbClr>
              </a:gs>
              <a:gs pos="100000">
                <a:srgbClr val="EA8B00"/>
              </a:gs>
            </a:gsLst>
            <a:lin ang="0" scaled="1"/>
          </a:gradFill>
          <a:ln w="9525" algn="ctr">
            <a:noFill/>
            <a:miter lim="800000"/>
            <a:headEnd/>
            <a:tailEnd/>
          </a:ln>
        </p:spPr>
        <p:txBody>
          <a:bodyPr wrap="none" anchor="ctr"/>
          <a:lstStyle/>
          <a:p>
            <a:pPr algn="r" fontAlgn="auto">
              <a:spcBef>
                <a:spcPts val="0"/>
              </a:spcBef>
              <a:spcAft>
                <a:spcPts val="0"/>
              </a:spcAft>
              <a:defRPr/>
            </a:pPr>
            <a:endParaRPr kumimoji="0" lang="ja-JP" altLang="en-US" sz="1800" kern="0">
              <a:solidFill>
                <a:srgbClr val="000000"/>
              </a:solidFill>
              <a:effectLst>
                <a:outerShdw blurRad="38100" dist="38100" dir="2700000" algn="tl">
                  <a:srgbClr val="000000">
                    <a:alpha val="43137"/>
                  </a:srgbClr>
                </a:outerShdw>
              </a:effectLst>
              <a:latin typeface="Arial" charset="0"/>
            </a:endParaRPr>
          </a:p>
        </p:txBody>
      </p:sp>
      <p:sp>
        <p:nvSpPr>
          <p:cNvPr id="13" name="テキスト ボックス 12"/>
          <p:cNvSpPr txBox="1"/>
          <p:nvPr/>
        </p:nvSpPr>
        <p:spPr>
          <a:xfrm>
            <a:off x="8377360" y="8964"/>
            <a:ext cx="757675" cy="461665"/>
          </a:xfrm>
          <a:prstGeom prst="rect">
            <a:avLst/>
          </a:prstGeom>
          <a:noFill/>
        </p:spPr>
        <p:txBody>
          <a:bodyPr wrap="square" rtlCol="0">
            <a:spAutoFit/>
          </a:bodyPr>
          <a:lstStyle/>
          <a:p>
            <a:pPr algn="r"/>
            <a:r>
              <a:rPr kumimoji="1" lang="en-US" altLang="ja-JP" sz="2400" dirty="0" smtClean="0">
                <a:latin typeface="Meiryo UI" panose="020B0604030504040204" pitchFamily="50" charset="-128"/>
                <a:ea typeface="Meiryo UI" panose="020B0604030504040204" pitchFamily="50" charset="-128"/>
              </a:rPr>
              <a:t>44</a:t>
            </a:r>
            <a:endParaRPr kumimoji="1" lang="ja-JP" altLang="en-US"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391142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セラピスト"/>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037" t="4780" r="10144"/>
          <a:stretch/>
        </p:blipFill>
        <p:spPr bwMode="auto">
          <a:xfrm>
            <a:off x="7263254" y="1385424"/>
            <a:ext cx="1504514" cy="2553684"/>
          </a:xfrm>
          <a:prstGeom prst="rect">
            <a:avLst/>
          </a:prstGeom>
          <a:noFill/>
          <a:extLst>
            <a:ext uri="{909E8E84-426E-40DD-AFC4-6F175D3DCCD1}">
              <a14:hiddenFill xmlns:a14="http://schemas.microsoft.com/office/drawing/2010/main">
                <a:solidFill>
                  <a:srgbClr val="FFFFFF"/>
                </a:solidFill>
              </a14:hiddenFill>
            </a:ext>
          </a:extLst>
        </p:spPr>
      </p:pic>
      <p:sp>
        <p:nvSpPr>
          <p:cNvPr id="9" name="コンテンツ プレースホルダ 2">
            <a:extLst>
              <a:ext uri="{FF2B5EF4-FFF2-40B4-BE49-F238E27FC236}">
                <a16:creationId xmlns:a16="http://schemas.microsoft.com/office/drawing/2014/main" xmlns="" id="{296F6482-AF69-43FF-8FC6-9B90220876F3}"/>
              </a:ext>
            </a:extLst>
          </p:cNvPr>
          <p:cNvSpPr txBox="1">
            <a:spLocks/>
          </p:cNvSpPr>
          <p:nvPr/>
        </p:nvSpPr>
        <p:spPr>
          <a:xfrm>
            <a:off x="726401" y="1622302"/>
            <a:ext cx="7835142" cy="4985891"/>
          </a:xfrm>
          <a:prstGeom prst="rect">
            <a:avLst/>
          </a:prstGeom>
          <a:noFill/>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a:buFontTx/>
              <a:buNone/>
            </a:pPr>
            <a:r>
              <a:rPr lang="ja-JP" altLang="en-US" sz="2800" b="1" kern="0" dirty="0">
                <a:solidFill>
                  <a:srgbClr val="EA8B00"/>
                </a:solidFill>
                <a:latin typeface="Meiryo UI" pitchFamily="50" charset="-128"/>
                <a:ea typeface="Meiryo UI" pitchFamily="50" charset="-128"/>
                <a:cs typeface="Meiryo UI" pitchFamily="50" charset="-128"/>
              </a:rPr>
              <a:t>専門職としての本来的な役割</a:t>
            </a:r>
            <a:endParaRPr lang="en-US" altLang="ja-JP" sz="2800" b="1" kern="0" dirty="0">
              <a:solidFill>
                <a:srgbClr val="FFFFFF">
                  <a:lumMod val="50000"/>
                </a:srgbClr>
              </a:solidFill>
              <a:latin typeface="Meiryo UI" pitchFamily="50" charset="-128"/>
              <a:ea typeface="Meiryo UI" pitchFamily="50" charset="-128"/>
              <a:cs typeface="Meiryo UI" pitchFamily="50" charset="-128"/>
            </a:endParaRPr>
          </a:p>
          <a:p>
            <a:pPr marL="811213" indent="-452438">
              <a:buFontTx/>
              <a:buNone/>
            </a:pPr>
            <a:r>
              <a:rPr lang="ja-JP" altLang="en-US" sz="2600" b="1" kern="0" dirty="0">
                <a:solidFill>
                  <a:schemeClr val="bg2">
                    <a:lumMod val="25000"/>
                  </a:schemeClr>
                </a:solidFill>
                <a:latin typeface="Meiryo UI" pitchFamily="50" charset="-128"/>
                <a:ea typeface="Meiryo UI" pitchFamily="50" charset="-128"/>
                <a:cs typeface="Meiryo UI" pitchFamily="50" charset="-128"/>
              </a:rPr>
              <a:t>⦿ 基本的動作能力の回復等</a:t>
            </a:r>
          </a:p>
          <a:p>
            <a:pPr marL="811213" indent="-452438">
              <a:buFontTx/>
              <a:buNone/>
            </a:pPr>
            <a:r>
              <a:rPr lang="ja-JP" altLang="en-US" sz="2600" b="1" kern="0" dirty="0">
                <a:solidFill>
                  <a:schemeClr val="bg2">
                    <a:lumMod val="25000"/>
                  </a:schemeClr>
                </a:solidFill>
                <a:latin typeface="Meiryo UI" pitchFamily="50" charset="-128"/>
                <a:ea typeface="Meiryo UI" pitchFamily="50" charset="-128"/>
                <a:cs typeface="Meiryo UI" pitchFamily="50" charset="-128"/>
              </a:rPr>
              <a:t>⦿ 応用的動作能力、社会的適応能力の回復等</a:t>
            </a:r>
          </a:p>
          <a:p>
            <a:pPr marL="811213" indent="-452438">
              <a:buFontTx/>
              <a:buNone/>
            </a:pPr>
            <a:r>
              <a:rPr lang="ja-JP" altLang="en-US" sz="2600" b="1" kern="0" dirty="0">
                <a:solidFill>
                  <a:schemeClr val="bg2">
                    <a:lumMod val="25000"/>
                  </a:schemeClr>
                </a:solidFill>
                <a:latin typeface="Meiryo UI" pitchFamily="50" charset="-128"/>
                <a:ea typeface="Meiryo UI" pitchFamily="50" charset="-128"/>
                <a:cs typeface="Meiryo UI" pitchFamily="50" charset="-128"/>
              </a:rPr>
              <a:t>⦿ 言語聴覚能力の回復等</a:t>
            </a:r>
            <a:endParaRPr lang="en-US" altLang="ja-JP" sz="2600" b="1" kern="0" dirty="0">
              <a:solidFill>
                <a:schemeClr val="bg2">
                  <a:lumMod val="25000"/>
                </a:schemeClr>
              </a:solidFill>
              <a:latin typeface="Meiryo UI" pitchFamily="50" charset="-128"/>
              <a:ea typeface="Meiryo UI" pitchFamily="50" charset="-128"/>
              <a:cs typeface="Meiryo UI" pitchFamily="50" charset="-128"/>
            </a:endParaRPr>
          </a:p>
          <a:p>
            <a:pPr>
              <a:spcBef>
                <a:spcPts val="1800"/>
              </a:spcBef>
              <a:buFontTx/>
              <a:buNone/>
            </a:pPr>
            <a:r>
              <a:rPr lang="ja-JP" altLang="en-US" sz="2800" b="1" kern="0" dirty="0">
                <a:solidFill>
                  <a:srgbClr val="EA8B00"/>
                </a:solidFill>
                <a:latin typeface="Meiryo UI" pitchFamily="50" charset="-128"/>
                <a:ea typeface="Meiryo UI" pitchFamily="50" charset="-128"/>
                <a:cs typeface="Meiryo UI" pitchFamily="50" charset="-128"/>
              </a:rPr>
              <a:t>院内連携上の役割</a:t>
            </a:r>
            <a:endParaRPr lang="en-US" altLang="ja-JP" sz="2800" b="1" kern="0" dirty="0">
              <a:solidFill>
                <a:srgbClr val="FFFFFF">
                  <a:lumMod val="50000"/>
                </a:srgbClr>
              </a:solidFill>
              <a:latin typeface="Meiryo UI" pitchFamily="50" charset="-128"/>
              <a:ea typeface="Meiryo UI" pitchFamily="50" charset="-128"/>
              <a:cs typeface="Meiryo UI" pitchFamily="50" charset="-128"/>
            </a:endParaRPr>
          </a:p>
          <a:p>
            <a:pPr marL="811213" indent="-452438">
              <a:buFontTx/>
              <a:buNone/>
            </a:pPr>
            <a:r>
              <a:rPr lang="ja-JP" altLang="en-US" sz="2600" b="1" kern="0" dirty="0">
                <a:solidFill>
                  <a:schemeClr val="bg2">
                    <a:lumMod val="25000"/>
                  </a:schemeClr>
                </a:solidFill>
                <a:latin typeface="Meiryo UI" pitchFamily="50" charset="-128"/>
                <a:ea typeface="Meiryo UI" pitchFamily="50" charset="-128"/>
                <a:cs typeface="Meiryo UI" pitchFamily="50" charset="-128"/>
              </a:rPr>
              <a:t>⦿ 日常生活活動や社会参加機能の評価情報の提供</a:t>
            </a:r>
          </a:p>
          <a:p>
            <a:pPr marL="811213" indent="-452438">
              <a:buFontTx/>
              <a:buNone/>
            </a:pPr>
            <a:r>
              <a:rPr lang="ja-JP" altLang="en-US" sz="2600" b="1" kern="0" dirty="0">
                <a:solidFill>
                  <a:schemeClr val="bg2">
                    <a:lumMod val="25000"/>
                  </a:schemeClr>
                </a:solidFill>
                <a:latin typeface="Meiryo UI" pitchFamily="50" charset="-128"/>
                <a:ea typeface="Meiryo UI" pitchFamily="50" charset="-128"/>
                <a:cs typeface="Meiryo UI" pitchFamily="50" charset="-128"/>
              </a:rPr>
              <a:t>⦿ 統一された生活上の留意点の提供</a:t>
            </a:r>
          </a:p>
          <a:p>
            <a:pPr marL="811213" indent="-452438">
              <a:buFontTx/>
              <a:buNone/>
            </a:pPr>
            <a:r>
              <a:rPr lang="ja-JP" altLang="en-US" sz="2600" b="1" kern="0" dirty="0">
                <a:solidFill>
                  <a:schemeClr val="bg2">
                    <a:lumMod val="25000"/>
                  </a:schemeClr>
                </a:solidFill>
                <a:latin typeface="Meiryo UI" pitchFamily="50" charset="-128"/>
                <a:ea typeface="Meiryo UI" pitchFamily="50" charset="-128"/>
                <a:cs typeface="Meiryo UI" pitchFamily="50" charset="-128"/>
              </a:rPr>
              <a:t>⦿ 適切な心理的支援</a:t>
            </a:r>
          </a:p>
          <a:p>
            <a:pPr marL="811213" indent="-452438">
              <a:buFontTx/>
              <a:buNone/>
            </a:pPr>
            <a:r>
              <a:rPr lang="ja-JP" altLang="en-US" sz="2600" b="1" kern="0" dirty="0">
                <a:solidFill>
                  <a:schemeClr val="bg2">
                    <a:lumMod val="25000"/>
                  </a:schemeClr>
                </a:solidFill>
                <a:latin typeface="Meiryo UI" pitchFamily="50" charset="-128"/>
                <a:ea typeface="Meiryo UI" pitchFamily="50" charset="-128"/>
                <a:cs typeface="Meiryo UI" pitchFamily="50" charset="-128"/>
              </a:rPr>
              <a:t>⦿ 病前の役割、興味、習慣等の把握</a:t>
            </a:r>
          </a:p>
          <a:p>
            <a:pPr marL="811213" indent="-452438">
              <a:buFontTx/>
              <a:buNone/>
            </a:pPr>
            <a:r>
              <a:rPr lang="ja-JP" altLang="en-US" sz="2600" b="1" kern="0" dirty="0">
                <a:solidFill>
                  <a:schemeClr val="bg2">
                    <a:lumMod val="25000"/>
                  </a:schemeClr>
                </a:solidFill>
                <a:latin typeface="Meiryo UI" pitchFamily="50" charset="-128"/>
                <a:ea typeface="Meiryo UI" pitchFamily="50" charset="-128"/>
                <a:cs typeface="Meiryo UI" pitchFamily="50" charset="-128"/>
              </a:rPr>
              <a:t>⦿ 家族、生活環境の把握</a:t>
            </a:r>
            <a:endParaRPr lang="en-US" altLang="ja-JP" sz="2600" b="1" kern="0" dirty="0">
              <a:solidFill>
                <a:schemeClr val="bg2">
                  <a:lumMod val="25000"/>
                </a:schemeClr>
              </a:solidFill>
              <a:latin typeface="Meiryo UI" pitchFamily="50" charset="-128"/>
              <a:ea typeface="Meiryo UI" pitchFamily="50" charset="-128"/>
              <a:cs typeface="Meiryo UI" pitchFamily="50" charset="-128"/>
            </a:endParaRPr>
          </a:p>
        </p:txBody>
      </p:sp>
      <p:sp>
        <p:nvSpPr>
          <p:cNvPr id="8" name="Rectangle 3">
            <a:extLst>
              <a:ext uri="{FF2B5EF4-FFF2-40B4-BE49-F238E27FC236}">
                <a16:creationId xmlns:a16="http://schemas.microsoft.com/office/drawing/2014/main" xmlns="" id="{CAA513C7-1B90-4294-9C53-4F23CFA0B6CE}"/>
              </a:ext>
            </a:extLst>
          </p:cNvPr>
          <p:cNvSpPr>
            <a:spLocks noChangeArrowheads="1"/>
          </p:cNvSpPr>
          <p:nvPr/>
        </p:nvSpPr>
        <p:spPr bwMode="auto">
          <a:xfrm>
            <a:off x="322650" y="1030065"/>
            <a:ext cx="8511510" cy="129707"/>
          </a:xfrm>
          <a:prstGeom prst="rect">
            <a:avLst/>
          </a:prstGeom>
          <a:gradFill rotWithShape="1">
            <a:gsLst>
              <a:gs pos="0">
                <a:srgbClr val="FFFFFF">
                  <a:lumMod val="95000"/>
                </a:srgbClr>
              </a:gs>
              <a:gs pos="100000">
                <a:srgbClr val="EA8B00"/>
              </a:gs>
            </a:gsLst>
            <a:lin ang="0" scaled="1"/>
          </a:gradFill>
          <a:ln w="9525" algn="ctr">
            <a:noFill/>
            <a:miter lim="800000"/>
            <a:headEnd/>
            <a:tailEnd/>
          </a:ln>
        </p:spPr>
        <p:txBody>
          <a:bodyPr wrap="none" anchor="ctr"/>
          <a:lstStyle/>
          <a:p>
            <a:pPr algn="r" fontAlgn="auto">
              <a:spcBef>
                <a:spcPts val="0"/>
              </a:spcBef>
              <a:spcAft>
                <a:spcPts val="0"/>
              </a:spcAft>
              <a:defRPr/>
            </a:pPr>
            <a:endParaRPr kumimoji="0" lang="ja-JP" altLang="en-US" sz="1800" kern="0">
              <a:solidFill>
                <a:srgbClr val="000000"/>
              </a:solidFill>
              <a:effectLst>
                <a:outerShdw blurRad="38100" dist="38100" dir="2700000" algn="tl">
                  <a:srgbClr val="000000">
                    <a:alpha val="43137"/>
                  </a:srgbClr>
                </a:outerShdw>
              </a:effectLst>
              <a:latin typeface="Arial" charset="0"/>
            </a:endParaRPr>
          </a:p>
        </p:txBody>
      </p:sp>
      <p:sp>
        <p:nvSpPr>
          <p:cNvPr id="11" name="Text Box 2">
            <a:extLst>
              <a:ext uri="{FF2B5EF4-FFF2-40B4-BE49-F238E27FC236}">
                <a16:creationId xmlns:a16="http://schemas.microsoft.com/office/drawing/2014/main" xmlns="" id="{FA915E70-C932-44DF-8127-B2CD2CBAEC1B}"/>
              </a:ext>
            </a:extLst>
          </p:cNvPr>
          <p:cNvSpPr txBox="1">
            <a:spLocks noChangeArrowheads="1"/>
          </p:cNvSpPr>
          <p:nvPr/>
        </p:nvSpPr>
        <p:spPr bwMode="auto">
          <a:xfrm>
            <a:off x="1093468" y="326511"/>
            <a:ext cx="6939432" cy="54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04" tIns="41452" rIns="82904" bIns="41452"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fontAlgn="auto" hangingPunct="1">
              <a:spcBef>
                <a:spcPts val="0"/>
              </a:spcBef>
              <a:spcAft>
                <a:spcPts val="0"/>
              </a:spcAft>
            </a:pPr>
            <a:r>
              <a:rPr lang="ja-JP" altLang="en-US" sz="3000" b="1" dirty="0">
                <a:solidFill>
                  <a:srgbClr val="000000"/>
                </a:solidFill>
                <a:latin typeface="Meiryo UI" pitchFamily="50" charset="-128"/>
                <a:ea typeface="Meiryo UI" pitchFamily="50" charset="-128"/>
                <a:cs typeface="Meiryo UI" pitchFamily="50" charset="-128"/>
              </a:rPr>
              <a:t>リハ職（</a:t>
            </a:r>
            <a:r>
              <a:rPr lang="en-US" altLang="ja-JP" sz="3000" b="1" dirty="0">
                <a:solidFill>
                  <a:srgbClr val="000000"/>
                </a:solidFill>
                <a:latin typeface="Meiryo UI" pitchFamily="50" charset="-128"/>
                <a:ea typeface="Meiryo UI" pitchFamily="50" charset="-128"/>
                <a:cs typeface="Meiryo UI" pitchFamily="50" charset="-128"/>
              </a:rPr>
              <a:t>PT</a:t>
            </a:r>
            <a:r>
              <a:rPr lang="ja-JP" altLang="en-US" sz="3000" b="1" dirty="0">
                <a:solidFill>
                  <a:srgbClr val="000000"/>
                </a:solidFill>
                <a:latin typeface="Meiryo UI" pitchFamily="50" charset="-128"/>
                <a:ea typeface="Meiryo UI" pitchFamily="50" charset="-128"/>
                <a:cs typeface="Meiryo UI" pitchFamily="50" charset="-128"/>
              </a:rPr>
              <a:t>・</a:t>
            </a:r>
            <a:r>
              <a:rPr lang="en-US" altLang="ja-JP" sz="3000" b="1" dirty="0">
                <a:solidFill>
                  <a:srgbClr val="000000"/>
                </a:solidFill>
                <a:latin typeface="Meiryo UI" pitchFamily="50" charset="-128"/>
                <a:ea typeface="Meiryo UI" pitchFamily="50" charset="-128"/>
                <a:cs typeface="Meiryo UI" pitchFamily="50" charset="-128"/>
              </a:rPr>
              <a:t>OT</a:t>
            </a:r>
            <a:r>
              <a:rPr lang="ja-JP" altLang="en-US" sz="3000" b="1" dirty="0">
                <a:solidFill>
                  <a:srgbClr val="000000"/>
                </a:solidFill>
                <a:latin typeface="Meiryo UI" pitchFamily="50" charset="-128"/>
                <a:ea typeface="Meiryo UI" pitchFamily="50" charset="-128"/>
                <a:cs typeface="Meiryo UI" pitchFamily="50" charset="-128"/>
              </a:rPr>
              <a:t>・</a:t>
            </a:r>
            <a:r>
              <a:rPr lang="en-US" altLang="ja-JP" sz="3000" b="1" dirty="0">
                <a:solidFill>
                  <a:srgbClr val="000000"/>
                </a:solidFill>
                <a:latin typeface="Meiryo UI" pitchFamily="50" charset="-128"/>
                <a:ea typeface="Meiryo UI" pitchFamily="50" charset="-128"/>
                <a:cs typeface="Meiryo UI" pitchFamily="50" charset="-128"/>
              </a:rPr>
              <a:t>ST</a:t>
            </a:r>
            <a:r>
              <a:rPr lang="ja-JP" altLang="en-US" sz="3000" b="1" dirty="0">
                <a:solidFill>
                  <a:srgbClr val="000000"/>
                </a:solidFill>
                <a:latin typeface="Meiryo UI" pitchFamily="50" charset="-128"/>
                <a:ea typeface="Meiryo UI" pitchFamily="50" charset="-128"/>
                <a:cs typeface="Meiryo UI" pitchFamily="50" charset="-128"/>
              </a:rPr>
              <a:t>等）の基本的な役割</a:t>
            </a:r>
            <a:endParaRPr lang="en-US" altLang="ja-JP" sz="3000" b="1" dirty="0">
              <a:solidFill>
                <a:srgbClr val="000000"/>
              </a:solidFill>
              <a:latin typeface="Meiryo UI" pitchFamily="50" charset="-128"/>
              <a:ea typeface="Meiryo UI" pitchFamily="50" charset="-128"/>
              <a:cs typeface="Meiryo UI" pitchFamily="50" charset="-128"/>
            </a:endParaRPr>
          </a:p>
        </p:txBody>
      </p:sp>
      <p:sp>
        <p:nvSpPr>
          <p:cNvPr id="12" name="テキスト ボックス 11"/>
          <p:cNvSpPr txBox="1"/>
          <p:nvPr/>
        </p:nvSpPr>
        <p:spPr>
          <a:xfrm>
            <a:off x="8377360" y="8964"/>
            <a:ext cx="757675" cy="461665"/>
          </a:xfrm>
          <a:prstGeom prst="rect">
            <a:avLst/>
          </a:prstGeom>
          <a:noFill/>
        </p:spPr>
        <p:txBody>
          <a:bodyPr wrap="square" rtlCol="0">
            <a:spAutoFit/>
          </a:bodyPr>
          <a:lstStyle/>
          <a:p>
            <a:pPr algn="r"/>
            <a:r>
              <a:rPr kumimoji="1" lang="en-US" altLang="ja-JP" sz="2400" dirty="0" smtClean="0">
                <a:latin typeface="Meiryo UI" panose="020B0604030504040204" pitchFamily="50" charset="-128"/>
                <a:ea typeface="Meiryo UI" panose="020B0604030504040204" pitchFamily="50" charset="-128"/>
              </a:rPr>
              <a:t>45</a:t>
            </a:r>
            <a:endParaRPr kumimoji="1" lang="ja-JP" altLang="en-US"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190929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 2">
            <a:extLst>
              <a:ext uri="{FF2B5EF4-FFF2-40B4-BE49-F238E27FC236}">
                <a16:creationId xmlns:a16="http://schemas.microsoft.com/office/drawing/2014/main" xmlns="" id="{7B4D59D4-43E5-4E91-A0F4-4E3B875E9ADC}"/>
              </a:ext>
            </a:extLst>
          </p:cNvPr>
          <p:cNvSpPr txBox="1">
            <a:spLocks/>
          </p:cNvSpPr>
          <p:nvPr/>
        </p:nvSpPr>
        <p:spPr>
          <a:xfrm>
            <a:off x="739984" y="1611411"/>
            <a:ext cx="8200578" cy="5435127"/>
          </a:xfrm>
          <a:prstGeom prst="rect">
            <a:avLst/>
          </a:prstGeom>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a:buFontTx/>
              <a:buNone/>
            </a:pPr>
            <a:r>
              <a:rPr lang="ja-JP" altLang="en-US" sz="2800" b="1" kern="0" dirty="0">
                <a:solidFill>
                  <a:srgbClr val="EA8B00"/>
                </a:solidFill>
                <a:latin typeface="Meiryo UI" pitchFamily="50" charset="-128"/>
                <a:ea typeface="Meiryo UI" pitchFamily="50" charset="-128"/>
                <a:cs typeface="Meiryo UI" pitchFamily="50" charset="-128"/>
              </a:rPr>
              <a:t>専門職としての本来的な役割</a:t>
            </a:r>
            <a:endParaRPr lang="en-US" altLang="ja-JP" sz="2800" b="1" kern="0" dirty="0">
              <a:solidFill>
                <a:srgbClr val="FFFFFF">
                  <a:lumMod val="50000"/>
                </a:srgbClr>
              </a:solidFill>
              <a:latin typeface="Meiryo UI" pitchFamily="50" charset="-128"/>
              <a:ea typeface="Meiryo UI" pitchFamily="50" charset="-128"/>
              <a:cs typeface="Meiryo UI" pitchFamily="50" charset="-128"/>
            </a:endParaRPr>
          </a:p>
          <a:p>
            <a:pPr marL="811213" indent="-455613">
              <a:buFontTx/>
              <a:buNone/>
            </a:pPr>
            <a:r>
              <a:rPr lang="ja-JP" altLang="en-US" sz="2600" b="1" kern="0" dirty="0">
                <a:solidFill>
                  <a:schemeClr val="bg2">
                    <a:lumMod val="25000"/>
                  </a:schemeClr>
                </a:solidFill>
                <a:latin typeface="Meiryo UI" pitchFamily="50" charset="-128"/>
                <a:ea typeface="Meiryo UI" pitchFamily="50" charset="-128"/>
                <a:cs typeface="Meiryo UI" pitchFamily="50" charset="-128"/>
              </a:rPr>
              <a:t>⦿</a:t>
            </a:r>
            <a:r>
              <a:rPr lang="en-US" altLang="ja-JP" sz="2600" b="1" kern="0" dirty="0">
                <a:solidFill>
                  <a:schemeClr val="bg2">
                    <a:lumMod val="25000"/>
                  </a:schemeClr>
                </a:solidFill>
                <a:latin typeface="Meiryo UI" pitchFamily="50" charset="-128"/>
                <a:ea typeface="Meiryo UI" pitchFamily="50" charset="-128"/>
                <a:cs typeface="Meiryo UI" pitchFamily="50" charset="-128"/>
              </a:rPr>
              <a:t>	</a:t>
            </a:r>
            <a:r>
              <a:rPr lang="ja-JP" altLang="en-US" sz="2600" b="1" kern="0" dirty="0">
                <a:solidFill>
                  <a:schemeClr val="bg2">
                    <a:lumMod val="25000"/>
                  </a:schemeClr>
                </a:solidFill>
                <a:latin typeface="Meiryo UI" pitchFamily="50" charset="-128"/>
                <a:ea typeface="Meiryo UI" pitchFamily="50" charset="-128"/>
                <a:cs typeface="Meiryo UI" pitchFamily="50" charset="-128"/>
              </a:rPr>
              <a:t>アドボカシー</a:t>
            </a:r>
            <a:r>
              <a:rPr lang="en-US" altLang="ja-JP" sz="2600" b="1" kern="0" dirty="0">
                <a:solidFill>
                  <a:schemeClr val="bg2">
                    <a:lumMod val="25000"/>
                  </a:schemeClr>
                </a:solidFill>
                <a:latin typeface="Meiryo UI" pitchFamily="50" charset="-128"/>
                <a:ea typeface="Meiryo UI" pitchFamily="50" charset="-128"/>
                <a:cs typeface="Meiryo UI" pitchFamily="50" charset="-128"/>
              </a:rPr>
              <a:t>...</a:t>
            </a:r>
            <a:r>
              <a:rPr lang="ja-JP" altLang="en-US" sz="2600" b="1" kern="0" dirty="0">
                <a:solidFill>
                  <a:schemeClr val="bg2">
                    <a:lumMod val="25000"/>
                  </a:schemeClr>
                </a:solidFill>
                <a:latin typeface="Meiryo UI" pitchFamily="50" charset="-128"/>
                <a:ea typeface="Meiryo UI" pitchFamily="50" charset="-128"/>
                <a:cs typeface="Meiryo UI" pitchFamily="50" charset="-128"/>
              </a:rPr>
              <a:t>本人・家族の考え・気持ちを代弁する</a:t>
            </a:r>
            <a:endParaRPr lang="en-US" altLang="ja-JP" sz="2600" b="1" kern="0" dirty="0">
              <a:solidFill>
                <a:schemeClr val="bg2">
                  <a:lumMod val="25000"/>
                </a:schemeClr>
              </a:solidFill>
              <a:latin typeface="Meiryo UI" pitchFamily="50" charset="-128"/>
              <a:ea typeface="Meiryo UI" pitchFamily="50" charset="-128"/>
              <a:cs typeface="Meiryo UI" pitchFamily="50" charset="-128"/>
            </a:endParaRPr>
          </a:p>
          <a:p>
            <a:pPr marL="811213" indent="-455613">
              <a:buFontTx/>
              <a:buNone/>
            </a:pPr>
            <a:r>
              <a:rPr lang="ja-JP" altLang="en-US" sz="2600" b="1" kern="0" dirty="0">
                <a:solidFill>
                  <a:schemeClr val="bg2">
                    <a:lumMod val="25000"/>
                  </a:schemeClr>
                </a:solidFill>
                <a:latin typeface="Meiryo UI" pitchFamily="50" charset="-128"/>
                <a:ea typeface="Meiryo UI" pitchFamily="50" charset="-128"/>
                <a:cs typeface="Meiryo UI" pitchFamily="50" charset="-128"/>
              </a:rPr>
              <a:t>⦿</a:t>
            </a:r>
            <a:r>
              <a:rPr lang="en-US" altLang="ja-JP" sz="2600" b="1" kern="0" dirty="0">
                <a:solidFill>
                  <a:schemeClr val="bg2">
                    <a:lumMod val="25000"/>
                  </a:schemeClr>
                </a:solidFill>
                <a:latin typeface="Meiryo UI" pitchFamily="50" charset="-128"/>
                <a:ea typeface="Meiryo UI" pitchFamily="50" charset="-128"/>
                <a:cs typeface="Meiryo UI" pitchFamily="50" charset="-128"/>
              </a:rPr>
              <a:t>	</a:t>
            </a:r>
            <a:r>
              <a:rPr lang="ja-JP" altLang="en-US" sz="2600" b="1" kern="0" dirty="0">
                <a:solidFill>
                  <a:schemeClr val="bg2">
                    <a:lumMod val="25000"/>
                  </a:schemeClr>
                </a:solidFill>
                <a:latin typeface="Meiryo UI" pitchFamily="50" charset="-128"/>
                <a:ea typeface="Meiryo UI" pitchFamily="50" charset="-128"/>
                <a:cs typeface="Meiryo UI" pitchFamily="50" charset="-128"/>
              </a:rPr>
              <a:t>退院</a:t>
            </a:r>
            <a:r>
              <a:rPr lang="ja-JP" altLang="en-US" sz="2600" b="1" kern="0" dirty="0">
                <a:solidFill>
                  <a:srgbClr val="202020"/>
                </a:solidFill>
                <a:latin typeface="Meiryo UI" pitchFamily="50" charset="-128"/>
                <a:ea typeface="Meiryo UI" pitchFamily="50" charset="-128"/>
                <a:cs typeface="Meiryo UI" pitchFamily="50" charset="-128"/>
              </a:rPr>
              <a:t>計画の支援</a:t>
            </a:r>
            <a:r>
              <a:rPr lang="en-US" altLang="ja-JP" sz="2600" b="1" kern="0" dirty="0">
                <a:solidFill>
                  <a:schemeClr val="bg2">
                    <a:lumMod val="25000"/>
                  </a:schemeClr>
                </a:solidFill>
                <a:latin typeface="Meiryo UI" pitchFamily="50" charset="-128"/>
                <a:ea typeface="Meiryo UI" pitchFamily="50" charset="-128"/>
                <a:cs typeface="Meiryo UI" pitchFamily="50" charset="-128"/>
              </a:rPr>
              <a:t>...</a:t>
            </a:r>
            <a:r>
              <a:rPr lang="ja-JP" altLang="en-US" sz="2600" b="1" kern="0" dirty="0">
                <a:solidFill>
                  <a:schemeClr val="bg2">
                    <a:lumMod val="25000"/>
                  </a:schemeClr>
                </a:solidFill>
                <a:latin typeface="Meiryo UI" pitchFamily="50" charset="-128"/>
                <a:ea typeface="Meiryo UI" pitchFamily="50" charset="-128"/>
                <a:cs typeface="Meiryo UI" pitchFamily="50" charset="-128"/>
              </a:rPr>
              <a:t>退院後の生活設計を支援する</a:t>
            </a:r>
            <a:endParaRPr lang="en-US" altLang="ja-JP" sz="2600" b="1" kern="0" dirty="0">
              <a:solidFill>
                <a:srgbClr val="000000"/>
              </a:solidFill>
              <a:latin typeface="Meiryo UI" pitchFamily="50" charset="-128"/>
              <a:ea typeface="Meiryo UI" pitchFamily="50" charset="-128"/>
              <a:cs typeface="Meiryo UI" pitchFamily="50" charset="-128"/>
            </a:endParaRPr>
          </a:p>
          <a:p>
            <a:pPr marL="622300" indent="-622300">
              <a:spcBef>
                <a:spcPts val="1800"/>
              </a:spcBef>
              <a:buFontTx/>
              <a:buNone/>
            </a:pPr>
            <a:r>
              <a:rPr lang="ja-JP" altLang="en-US" sz="2800" b="1" kern="0" dirty="0">
                <a:solidFill>
                  <a:srgbClr val="EA8B00"/>
                </a:solidFill>
                <a:latin typeface="Meiryo UI" pitchFamily="50" charset="-128"/>
                <a:ea typeface="Meiryo UI" pitchFamily="50" charset="-128"/>
                <a:cs typeface="Meiryo UI" pitchFamily="50" charset="-128"/>
              </a:rPr>
              <a:t>院内連携上の役割</a:t>
            </a:r>
            <a:endParaRPr lang="en-US" altLang="ja-JP" sz="2800" b="1" kern="0" dirty="0">
              <a:solidFill>
                <a:srgbClr val="FFFFFF">
                  <a:lumMod val="50000"/>
                </a:srgbClr>
              </a:solidFill>
              <a:latin typeface="Meiryo UI" pitchFamily="50" charset="-128"/>
              <a:ea typeface="Meiryo UI" pitchFamily="50" charset="-128"/>
              <a:cs typeface="Meiryo UI" pitchFamily="50" charset="-128"/>
            </a:endParaRPr>
          </a:p>
          <a:p>
            <a:pPr marL="811213" indent="-539750">
              <a:buFontTx/>
              <a:buNone/>
            </a:pPr>
            <a:r>
              <a:rPr lang="ja-JP" altLang="en-US" sz="2600" b="1" kern="0" dirty="0">
                <a:solidFill>
                  <a:schemeClr val="bg2">
                    <a:lumMod val="25000"/>
                  </a:schemeClr>
                </a:solidFill>
                <a:latin typeface="Meiryo UI" pitchFamily="50" charset="-128"/>
                <a:ea typeface="Meiryo UI" pitchFamily="50" charset="-128"/>
                <a:cs typeface="Meiryo UI" pitchFamily="50" charset="-128"/>
              </a:rPr>
              <a:t> ⦿</a:t>
            </a:r>
            <a:r>
              <a:rPr lang="en-US" altLang="ja-JP" sz="2600" b="1" kern="0" dirty="0">
                <a:solidFill>
                  <a:schemeClr val="bg2">
                    <a:lumMod val="25000"/>
                  </a:schemeClr>
                </a:solidFill>
                <a:latin typeface="Meiryo UI" pitchFamily="50" charset="-128"/>
                <a:ea typeface="Meiryo UI" pitchFamily="50" charset="-128"/>
                <a:cs typeface="Meiryo UI" pitchFamily="50" charset="-128"/>
              </a:rPr>
              <a:t>	</a:t>
            </a:r>
            <a:r>
              <a:rPr lang="ja-JP" altLang="en-US" sz="2600" b="1" kern="0" dirty="0">
                <a:solidFill>
                  <a:schemeClr val="bg2">
                    <a:lumMod val="25000"/>
                  </a:schemeClr>
                </a:solidFill>
                <a:latin typeface="Meiryo UI" pitchFamily="50" charset="-128"/>
                <a:ea typeface="Meiryo UI" pitchFamily="50" charset="-128"/>
                <a:cs typeface="Meiryo UI" pitchFamily="50" charset="-128"/>
              </a:rPr>
              <a:t>本人・家族が表現しきれない意向を医療職に伝わる言葉に翻訳し、医療が提供可能なサービスにつなげる</a:t>
            </a:r>
            <a:endParaRPr lang="en-US" altLang="ja-JP" sz="2600" b="1" kern="0" dirty="0">
              <a:solidFill>
                <a:schemeClr val="bg2">
                  <a:lumMod val="25000"/>
                </a:schemeClr>
              </a:solidFill>
              <a:latin typeface="Meiryo UI" pitchFamily="50" charset="-128"/>
              <a:ea typeface="Meiryo UI" pitchFamily="50" charset="-128"/>
              <a:cs typeface="Meiryo UI" pitchFamily="50" charset="-128"/>
            </a:endParaRPr>
          </a:p>
          <a:p>
            <a:pPr marL="811213" indent="-539750">
              <a:buFontTx/>
              <a:buNone/>
            </a:pPr>
            <a:r>
              <a:rPr lang="ja-JP" altLang="en-US" sz="2600" b="1" kern="0" dirty="0">
                <a:solidFill>
                  <a:schemeClr val="bg2">
                    <a:lumMod val="25000"/>
                  </a:schemeClr>
                </a:solidFill>
                <a:latin typeface="Meiryo UI" pitchFamily="50" charset="-128"/>
                <a:ea typeface="Meiryo UI" pitchFamily="50" charset="-128"/>
                <a:cs typeface="Meiryo UI" pitchFamily="50" charset="-128"/>
              </a:rPr>
              <a:t> ⦿</a:t>
            </a:r>
            <a:r>
              <a:rPr lang="en-US" altLang="ja-JP" sz="2600" b="1" kern="0" dirty="0">
                <a:solidFill>
                  <a:schemeClr val="bg2">
                    <a:lumMod val="25000"/>
                  </a:schemeClr>
                </a:solidFill>
                <a:latin typeface="Meiryo UI" pitchFamily="50" charset="-128"/>
                <a:ea typeface="Meiryo UI" pitchFamily="50" charset="-128"/>
                <a:cs typeface="Meiryo UI" pitchFamily="50" charset="-128"/>
              </a:rPr>
              <a:t>	</a:t>
            </a:r>
            <a:r>
              <a:rPr lang="ja-JP" altLang="en-US" sz="2600" b="1" kern="0" dirty="0">
                <a:solidFill>
                  <a:schemeClr val="bg2">
                    <a:lumMod val="25000"/>
                  </a:schemeClr>
                </a:solidFill>
                <a:latin typeface="Meiryo UI" pitchFamily="50" charset="-128"/>
                <a:ea typeface="Meiryo UI" pitchFamily="50" charset="-128"/>
                <a:cs typeface="Meiryo UI" pitchFamily="50" charset="-128"/>
              </a:rPr>
              <a:t>本人・家族が利用可能なフォーマル・インフォーマルサービスを紹介・仲介し、退院後の生活をふまえた医療サービスの提供を支援する</a:t>
            </a:r>
            <a:endParaRPr lang="en-US" altLang="ja-JP" sz="2600" b="1" kern="0" dirty="0">
              <a:solidFill>
                <a:schemeClr val="bg2">
                  <a:lumMod val="25000"/>
                </a:schemeClr>
              </a:solidFill>
              <a:latin typeface="Meiryo UI" pitchFamily="50" charset="-128"/>
              <a:ea typeface="Meiryo UI" pitchFamily="50" charset="-128"/>
              <a:cs typeface="Meiryo UI" pitchFamily="50" charset="-128"/>
            </a:endParaRPr>
          </a:p>
        </p:txBody>
      </p:sp>
      <p:sp>
        <p:nvSpPr>
          <p:cNvPr id="9" name="Rectangle 3">
            <a:extLst>
              <a:ext uri="{FF2B5EF4-FFF2-40B4-BE49-F238E27FC236}">
                <a16:creationId xmlns:a16="http://schemas.microsoft.com/office/drawing/2014/main" xmlns="" id="{CAA513C7-1B90-4294-9C53-4F23CFA0B6CE}"/>
              </a:ext>
            </a:extLst>
          </p:cNvPr>
          <p:cNvSpPr>
            <a:spLocks noChangeArrowheads="1"/>
          </p:cNvSpPr>
          <p:nvPr/>
        </p:nvSpPr>
        <p:spPr bwMode="auto">
          <a:xfrm>
            <a:off x="322650" y="1030065"/>
            <a:ext cx="8511510" cy="129707"/>
          </a:xfrm>
          <a:prstGeom prst="rect">
            <a:avLst/>
          </a:prstGeom>
          <a:gradFill rotWithShape="1">
            <a:gsLst>
              <a:gs pos="0">
                <a:srgbClr val="FFFFFF">
                  <a:lumMod val="95000"/>
                </a:srgbClr>
              </a:gs>
              <a:gs pos="100000">
                <a:srgbClr val="EA8B00"/>
              </a:gs>
            </a:gsLst>
            <a:lin ang="0" scaled="1"/>
          </a:gradFill>
          <a:ln w="9525" algn="ctr">
            <a:noFill/>
            <a:miter lim="800000"/>
            <a:headEnd/>
            <a:tailEnd/>
          </a:ln>
        </p:spPr>
        <p:txBody>
          <a:bodyPr wrap="none" anchor="ctr"/>
          <a:lstStyle/>
          <a:p>
            <a:pPr algn="r" fontAlgn="auto">
              <a:spcBef>
                <a:spcPts val="0"/>
              </a:spcBef>
              <a:spcAft>
                <a:spcPts val="0"/>
              </a:spcAft>
              <a:defRPr/>
            </a:pPr>
            <a:endParaRPr kumimoji="0" lang="ja-JP" altLang="en-US" sz="1800" kern="0">
              <a:solidFill>
                <a:srgbClr val="000000"/>
              </a:solidFill>
              <a:effectLst>
                <a:outerShdw blurRad="38100" dist="38100" dir="2700000" algn="tl">
                  <a:srgbClr val="000000">
                    <a:alpha val="43137"/>
                  </a:srgbClr>
                </a:outerShdw>
              </a:effectLst>
              <a:latin typeface="Arial" charset="0"/>
            </a:endParaRPr>
          </a:p>
        </p:txBody>
      </p:sp>
      <p:sp>
        <p:nvSpPr>
          <p:cNvPr id="11" name="Text Box 2">
            <a:extLst>
              <a:ext uri="{FF2B5EF4-FFF2-40B4-BE49-F238E27FC236}">
                <a16:creationId xmlns:a16="http://schemas.microsoft.com/office/drawing/2014/main" xmlns="" id="{FA915E70-C932-44DF-8127-B2CD2CBAEC1B}"/>
              </a:ext>
            </a:extLst>
          </p:cNvPr>
          <p:cNvSpPr txBox="1">
            <a:spLocks noChangeArrowheads="1"/>
          </p:cNvSpPr>
          <p:nvPr/>
        </p:nvSpPr>
        <p:spPr bwMode="auto">
          <a:xfrm>
            <a:off x="1112322" y="353943"/>
            <a:ext cx="6939432" cy="54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04" tIns="41452" rIns="82904" bIns="41452"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fontAlgn="auto" hangingPunct="1">
              <a:spcBef>
                <a:spcPts val="0"/>
              </a:spcBef>
              <a:spcAft>
                <a:spcPts val="0"/>
              </a:spcAft>
            </a:pPr>
            <a:r>
              <a:rPr lang="ja-JP" altLang="en-US" sz="3000" b="1" dirty="0">
                <a:solidFill>
                  <a:srgbClr val="000000"/>
                </a:solidFill>
                <a:latin typeface="Meiryo UI" pitchFamily="50" charset="-128"/>
                <a:ea typeface="Meiryo UI" pitchFamily="50" charset="-128"/>
                <a:cs typeface="Meiryo UI" pitchFamily="50" charset="-128"/>
              </a:rPr>
              <a:t>相談職の基本的な役割</a:t>
            </a:r>
            <a:endParaRPr lang="en-US" altLang="ja-JP" sz="3000" b="1" dirty="0">
              <a:solidFill>
                <a:srgbClr val="000000"/>
              </a:solidFill>
              <a:latin typeface="Meiryo UI" pitchFamily="50" charset="-128"/>
              <a:ea typeface="Meiryo UI" pitchFamily="50" charset="-128"/>
              <a:cs typeface="Meiryo UI" pitchFamily="50" charset="-128"/>
            </a:endParaRPr>
          </a:p>
        </p:txBody>
      </p:sp>
      <p:pic>
        <p:nvPicPr>
          <p:cNvPr id="4098" name="Picture 2" descr="「相談員 無料イラスト」の画像検索結果"/>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39525" y="5448693"/>
            <a:ext cx="1410209" cy="1410209"/>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1"/>
          <p:cNvSpPr txBox="1"/>
          <p:nvPr/>
        </p:nvSpPr>
        <p:spPr>
          <a:xfrm>
            <a:off x="8377360" y="8964"/>
            <a:ext cx="757675" cy="461665"/>
          </a:xfrm>
          <a:prstGeom prst="rect">
            <a:avLst/>
          </a:prstGeom>
          <a:noFill/>
        </p:spPr>
        <p:txBody>
          <a:bodyPr wrap="square" rtlCol="0">
            <a:spAutoFit/>
          </a:bodyPr>
          <a:lstStyle/>
          <a:p>
            <a:pPr algn="r"/>
            <a:r>
              <a:rPr kumimoji="1" lang="en-US" altLang="ja-JP" sz="2400" dirty="0" smtClean="0">
                <a:latin typeface="Meiryo UI" panose="020B0604030504040204" pitchFamily="50" charset="-128"/>
                <a:ea typeface="Meiryo UI" panose="020B0604030504040204" pitchFamily="50" charset="-128"/>
              </a:rPr>
              <a:t>46</a:t>
            </a:r>
            <a:endParaRPr kumimoji="1" lang="ja-JP" altLang="en-US"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65963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 2">
            <a:extLst>
              <a:ext uri="{FF2B5EF4-FFF2-40B4-BE49-F238E27FC236}">
                <a16:creationId xmlns:a16="http://schemas.microsoft.com/office/drawing/2014/main" xmlns="" id="{7B4D59D4-43E5-4E91-A0F4-4E3B875E9ADC}"/>
              </a:ext>
            </a:extLst>
          </p:cNvPr>
          <p:cNvSpPr txBox="1">
            <a:spLocks/>
          </p:cNvSpPr>
          <p:nvPr/>
        </p:nvSpPr>
        <p:spPr>
          <a:xfrm>
            <a:off x="736544" y="1611407"/>
            <a:ext cx="7749882" cy="5006692"/>
          </a:xfrm>
          <a:prstGeom prst="rect">
            <a:avLst/>
          </a:prstGeom>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a:buFontTx/>
              <a:buNone/>
            </a:pPr>
            <a:r>
              <a:rPr lang="ja-JP" altLang="en-US" sz="2800" b="1" kern="0" dirty="0">
                <a:solidFill>
                  <a:srgbClr val="EA8B00"/>
                </a:solidFill>
                <a:latin typeface="Meiryo UI" pitchFamily="50" charset="-128"/>
                <a:ea typeface="Meiryo UI" pitchFamily="50" charset="-128"/>
                <a:cs typeface="Meiryo UI" pitchFamily="50" charset="-128"/>
              </a:rPr>
              <a:t>専門職としての本来的な役割</a:t>
            </a:r>
            <a:endParaRPr lang="en-US" altLang="ja-JP" sz="2800" b="1" kern="0" dirty="0">
              <a:solidFill>
                <a:srgbClr val="FFFFFF">
                  <a:lumMod val="50000"/>
                </a:srgbClr>
              </a:solidFill>
              <a:latin typeface="Meiryo UI" pitchFamily="50" charset="-128"/>
              <a:ea typeface="Meiryo UI" pitchFamily="50" charset="-128"/>
              <a:cs typeface="Meiryo UI" pitchFamily="50" charset="-128"/>
            </a:endParaRPr>
          </a:p>
          <a:p>
            <a:pPr marL="804863" indent="-449263">
              <a:buFontTx/>
              <a:buNone/>
            </a:pPr>
            <a:r>
              <a:rPr lang="ja-JP" altLang="en-US" sz="2600" b="1" kern="0" dirty="0">
                <a:latin typeface="Meiryo UI" pitchFamily="50" charset="-128"/>
                <a:ea typeface="Meiryo UI" pitchFamily="50" charset="-128"/>
                <a:cs typeface="Meiryo UI" pitchFamily="50" charset="-128"/>
              </a:rPr>
              <a:t>⦿</a:t>
            </a:r>
            <a:r>
              <a:rPr lang="en-US" altLang="ja-JP" sz="2600" b="1" kern="0" dirty="0">
                <a:latin typeface="Meiryo UI" pitchFamily="50" charset="-128"/>
                <a:ea typeface="Meiryo UI" pitchFamily="50" charset="-128"/>
                <a:cs typeface="Meiryo UI" pitchFamily="50" charset="-128"/>
              </a:rPr>
              <a:t>	</a:t>
            </a:r>
            <a:r>
              <a:rPr lang="ja-JP" altLang="en-US" sz="2600" b="1" kern="0" dirty="0">
                <a:latin typeface="Meiryo UI" pitchFamily="50" charset="-128"/>
                <a:ea typeface="Meiryo UI" pitchFamily="50" charset="-128"/>
                <a:cs typeface="Meiryo UI" pitchFamily="50" charset="-128"/>
              </a:rPr>
              <a:t>食事、排泄、入浴、身支度など日常生活のケアを提供する</a:t>
            </a:r>
            <a:endParaRPr lang="en-US" altLang="ja-JP" sz="2600" b="1" kern="0" dirty="0">
              <a:latin typeface="Meiryo UI" pitchFamily="50" charset="-128"/>
              <a:ea typeface="Meiryo UI" pitchFamily="50" charset="-128"/>
              <a:cs typeface="Meiryo UI" pitchFamily="50" charset="-128"/>
            </a:endParaRPr>
          </a:p>
          <a:p>
            <a:pPr marL="804863" indent="-449263">
              <a:buFontTx/>
              <a:buNone/>
            </a:pPr>
            <a:r>
              <a:rPr lang="ja-JP" altLang="en-US" sz="2600" b="1" kern="0" dirty="0">
                <a:latin typeface="Meiryo UI" pitchFamily="50" charset="-128"/>
                <a:ea typeface="Meiryo UI" pitchFamily="50" charset="-128"/>
                <a:cs typeface="Meiryo UI" pitchFamily="50" charset="-128"/>
              </a:rPr>
              <a:t>⦿</a:t>
            </a:r>
            <a:r>
              <a:rPr lang="en-US" altLang="ja-JP" sz="2600" b="1" kern="0" dirty="0">
                <a:latin typeface="Meiryo UI" pitchFamily="50" charset="-128"/>
                <a:ea typeface="Meiryo UI" pitchFamily="50" charset="-128"/>
                <a:cs typeface="Meiryo UI" pitchFamily="50" charset="-128"/>
              </a:rPr>
              <a:t>	</a:t>
            </a:r>
            <a:r>
              <a:rPr lang="ja-JP" altLang="en-US" sz="2600" b="1" kern="0" dirty="0">
                <a:latin typeface="Meiryo UI" pitchFamily="50" charset="-128"/>
                <a:ea typeface="Meiryo UI" pitchFamily="50" charset="-128"/>
                <a:cs typeface="Meiryo UI" pitchFamily="50" charset="-128"/>
              </a:rPr>
              <a:t>生活に必要な居心地のよい環境を提供する</a:t>
            </a:r>
            <a:endParaRPr lang="en-US" altLang="ja-JP" sz="2600" b="1" kern="0" dirty="0">
              <a:latin typeface="Meiryo UI" pitchFamily="50" charset="-128"/>
              <a:ea typeface="Meiryo UI" pitchFamily="50" charset="-128"/>
              <a:cs typeface="Meiryo UI" pitchFamily="50" charset="-128"/>
            </a:endParaRPr>
          </a:p>
          <a:p>
            <a:pPr marL="804863" indent="-449263">
              <a:buFontTx/>
              <a:buNone/>
            </a:pPr>
            <a:r>
              <a:rPr lang="ja-JP" altLang="en-US" sz="2600" b="1" kern="0" dirty="0">
                <a:latin typeface="Meiryo UI" pitchFamily="50" charset="-128"/>
                <a:ea typeface="Meiryo UI" pitchFamily="50" charset="-128"/>
                <a:cs typeface="Meiryo UI" pitchFamily="50" charset="-128"/>
              </a:rPr>
              <a:t>⦿</a:t>
            </a:r>
            <a:r>
              <a:rPr lang="en-US" altLang="ja-JP" sz="2600" b="1" kern="0" dirty="0">
                <a:latin typeface="Meiryo UI" pitchFamily="50" charset="-128"/>
                <a:ea typeface="Meiryo UI" pitchFamily="50" charset="-128"/>
                <a:cs typeface="Meiryo UI" pitchFamily="50" charset="-128"/>
              </a:rPr>
              <a:t>	</a:t>
            </a:r>
            <a:r>
              <a:rPr lang="ja-JP" altLang="en-US" sz="2600" b="1" kern="0" dirty="0">
                <a:latin typeface="Meiryo UI" pitchFamily="50" charset="-128"/>
                <a:ea typeface="Meiryo UI" pitchFamily="50" charset="-128"/>
                <a:cs typeface="Meiryo UI" pitchFamily="50" charset="-128"/>
              </a:rPr>
              <a:t>守秘義務を踏まえたうえで身の上話等の悩みを</a:t>
            </a:r>
            <a:r>
              <a:rPr lang="en-US" altLang="ja-JP" sz="2600" b="1" kern="0" dirty="0">
                <a:latin typeface="Meiryo UI" pitchFamily="50" charset="-128"/>
                <a:ea typeface="Meiryo UI" pitchFamily="50" charset="-128"/>
                <a:cs typeface="Meiryo UI" pitchFamily="50" charset="-128"/>
              </a:rPr>
              <a:t/>
            </a:r>
            <a:br>
              <a:rPr lang="en-US" altLang="ja-JP" sz="2600" b="1" kern="0" dirty="0">
                <a:latin typeface="Meiryo UI" pitchFamily="50" charset="-128"/>
                <a:ea typeface="Meiryo UI" pitchFamily="50" charset="-128"/>
                <a:cs typeface="Meiryo UI" pitchFamily="50" charset="-128"/>
              </a:rPr>
            </a:br>
            <a:r>
              <a:rPr lang="ja-JP" altLang="en-US" sz="2600" b="1" kern="0" dirty="0">
                <a:latin typeface="Meiryo UI" pitchFamily="50" charset="-128"/>
                <a:ea typeface="Meiryo UI" pitchFamily="50" charset="-128"/>
                <a:cs typeface="Meiryo UI" pitchFamily="50" charset="-128"/>
              </a:rPr>
              <a:t>傾聴する</a:t>
            </a:r>
            <a:endParaRPr lang="en-US" altLang="ja-JP" sz="2600" b="1" kern="0" dirty="0">
              <a:latin typeface="Meiryo UI" pitchFamily="50" charset="-128"/>
              <a:ea typeface="Meiryo UI" pitchFamily="50" charset="-128"/>
              <a:cs typeface="Meiryo UI" pitchFamily="50" charset="-128"/>
            </a:endParaRPr>
          </a:p>
          <a:p>
            <a:pPr>
              <a:buFontTx/>
              <a:buNone/>
            </a:pPr>
            <a:r>
              <a:rPr lang="ja-JP" altLang="en-US" sz="2800" b="1" kern="0" dirty="0">
                <a:solidFill>
                  <a:srgbClr val="EA8B00"/>
                </a:solidFill>
                <a:latin typeface="Meiryo UI" pitchFamily="50" charset="-128"/>
                <a:ea typeface="Meiryo UI" pitchFamily="50" charset="-128"/>
                <a:cs typeface="Meiryo UI" pitchFamily="50" charset="-128"/>
              </a:rPr>
              <a:t>院内連携上の役割</a:t>
            </a:r>
            <a:endParaRPr lang="en-US" altLang="ja-JP" sz="2800" b="1" kern="0" dirty="0">
              <a:solidFill>
                <a:srgbClr val="FFFFFF">
                  <a:lumMod val="50000"/>
                </a:srgbClr>
              </a:solidFill>
              <a:latin typeface="Meiryo UI" pitchFamily="50" charset="-128"/>
              <a:ea typeface="Meiryo UI" pitchFamily="50" charset="-128"/>
              <a:cs typeface="Meiryo UI" pitchFamily="50" charset="-128"/>
            </a:endParaRPr>
          </a:p>
          <a:p>
            <a:pPr marL="804863" indent="-449263">
              <a:buFontTx/>
              <a:buNone/>
            </a:pPr>
            <a:r>
              <a:rPr lang="ja-JP" altLang="en-US" sz="2600" b="1" kern="0" dirty="0">
                <a:latin typeface="Meiryo UI" pitchFamily="50" charset="-128"/>
                <a:ea typeface="Meiryo UI" pitchFamily="50" charset="-128"/>
                <a:cs typeface="Meiryo UI" pitchFamily="50" charset="-128"/>
              </a:rPr>
              <a:t>⦿</a:t>
            </a:r>
            <a:r>
              <a:rPr lang="en-US" altLang="ja-JP" sz="2600" b="1" kern="0" dirty="0">
                <a:latin typeface="Meiryo UI" pitchFamily="50" charset="-128"/>
                <a:ea typeface="Meiryo UI" pitchFamily="50" charset="-128"/>
                <a:cs typeface="Meiryo UI" pitchFamily="50" charset="-128"/>
              </a:rPr>
              <a:t>	</a:t>
            </a:r>
            <a:r>
              <a:rPr lang="ja-JP" altLang="en-US" sz="2600" b="1" kern="0" dirty="0">
                <a:latin typeface="Meiryo UI" pitchFamily="50" charset="-128"/>
                <a:ea typeface="Meiryo UI" pitchFamily="50" charset="-128"/>
                <a:cs typeface="Meiryo UI" pitchFamily="50" charset="-128"/>
              </a:rPr>
              <a:t>日常生活の自立した生活を維持する</a:t>
            </a:r>
            <a:endParaRPr lang="en-US" altLang="ja-JP" sz="2600" b="1" kern="0" dirty="0">
              <a:latin typeface="Meiryo UI" pitchFamily="50" charset="-128"/>
              <a:ea typeface="Meiryo UI" pitchFamily="50" charset="-128"/>
              <a:cs typeface="Meiryo UI" pitchFamily="50" charset="-128"/>
            </a:endParaRPr>
          </a:p>
          <a:p>
            <a:pPr marL="804863" indent="-449263">
              <a:buFontTx/>
              <a:buNone/>
            </a:pPr>
            <a:r>
              <a:rPr lang="ja-JP" altLang="en-US" sz="2600" b="1" kern="0" dirty="0">
                <a:latin typeface="Meiryo UI" pitchFamily="50" charset="-128"/>
                <a:ea typeface="Meiryo UI" pitchFamily="50" charset="-128"/>
                <a:cs typeface="Meiryo UI" pitchFamily="50" charset="-128"/>
              </a:rPr>
              <a:t>⦿</a:t>
            </a:r>
            <a:r>
              <a:rPr lang="en-US" altLang="ja-JP" sz="2600" b="1" kern="0" dirty="0">
                <a:latin typeface="Meiryo UI" pitchFamily="50" charset="-128"/>
                <a:ea typeface="Meiryo UI" pitchFamily="50" charset="-128"/>
                <a:cs typeface="Meiryo UI" pitchFamily="50" charset="-128"/>
              </a:rPr>
              <a:t>	</a:t>
            </a:r>
            <a:r>
              <a:rPr lang="ja-JP" altLang="en-US" sz="2600" b="1" kern="0" dirty="0">
                <a:latin typeface="Meiryo UI" pitchFamily="50" charset="-128"/>
                <a:ea typeface="Meiryo UI" pitchFamily="50" charset="-128"/>
                <a:cs typeface="Meiryo UI" pitchFamily="50" charset="-128"/>
              </a:rPr>
              <a:t>身体･心理等の状況に合わせて福祉サービスを</a:t>
            </a:r>
            <a:r>
              <a:rPr lang="en-US" altLang="ja-JP" sz="2600" b="1" kern="0" dirty="0">
                <a:latin typeface="Meiryo UI" pitchFamily="50" charset="-128"/>
                <a:ea typeface="Meiryo UI" pitchFamily="50" charset="-128"/>
                <a:cs typeface="Meiryo UI" pitchFamily="50" charset="-128"/>
              </a:rPr>
              <a:t/>
            </a:r>
            <a:br>
              <a:rPr lang="en-US" altLang="ja-JP" sz="2600" b="1" kern="0" dirty="0">
                <a:latin typeface="Meiryo UI" pitchFamily="50" charset="-128"/>
                <a:ea typeface="Meiryo UI" pitchFamily="50" charset="-128"/>
                <a:cs typeface="Meiryo UI" pitchFamily="50" charset="-128"/>
              </a:rPr>
            </a:br>
            <a:r>
              <a:rPr lang="ja-JP" altLang="en-US" sz="2600" b="1" kern="0" dirty="0">
                <a:latin typeface="Meiryo UI" pitchFamily="50" charset="-128"/>
                <a:ea typeface="Meiryo UI" pitchFamily="50" charset="-128"/>
                <a:cs typeface="Meiryo UI" pitchFamily="50" charset="-128"/>
              </a:rPr>
              <a:t>提供する</a:t>
            </a:r>
            <a:endParaRPr lang="zh-TW" altLang="en-US" sz="2600" b="1" kern="0" dirty="0">
              <a:latin typeface="Meiryo UI" pitchFamily="50" charset="-128"/>
              <a:ea typeface="Meiryo UI" pitchFamily="50" charset="-128"/>
              <a:cs typeface="Meiryo UI" pitchFamily="50" charset="-128"/>
            </a:endParaRPr>
          </a:p>
          <a:p>
            <a:pPr>
              <a:buFontTx/>
              <a:buNone/>
            </a:pPr>
            <a:endParaRPr lang="en-US" altLang="ja-JP" sz="2400" b="1" kern="0" dirty="0">
              <a:solidFill>
                <a:srgbClr val="000000"/>
              </a:solidFill>
              <a:latin typeface="Meiryo UI" pitchFamily="50" charset="-128"/>
              <a:ea typeface="Meiryo UI" pitchFamily="50" charset="-128"/>
              <a:cs typeface="Meiryo UI" pitchFamily="50" charset="-128"/>
            </a:endParaRPr>
          </a:p>
        </p:txBody>
      </p:sp>
      <p:sp>
        <p:nvSpPr>
          <p:cNvPr id="10" name="Rectangle 3">
            <a:extLst>
              <a:ext uri="{FF2B5EF4-FFF2-40B4-BE49-F238E27FC236}">
                <a16:creationId xmlns:a16="http://schemas.microsoft.com/office/drawing/2014/main" xmlns="" id="{CAA513C7-1B90-4294-9C53-4F23CFA0B6CE}"/>
              </a:ext>
            </a:extLst>
          </p:cNvPr>
          <p:cNvSpPr>
            <a:spLocks noChangeArrowheads="1"/>
          </p:cNvSpPr>
          <p:nvPr/>
        </p:nvSpPr>
        <p:spPr bwMode="auto">
          <a:xfrm>
            <a:off x="322650" y="1030065"/>
            <a:ext cx="8511510" cy="129707"/>
          </a:xfrm>
          <a:prstGeom prst="rect">
            <a:avLst/>
          </a:prstGeom>
          <a:gradFill rotWithShape="1">
            <a:gsLst>
              <a:gs pos="0">
                <a:srgbClr val="FFFFFF">
                  <a:lumMod val="95000"/>
                </a:srgbClr>
              </a:gs>
              <a:gs pos="100000">
                <a:srgbClr val="EA8B00"/>
              </a:gs>
            </a:gsLst>
            <a:lin ang="0" scaled="1"/>
          </a:gradFill>
          <a:ln w="9525" algn="ctr">
            <a:noFill/>
            <a:miter lim="800000"/>
            <a:headEnd/>
            <a:tailEnd/>
          </a:ln>
        </p:spPr>
        <p:txBody>
          <a:bodyPr wrap="none" anchor="ctr"/>
          <a:lstStyle/>
          <a:p>
            <a:pPr algn="r" fontAlgn="auto">
              <a:spcBef>
                <a:spcPts val="0"/>
              </a:spcBef>
              <a:spcAft>
                <a:spcPts val="0"/>
              </a:spcAft>
              <a:defRPr/>
            </a:pPr>
            <a:endParaRPr kumimoji="0" lang="ja-JP" altLang="en-US" sz="1800" kern="0">
              <a:solidFill>
                <a:srgbClr val="000000"/>
              </a:solidFill>
              <a:effectLst>
                <a:outerShdw blurRad="38100" dist="38100" dir="2700000" algn="tl">
                  <a:srgbClr val="000000">
                    <a:alpha val="43137"/>
                  </a:srgbClr>
                </a:outerShdw>
              </a:effectLst>
              <a:latin typeface="Arial" charset="0"/>
            </a:endParaRPr>
          </a:p>
        </p:txBody>
      </p:sp>
      <p:sp>
        <p:nvSpPr>
          <p:cNvPr id="11" name="Text Box 2">
            <a:extLst>
              <a:ext uri="{FF2B5EF4-FFF2-40B4-BE49-F238E27FC236}">
                <a16:creationId xmlns:a16="http://schemas.microsoft.com/office/drawing/2014/main" xmlns="" id="{FA915E70-C932-44DF-8127-B2CD2CBAEC1B}"/>
              </a:ext>
            </a:extLst>
          </p:cNvPr>
          <p:cNvSpPr txBox="1">
            <a:spLocks noChangeArrowheads="1"/>
          </p:cNvSpPr>
          <p:nvPr/>
        </p:nvSpPr>
        <p:spPr bwMode="auto">
          <a:xfrm>
            <a:off x="1112322" y="353943"/>
            <a:ext cx="6939432" cy="54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04" tIns="41452" rIns="82904" bIns="41452"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fontAlgn="auto" hangingPunct="1">
              <a:spcBef>
                <a:spcPts val="0"/>
              </a:spcBef>
              <a:spcAft>
                <a:spcPts val="0"/>
              </a:spcAft>
            </a:pPr>
            <a:r>
              <a:rPr lang="ja-JP" altLang="en-US" sz="3000" b="1" dirty="0">
                <a:solidFill>
                  <a:srgbClr val="000000"/>
                </a:solidFill>
                <a:latin typeface="Meiryo UI" pitchFamily="50" charset="-128"/>
                <a:ea typeface="Meiryo UI" pitchFamily="50" charset="-128"/>
                <a:cs typeface="Meiryo UI" pitchFamily="50" charset="-128"/>
              </a:rPr>
              <a:t>入院生活を支えるスタッフの基本的な役割</a:t>
            </a:r>
            <a:endParaRPr lang="en-US" altLang="ja-JP" sz="3000" b="1" dirty="0">
              <a:solidFill>
                <a:srgbClr val="000000"/>
              </a:solidFill>
              <a:latin typeface="Meiryo UI" pitchFamily="50" charset="-128"/>
              <a:ea typeface="Meiryo UI" pitchFamily="50" charset="-128"/>
              <a:cs typeface="Meiryo UI" pitchFamily="50" charset="-128"/>
            </a:endParaRPr>
          </a:p>
        </p:txBody>
      </p:sp>
      <p:pic>
        <p:nvPicPr>
          <p:cNvPr id="2052" name="Picture 4" descr="http://illustrain.com/img/work/2016/illustrain06-kaigo24.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703" t="11404" r="23573"/>
          <a:stretch/>
        </p:blipFill>
        <p:spPr bwMode="auto">
          <a:xfrm>
            <a:off x="7928467" y="4703364"/>
            <a:ext cx="1189054" cy="2076854"/>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p:cNvSpPr txBox="1"/>
          <p:nvPr/>
        </p:nvSpPr>
        <p:spPr>
          <a:xfrm>
            <a:off x="8377360" y="8964"/>
            <a:ext cx="757675" cy="461665"/>
          </a:xfrm>
          <a:prstGeom prst="rect">
            <a:avLst/>
          </a:prstGeom>
          <a:noFill/>
        </p:spPr>
        <p:txBody>
          <a:bodyPr wrap="square" rtlCol="0">
            <a:spAutoFit/>
          </a:bodyPr>
          <a:lstStyle/>
          <a:p>
            <a:pPr algn="r"/>
            <a:r>
              <a:rPr kumimoji="1" lang="en-US" altLang="ja-JP" sz="2400" dirty="0" smtClean="0">
                <a:latin typeface="Meiryo UI" panose="020B0604030504040204" pitchFamily="50" charset="-128"/>
                <a:ea typeface="Meiryo UI" panose="020B0604030504040204" pitchFamily="50" charset="-128"/>
              </a:rPr>
              <a:t>47</a:t>
            </a:r>
            <a:endParaRPr kumimoji="1" lang="ja-JP" altLang="en-US"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918491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1234544" y="1619261"/>
            <a:ext cx="7705479" cy="2878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36" tIns="41468" rIns="82936" bIns="41468" anchor="b">
            <a:spAutoFit/>
          </a:bodyPr>
          <a:lstStyle>
            <a:lvl1pPr defTabSz="908050" eaLnBrk="0" hangingPunct="0">
              <a:defRPr kumimoji="1" sz="3600">
                <a:solidFill>
                  <a:schemeClr val="tx1"/>
                </a:solidFill>
                <a:latin typeface="Arial" pitchFamily="34" charset="0"/>
                <a:ea typeface="ＭＳ Ｐゴシック" pitchFamily="50" charset="-128"/>
              </a:defRPr>
            </a:lvl1pPr>
            <a:lvl2pPr marL="742950" indent="-285750" defTabSz="908050" eaLnBrk="0" hangingPunct="0">
              <a:defRPr kumimoji="1" sz="3600">
                <a:solidFill>
                  <a:schemeClr val="tx1"/>
                </a:solidFill>
                <a:latin typeface="Arial" pitchFamily="34" charset="0"/>
                <a:ea typeface="ＭＳ Ｐゴシック" pitchFamily="50" charset="-128"/>
              </a:defRPr>
            </a:lvl2pPr>
            <a:lvl3pPr marL="1143000" indent="-228600" defTabSz="908050" eaLnBrk="0" hangingPunct="0">
              <a:defRPr kumimoji="1" sz="3600">
                <a:solidFill>
                  <a:schemeClr val="tx1"/>
                </a:solidFill>
                <a:latin typeface="Arial" pitchFamily="34" charset="0"/>
                <a:ea typeface="ＭＳ Ｐゴシック" pitchFamily="50" charset="-128"/>
              </a:defRPr>
            </a:lvl3pPr>
            <a:lvl4pPr marL="1600200" indent="-228600" defTabSz="908050" eaLnBrk="0" hangingPunct="0">
              <a:defRPr kumimoji="1" sz="3600">
                <a:solidFill>
                  <a:schemeClr val="tx1"/>
                </a:solidFill>
                <a:latin typeface="Arial" pitchFamily="34" charset="0"/>
                <a:ea typeface="ＭＳ Ｐゴシック" pitchFamily="50" charset="-128"/>
              </a:defRPr>
            </a:lvl4pPr>
            <a:lvl5pPr marL="2057400" indent="-228600" defTabSz="908050" eaLnBrk="0" hangingPunct="0">
              <a:defRPr kumimoji="1" sz="3600">
                <a:solidFill>
                  <a:schemeClr val="tx1"/>
                </a:solidFill>
                <a:latin typeface="Arial" pitchFamily="34" charset="0"/>
                <a:ea typeface="ＭＳ Ｐゴシック" pitchFamily="50" charset="-128"/>
              </a:defRPr>
            </a:lvl5pPr>
            <a:lvl6pPr marL="2514600" indent="-228600" defTabSz="90805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90805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90805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90805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eaLnBrk="1" hangingPunct="1">
              <a:spcBef>
                <a:spcPts val="3000"/>
              </a:spcBef>
            </a:pPr>
            <a:r>
              <a:rPr lang="ja-JP" altLang="en-US" sz="2400" b="1" dirty="0">
                <a:solidFill>
                  <a:schemeClr val="bg2">
                    <a:lumMod val="75000"/>
                  </a:schemeClr>
                </a:solidFill>
                <a:latin typeface="Meiryo UI" panose="020B0604030504040204" pitchFamily="50" charset="-128"/>
                <a:ea typeface="Meiryo UI" panose="020B0604030504040204" pitchFamily="50" charset="-128"/>
                <a:cs typeface="Segoe UI" panose="020B0502040204020203" pitchFamily="34" charset="0"/>
              </a:rPr>
              <a:t> </a:t>
            </a:r>
            <a:r>
              <a:rPr lang="en-US" altLang="ja-JP" sz="2400" b="1" dirty="0">
                <a:solidFill>
                  <a:schemeClr val="bg2">
                    <a:lumMod val="75000"/>
                  </a:schemeClr>
                </a:solidFill>
                <a:latin typeface="Meiryo UI" panose="020B0604030504040204" pitchFamily="50" charset="-128"/>
                <a:ea typeface="Meiryo UI" panose="020B0604030504040204" pitchFamily="50" charset="-128"/>
                <a:cs typeface="Segoe UI" panose="020B0502040204020203" pitchFamily="34" charset="0"/>
              </a:rPr>
              <a:t>1.</a:t>
            </a:r>
            <a:r>
              <a:rPr lang="ja-JP" altLang="en-US" sz="2400" b="1" dirty="0">
                <a:solidFill>
                  <a:schemeClr val="bg2">
                    <a:lumMod val="75000"/>
                  </a:schemeClr>
                </a:solidFill>
                <a:latin typeface="Meiryo UI" panose="020B0604030504040204" pitchFamily="50" charset="-128"/>
                <a:ea typeface="Meiryo UI" panose="020B0604030504040204" pitchFamily="50" charset="-128"/>
                <a:cs typeface="Segoe UI" panose="020B0502040204020203" pitchFamily="34" charset="0"/>
              </a:rPr>
              <a:t>  </a:t>
            </a:r>
            <a:r>
              <a:rPr lang="ja-JP" altLang="ja-JP" sz="2400" b="1" i="1" dirty="0">
                <a:solidFill>
                  <a:schemeClr val="bg2">
                    <a:lumMod val="75000"/>
                  </a:schemeClr>
                </a:solidFill>
                <a:latin typeface="Meiryo UI" panose="020B0604030504040204" pitchFamily="50" charset="-128"/>
                <a:ea typeface="Meiryo UI" panose="020B0604030504040204" pitchFamily="50" charset="-128"/>
                <a:cs typeface="Segoe UI" panose="020B0502040204020203" pitchFamily="34" charset="0"/>
              </a:rPr>
              <a:t>「</a:t>
            </a:r>
            <a:r>
              <a:rPr lang="ja-JP" altLang="en-US" sz="2400" b="1" i="1" dirty="0">
                <a:solidFill>
                  <a:schemeClr val="bg2">
                    <a:lumMod val="75000"/>
                  </a:schemeClr>
                </a:solidFill>
                <a:latin typeface="Meiryo UI" panose="020B0604030504040204" pitchFamily="50" charset="-128"/>
                <a:ea typeface="Meiryo UI" panose="020B0604030504040204" pitchFamily="50" charset="-128"/>
                <a:cs typeface="Segoe UI" panose="020B0502040204020203" pitchFamily="34" charset="0"/>
              </a:rPr>
              <a:t>目的</a:t>
            </a:r>
            <a:r>
              <a:rPr lang="ja-JP" altLang="ja-JP" sz="2400" b="1" i="1" dirty="0">
                <a:solidFill>
                  <a:schemeClr val="bg2">
                    <a:lumMod val="75000"/>
                  </a:schemeClr>
                </a:solidFill>
                <a:latin typeface="Meiryo UI" panose="020B0604030504040204" pitchFamily="50" charset="-128"/>
                <a:ea typeface="Meiryo UI" panose="020B0604030504040204" pitchFamily="50" charset="-128"/>
                <a:cs typeface="Segoe UI" panose="020B0502040204020203" pitchFamily="34" charset="0"/>
              </a:rPr>
              <a:t>」</a:t>
            </a:r>
            <a:r>
              <a:rPr lang="ja-JP" altLang="en-US" sz="2400" b="1" i="1" dirty="0">
                <a:solidFill>
                  <a:schemeClr val="bg2">
                    <a:lumMod val="75000"/>
                  </a:schemeClr>
                </a:solidFill>
                <a:latin typeface="Meiryo UI" panose="020B0604030504040204" pitchFamily="50" charset="-128"/>
                <a:ea typeface="Meiryo UI" panose="020B0604030504040204" pitchFamily="50" charset="-128"/>
                <a:cs typeface="Segoe UI" panose="020B0502040204020203" pitchFamily="34" charset="0"/>
              </a:rPr>
              <a:t>編</a:t>
            </a:r>
            <a:r>
              <a:rPr lang="ja-JP" altLang="en-US" sz="2400" b="1" dirty="0">
                <a:solidFill>
                  <a:schemeClr val="bg2">
                    <a:lumMod val="75000"/>
                  </a:schemeClr>
                </a:solidFill>
                <a:latin typeface="Meiryo UI" panose="020B0604030504040204" pitchFamily="50" charset="-128"/>
                <a:ea typeface="Meiryo UI" panose="020B0604030504040204" pitchFamily="50" charset="-128"/>
                <a:cs typeface="Segoe UI" panose="020B0502040204020203" pitchFamily="34" charset="0"/>
              </a:rPr>
              <a:t>（</a:t>
            </a:r>
            <a:r>
              <a:rPr lang="en-US" altLang="ja-JP" sz="2400" b="1" dirty="0">
                <a:solidFill>
                  <a:schemeClr val="bg2">
                    <a:lumMod val="75000"/>
                  </a:schemeClr>
                </a:solidFill>
                <a:latin typeface="Meiryo UI" panose="020B0604030504040204" pitchFamily="50" charset="-128"/>
                <a:ea typeface="Meiryo UI" panose="020B0604030504040204" pitchFamily="50" charset="-128"/>
                <a:cs typeface="Segoe UI" panose="020B0502040204020203" pitchFamily="34" charset="0"/>
              </a:rPr>
              <a:t>15</a:t>
            </a:r>
            <a:r>
              <a:rPr lang="ja-JP" altLang="en-US" sz="2400" b="1" dirty="0">
                <a:solidFill>
                  <a:schemeClr val="bg2">
                    <a:lumMod val="75000"/>
                  </a:schemeClr>
                </a:solidFill>
                <a:latin typeface="Meiryo UI" panose="020B0604030504040204" pitchFamily="50" charset="-128"/>
                <a:ea typeface="Meiryo UI" panose="020B0604030504040204" pitchFamily="50" charset="-128"/>
                <a:cs typeface="Segoe UI" panose="020B0502040204020203" pitchFamily="34" charset="0"/>
              </a:rPr>
              <a:t>分）</a:t>
            </a:r>
          </a:p>
          <a:p>
            <a:pPr eaLnBrk="1" hangingPunct="1">
              <a:lnSpc>
                <a:spcPct val="140000"/>
              </a:lnSpc>
              <a:spcBef>
                <a:spcPts val="2400"/>
              </a:spcBef>
            </a:pPr>
            <a:r>
              <a:rPr lang="ja-JP" altLang="en-US" sz="2400" b="1" dirty="0">
                <a:solidFill>
                  <a:schemeClr val="bg2">
                    <a:lumMod val="75000"/>
                  </a:schemeClr>
                </a:solidFill>
                <a:latin typeface="Meiryo UI" panose="020B0604030504040204" pitchFamily="50" charset="-128"/>
                <a:ea typeface="Meiryo UI" panose="020B0604030504040204" pitchFamily="50" charset="-128"/>
                <a:cs typeface="Segoe UI" panose="020B0502040204020203" pitchFamily="34" charset="0"/>
              </a:rPr>
              <a:t> </a:t>
            </a:r>
            <a:r>
              <a:rPr lang="en-US" altLang="ja-JP" sz="2400" b="1" dirty="0">
                <a:solidFill>
                  <a:schemeClr val="bg2">
                    <a:lumMod val="75000"/>
                  </a:schemeClr>
                </a:solidFill>
                <a:latin typeface="Meiryo UI" panose="020B0604030504040204" pitchFamily="50" charset="-128"/>
                <a:ea typeface="Meiryo UI" panose="020B0604030504040204" pitchFamily="50" charset="-128"/>
                <a:cs typeface="Segoe UI" panose="020B0502040204020203" pitchFamily="34" charset="0"/>
              </a:rPr>
              <a:t>2-1.</a:t>
            </a:r>
            <a:r>
              <a:rPr lang="ja-JP" altLang="en-US" sz="2400" b="1" dirty="0">
                <a:solidFill>
                  <a:schemeClr val="bg2">
                    <a:lumMod val="75000"/>
                  </a:schemeClr>
                </a:solidFill>
                <a:latin typeface="Meiryo UI" panose="020B0604030504040204" pitchFamily="50" charset="-128"/>
                <a:ea typeface="Meiryo UI" panose="020B0604030504040204" pitchFamily="50" charset="-128"/>
                <a:cs typeface="Segoe UI" panose="020B0502040204020203" pitchFamily="34" charset="0"/>
              </a:rPr>
              <a:t>  「対応力</a:t>
            </a:r>
            <a:r>
              <a:rPr lang="en-US" altLang="ja-JP" sz="2400" b="1" dirty="0">
                <a:solidFill>
                  <a:schemeClr val="bg2">
                    <a:lumMod val="75000"/>
                  </a:schemeClr>
                </a:solidFill>
                <a:latin typeface="Meiryo UI" panose="020B0604030504040204" pitchFamily="50" charset="-128"/>
                <a:ea typeface="Meiryo UI" panose="020B0604030504040204" pitchFamily="50" charset="-128"/>
                <a:cs typeface="Segoe UI" panose="020B0502040204020203" pitchFamily="34" charset="0"/>
              </a:rPr>
              <a:t>(</a:t>
            </a:r>
            <a:r>
              <a:rPr lang="ja-JP" altLang="en-US" sz="2400" b="1" dirty="0">
                <a:solidFill>
                  <a:schemeClr val="bg2">
                    <a:lumMod val="75000"/>
                  </a:schemeClr>
                </a:solidFill>
                <a:latin typeface="Meiryo UI" panose="020B0604030504040204" pitchFamily="50" charset="-128"/>
                <a:ea typeface="Meiryo UI" panose="020B0604030504040204" pitchFamily="50" charset="-128"/>
                <a:cs typeface="Segoe UI" panose="020B0502040204020203" pitchFamily="34" charset="0"/>
              </a:rPr>
              <a:t>知識</a:t>
            </a:r>
            <a:r>
              <a:rPr lang="en-US" altLang="ja-JP" sz="2400" b="1" dirty="0">
                <a:solidFill>
                  <a:schemeClr val="bg2">
                    <a:lumMod val="75000"/>
                  </a:schemeClr>
                </a:solidFill>
                <a:latin typeface="Meiryo UI" panose="020B0604030504040204" pitchFamily="50" charset="-128"/>
                <a:ea typeface="Meiryo UI" panose="020B0604030504040204" pitchFamily="50" charset="-128"/>
                <a:cs typeface="Segoe UI" panose="020B0502040204020203" pitchFamily="34" charset="0"/>
              </a:rPr>
              <a:t>)</a:t>
            </a:r>
            <a:r>
              <a:rPr lang="ja-JP" altLang="en-US" sz="2400" b="1" dirty="0">
                <a:solidFill>
                  <a:schemeClr val="bg2">
                    <a:lumMod val="75000"/>
                  </a:schemeClr>
                </a:solidFill>
                <a:latin typeface="Meiryo UI" panose="020B0604030504040204" pitchFamily="50" charset="-128"/>
                <a:ea typeface="Meiryo UI" panose="020B0604030504040204" pitchFamily="50" charset="-128"/>
                <a:cs typeface="Segoe UI" panose="020B0502040204020203" pitchFamily="34" charset="0"/>
              </a:rPr>
              <a:t>」編（</a:t>
            </a:r>
            <a:r>
              <a:rPr lang="en-US" altLang="ja-JP" sz="2400" b="1" dirty="0">
                <a:solidFill>
                  <a:schemeClr val="bg2">
                    <a:lumMod val="75000"/>
                  </a:schemeClr>
                </a:solidFill>
                <a:latin typeface="Meiryo UI" panose="020B0604030504040204" pitchFamily="50" charset="-128"/>
                <a:ea typeface="Meiryo UI" panose="020B0604030504040204" pitchFamily="50" charset="-128"/>
                <a:cs typeface="Segoe UI" panose="020B0502040204020203" pitchFamily="34" charset="0"/>
              </a:rPr>
              <a:t>15</a:t>
            </a:r>
            <a:r>
              <a:rPr lang="ja-JP" altLang="en-US" sz="2400" b="1" dirty="0">
                <a:solidFill>
                  <a:schemeClr val="bg2">
                    <a:lumMod val="75000"/>
                  </a:schemeClr>
                </a:solidFill>
                <a:latin typeface="Meiryo UI" panose="020B0604030504040204" pitchFamily="50" charset="-128"/>
                <a:ea typeface="Meiryo UI" panose="020B0604030504040204" pitchFamily="50" charset="-128"/>
                <a:cs typeface="Segoe UI" panose="020B0502040204020203" pitchFamily="34" charset="0"/>
              </a:rPr>
              <a:t>分）</a:t>
            </a:r>
            <a:endParaRPr lang="en-US" altLang="ja-JP" sz="2400" b="1" dirty="0">
              <a:solidFill>
                <a:schemeClr val="bg2">
                  <a:lumMod val="75000"/>
                </a:schemeClr>
              </a:solidFill>
              <a:latin typeface="Meiryo UI" panose="020B0604030504040204" pitchFamily="50" charset="-128"/>
              <a:ea typeface="Meiryo UI" panose="020B0604030504040204" pitchFamily="50" charset="-128"/>
              <a:cs typeface="Segoe UI" panose="020B0502040204020203" pitchFamily="34" charset="0"/>
            </a:endParaRPr>
          </a:p>
          <a:p>
            <a:pPr eaLnBrk="1" hangingPunct="1">
              <a:lnSpc>
                <a:spcPct val="140000"/>
              </a:lnSpc>
              <a:spcBef>
                <a:spcPts val="600"/>
              </a:spcBef>
            </a:pPr>
            <a:r>
              <a:rPr lang="ja-JP" altLang="en-US" sz="2400" b="1" dirty="0">
                <a:solidFill>
                  <a:schemeClr val="bg2">
                    <a:lumMod val="75000"/>
                  </a:schemeClr>
                </a:solidFill>
                <a:latin typeface="Meiryo UI" panose="020B0604030504040204" pitchFamily="50" charset="-128"/>
                <a:ea typeface="Meiryo UI" panose="020B0604030504040204" pitchFamily="50" charset="-128"/>
                <a:cs typeface="Segoe UI" panose="020B0502040204020203" pitchFamily="34" charset="0"/>
              </a:rPr>
              <a:t> </a:t>
            </a:r>
            <a:r>
              <a:rPr lang="en-US" altLang="ja-JP" sz="2400" b="1" dirty="0">
                <a:solidFill>
                  <a:schemeClr val="bg2">
                    <a:lumMod val="75000"/>
                  </a:schemeClr>
                </a:solidFill>
                <a:latin typeface="Meiryo UI" panose="020B0604030504040204" pitchFamily="50" charset="-128"/>
                <a:ea typeface="Meiryo UI" panose="020B0604030504040204" pitchFamily="50" charset="-128"/>
                <a:cs typeface="Segoe UI" panose="020B0502040204020203" pitchFamily="34" charset="0"/>
              </a:rPr>
              <a:t>2‐2.</a:t>
            </a:r>
            <a:r>
              <a:rPr lang="ja-JP" altLang="en-US" sz="2400" b="1" dirty="0">
                <a:solidFill>
                  <a:schemeClr val="bg2">
                    <a:lumMod val="75000"/>
                  </a:schemeClr>
                </a:solidFill>
                <a:latin typeface="Meiryo UI" panose="020B0604030504040204" pitchFamily="50" charset="-128"/>
                <a:ea typeface="Meiryo UI" panose="020B0604030504040204" pitchFamily="50" charset="-128"/>
                <a:cs typeface="Segoe UI" panose="020B0502040204020203" pitchFamily="34" charset="0"/>
              </a:rPr>
              <a:t>  </a:t>
            </a:r>
            <a:r>
              <a:rPr lang="ja-JP" altLang="ja-JP" sz="2400" b="1" dirty="0">
                <a:solidFill>
                  <a:schemeClr val="bg2">
                    <a:lumMod val="75000"/>
                  </a:schemeClr>
                </a:solidFill>
                <a:latin typeface="Meiryo UI" panose="020B0604030504040204" pitchFamily="50" charset="-128"/>
                <a:ea typeface="Meiryo UI" panose="020B0604030504040204" pitchFamily="50" charset="-128"/>
                <a:cs typeface="Segoe UI" panose="020B0502040204020203" pitchFamily="34" charset="0"/>
              </a:rPr>
              <a:t>「</a:t>
            </a:r>
            <a:r>
              <a:rPr lang="ja-JP" altLang="en-US" sz="2400" b="1" dirty="0">
                <a:solidFill>
                  <a:schemeClr val="bg2">
                    <a:lumMod val="75000"/>
                  </a:schemeClr>
                </a:solidFill>
                <a:latin typeface="Meiryo UI" panose="020B0604030504040204" pitchFamily="50" charset="-128"/>
                <a:ea typeface="Meiryo UI" panose="020B0604030504040204" pitchFamily="50" charset="-128"/>
                <a:cs typeface="Segoe UI" panose="020B0502040204020203" pitchFamily="34" charset="0"/>
              </a:rPr>
              <a:t>対応力</a:t>
            </a:r>
            <a:r>
              <a:rPr lang="en-US" altLang="ja-JP" sz="2400" b="1" dirty="0">
                <a:solidFill>
                  <a:schemeClr val="bg2">
                    <a:lumMod val="75000"/>
                  </a:schemeClr>
                </a:solidFill>
                <a:latin typeface="Meiryo UI" panose="020B0604030504040204" pitchFamily="50" charset="-128"/>
                <a:ea typeface="Meiryo UI" panose="020B0604030504040204" pitchFamily="50" charset="-128"/>
                <a:cs typeface="Segoe UI" panose="020B0502040204020203" pitchFamily="34" charset="0"/>
              </a:rPr>
              <a:t>(</a:t>
            </a:r>
            <a:r>
              <a:rPr lang="ja-JP" altLang="en-US" sz="2400" b="1" dirty="0">
                <a:solidFill>
                  <a:schemeClr val="bg2">
                    <a:lumMod val="75000"/>
                  </a:schemeClr>
                </a:solidFill>
                <a:latin typeface="Meiryo UI" panose="020B0604030504040204" pitchFamily="50" charset="-128"/>
                <a:ea typeface="Meiryo UI" panose="020B0604030504040204" pitchFamily="50" charset="-128"/>
                <a:cs typeface="Segoe UI" panose="020B0502040204020203" pitchFamily="34" charset="0"/>
              </a:rPr>
              <a:t>実践</a:t>
            </a:r>
            <a:r>
              <a:rPr lang="en-US" altLang="ja-JP" sz="2400" b="1" dirty="0">
                <a:solidFill>
                  <a:schemeClr val="bg2">
                    <a:lumMod val="75000"/>
                  </a:schemeClr>
                </a:solidFill>
                <a:latin typeface="Meiryo UI" panose="020B0604030504040204" pitchFamily="50" charset="-128"/>
                <a:ea typeface="Meiryo UI" panose="020B0604030504040204" pitchFamily="50" charset="-128"/>
                <a:cs typeface="Segoe UI" panose="020B0502040204020203" pitchFamily="34" charset="0"/>
              </a:rPr>
              <a:t>)</a:t>
            </a:r>
            <a:r>
              <a:rPr lang="ja-JP" altLang="ja-JP" sz="2400" b="1" dirty="0">
                <a:solidFill>
                  <a:schemeClr val="bg2">
                    <a:lumMod val="75000"/>
                  </a:schemeClr>
                </a:solidFill>
                <a:latin typeface="Meiryo UI" panose="020B0604030504040204" pitchFamily="50" charset="-128"/>
                <a:ea typeface="Meiryo UI" panose="020B0604030504040204" pitchFamily="50" charset="-128"/>
                <a:cs typeface="Segoe UI" panose="020B0502040204020203" pitchFamily="34" charset="0"/>
              </a:rPr>
              <a:t>」</a:t>
            </a:r>
            <a:r>
              <a:rPr lang="ja-JP" altLang="en-US" sz="2400" b="1" i="1" dirty="0">
                <a:solidFill>
                  <a:schemeClr val="bg2">
                    <a:lumMod val="75000"/>
                  </a:schemeClr>
                </a:solidFill>
                <a:latin typeface="Meiryo UI" panose="020B0604030504040204" pitchFamily="50" charset="-128"/>
                <a:ea typeface="Meiryo UI" panose="020B0604030504040204" pitchFamily="50" charset="-128"/>
                <a:cs typeface="Segoe UI" panose="020B0502040204020203" pitchFamily="34" charset="0"/>
              </a:rPr>
              <a:t>編（</a:t>
            </a:r>
            <a:r>
              <a:rPr lang="en-US" altLang="ja-JP" sz="2400" b="1" dirty="0">
                <a:solidFill>
                  <a:schemeClr val="bg2">
                    <a:lumMod val="75000"/>
                  </a:schemeClr>
                </a:solidFill>
                <a:latin typeface="Meiryo UI" panose="020B0604030504040204" pitchFamily="50" charset="-128"/>
                <a:ea typeface="Meiryo UI" panose="020B0604030504040204" pitchFamily="50" charset="-128"/>
                <a:cs typeface="Segoe UI" panose="020B0502040204020203" pitchFamily="34" charset="0"/>
              </a:rPr>
              <a:t>45</a:t>
            </a:r>
            <a:r>
              <a:rPr lang="ja-JP" altLang="en-US" sz="2400" b="1" dirty="0">
                <a:solidFill>
                  <a:schemeClr val="bg2">
                    <a:lumMod val="75000"/>
                  </a:schemeClr>
                </a:solidFill>
                <a:latin typeface="Meiryo UI" panose="020B0604030504040204" pitchFamily="50" charset="-128"/>
                <a:ea typeface="Meiryo UI" panose="020B0604030504040204" pitchFamily="50" charset="-128"/>
                <a:cs typeface="Segoe UI" panose="020B0502040204020203" pitchFamily="34" charset="0"/>
              </a:rPr>
              <a:t>分）</a:t>
            </a:r>
          </a:p>
          <a:p>
            <a:pPr marL="742950" indent="-742950" eaLnBrk="1" hangingPunct="1">
              <a:lnSpc>
                <a:spcPct val="140000"/>
              </a:lnSpc>
              <a:spcBef>
                <a:spcPts val="1800"/>
              </a:spcBef>
              <a:buFontTx/>
              <a:buAutoNum type="arabicPeriod" startAt="3"/>
            </a:pPr>
            <a:r>
              <a:rPr lang="ja-JP" altLang="ja-JP" b="1" dirty="0">
                <a:solidFill>
                  <a:srgbClr val="EA8B00"/>
                </a:solidFill>
                <a:latin typeface="Meiryo UI" panose="020B0604030504040204" pitchFamily="50" charset="-128"/>
                <a:ea typeface="Meiryo UI" panose="020B0604030504040204" pitchFamily="50" charset="-128"/>
                <a:cs typeface="Segoe UI" panose="020B0502040204020203" pitchFamily="34" charset="0"/>
              </a:rPr>
              <a:t>「連携」</a:t>
            </a:r>
            <a:r>
              <a:rPr lang="ja-JP" altLang="en-US" b="1" i="1" dirty="0">
                <a:solidFill>
                  <a:srgbClr val="EA8B00"/>
                </a:solidFill>
                <a:latin typeface="Meiryo UI" panose="020B0604030504040204" pitchFamily="50" charset="-128"/>
                <a:ea typeface="Meiryo UI" panose="020B0604030504040204" pitchFamily="50" charset="-128"/>
                <a:cs typeface="Segoe UI" panose="020B0502040204020203" pitchFamily="34" charset="0"/>
              </a:rPr>
              <a:t>編</a:t>
            </a:r>
            <a:r>
              <a:rPr lang="ja-JP" altLang="en-US" sz="2800" b="1" dirty="0">
                <a:solidFill>
                  <a:srgbClr val="EA8B00"/>
                </a:solidFill>
                <a:latin typeface="Meiryo UI" panose="020B0604030504040204" pitchFamily="50" charset="-128"/>
                <a:ea typeface="Meiryo UI" panose="020B0604030504040204" pitchFamily="50" charset="-128"/>
                <a:cs typeface="Segoe UI" panose="020B0502040204020203" pitchFamily="34" charset="0"/>
              </a:rPr>
              <a:t>（</a:t>
            </a:r>
            <a:r>
              <a:rPr lang="en-US" altLang="ja-JP" sz="2800" b="1" dirty="0">
                <a:solidFill>
                  <a:srgbClr val="EA8B00"/>
                </a:solidFill>
                <a:latin typeface="Meiryo UI" panose="020B0604030504040204" pitchFamily="50" charset="-128"/>
                <a:ea typeface="Meiryo UI" panose="020B0604030504040204" pitchFamily="50" charset="-128"/>
                <a:cs typeface="Segoe UI" panose="020B0502040204020203" pitchFamily="34" charset="0"/>
              </a:rPr>
              <a:t>15</a:t>
            </a:r>
            <a:r>
              <a:rPr lang="ja-JP" altLang="en-US" sz="2800" b="1" dirty="0">
                <a:solidFill>
                  <a:srgbClr val="EA8B00"/>
                </a:solidFill>
                <a:latin typeface="Meiryo UI" panose="020B0604030504040204" pitchFamily="50" charset="-128"/>
                <a:ea typeface="Meiryo UI" panose="020B0604030504040204" pitchFamily="50" charset="-128"/>
                <a:cs typeface="Segoe UI" panose="020B0502040204020203" pitchFamily="34" charset="0"/>
              </a:rPr>
              <a:t>分［</a:t>
            </a:r>
            <a:r>
              <a:rPr lang="en-US" altLang="ja-JP" sz="2900" b="1" dirty="0">
                <a:solidFill>
                  <a:srgbClr val="EA8B00"/>
                </a:solidFill>
                <a:latin typeface="Segoe UI" panose="020B0502040204020203" pitchFamily="34" charset="0"/>
                <a:ea typeface="Meiryo UI" panose="020B0604030504040204" pitchFamily="50" charset="-128"/>
                <a:cs typeface="Segoe UI" panose="020B0502040204020203" pitchFamily="34" charset="0"/>
              </a:rPr>
              <a:t>DVD</a:t>
            </a:r>
            <a:r>
              <a:rPr lang="ja-JP" altLang="en-US" sz="2900" b="1" dirty="0">
                <a:solidFill>
                  <a:srgbClr val="EA8B00"/>
                </a:solidFill>
                <a:latin typeface="Segoe UI" panose="020B0502040204020203" pitchFamily="34" charset="0"/>
                <a:ea typeface="Meiryo UI" panose="020B0604030504040204" pitchFamily="50" charset="-128"/>
                <a:cs typeface="Segoe UI" panose="020B0502040204020203" pitchFamily="34" charset="0"/>
              </a:rPr>
              <a:t> </a:t>
            </a:r>
            <a:r>
              <a:rPr lang="en-US" altLang="ja-JP" sz="2900" b="1" dirty="0">
                <a:solidFill>
                  <a:srgbClr val="EA8B00"/>
                </a:solidFill>
                <a:latin typeface="Segoe UI" panose="020B0502040204020203" pitchFamily="34" charset="0"/>
                <a:ea typeface="Meiryo UI" panose="020B0604030504040204" pitchFamily="50" charset="-128"/>
                <a:cs typeface="Segoe UI" panose="020B0502040204020203" pitchFamily="34" charset="0"/>
              </a:rPr>
              <a:t>2</a:t>
            </a:r>
            <a:r>
              <a:rPr lang="ja-JP" altLang="en-US" sz="2600" b="1" dirty="0">
                <a:solidFill>
                  <a:srgbClr val="EA8B00"/>
                </a:solidFill>
                <a:latin typeface="Meiryo UI" panose="020B0604030504040204" pitchFamily="50" charset="-128"/>
                <a:ea typeface="Meiryo UI" panose="020B0604030504040204" pitchFamily="50" charset="-128"/>
                <a:cs typeface="Segoe UI" panose="020B0502040204020203" pitchFamily="34" charset="0"/>
              </a:rPr>
              <a:t>分含む</a:t>
            </a:r>
            <a:r>
              <a:rPr lang="ja-JP" altLang="en-US" sz="2800" b="1" dirty="0">
                <a:solidFill>
                  <a:srgbClr val="EA8B00"/>
                </a:solidFill>
                <a:latin typeface="Meiryo UI" panose="020B0604030504040204" pitchFamily="50" charset="-128"/>
                <a:ea typeface="Meiryo UI" panose="020B0604030504040204" pitchFamily="50" charset="-128"/>
                <a:cs typeface="Segoe UI" panose="020B0502040204020203" pitchFamily="34" charset="0"/>
              </a:rPr>
              <a:t>］）</a:t>
            </a:r>
          </a:p>
        </p:txBody>
      </p:sp>
      <p:sp>
        <p:nvSpPr>
          <p:cNvPr id="4" name="テキスト ボックス 3"/>
          <p:cNvSpPr txBox="1"/>
          <p:nvPr/>
        </p:nvSpPr>
        <p:spPr>
          <a:xfrm>
            <a:off x="8377360" y="8964"/>
            <a:ext cx="757675" cy="461665"/>
          </a:xfrm>
          <a:prstGeom prst="rect">
            <a:avLst/>
          </a:prstGeom>
          <a:noFill/>
        </p:spPr>
        <p:txBody>
          <a:bodyPr wrap="square" rtlCol="0">
            <a:spAutoFit/>
          </a:bodyPr>
          <a:lstStyle/>
          <a:p>
            <a:pPr algn="r"/>
            <a:r>
              <a:rPr kumimoji="1" lang="en-US" altLang="ja-JP" sz="2400" dirty="0" smtClean="0">
                <a:latin typeface="Meiryo UI" panose="020B0604030504040204" pitchFamily="50" charset="-128"/>
                <a:ea typeface="Meiryo UI" panose="020B0604030504040204" pitchFamily="50" charset="-128"/>
              </a:rPr>
              <a:t>48</a:t>
            </a:r>
            <a:endParaRPr kumimoji="1" lang="ja-JP" altLang="en-US"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97004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580897" y="1499871"/>
            <a:ext cx="8155470" cy="48696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ja-JP" altLang="en-US" dirty="0">
              <a:solidFill>
                <a:prstClr val="black"/>
              </a:solidFill>
            </a:endParaRPr>
          </a:p>
        </p:txBody>
      </p:sp>
      <p:sp>
        <p:nvSpPr>
          <p:cNvPr id="5" name="テキスト ボックス 4"/>
          <p:cNvSpPr txBox="1"/>
          <p:nvPr/>
        </p:nvSpPr>
        <p:spPr>
          <a:xfrm>
            <a:off x="780631" y="1754394"/>
            <a:ext cx="7650941" cy="3543469"/>
          </a:xfrm>
          <a:prstGeom prst="rect">
            <a:avLst/>
          </a:prstGeom>
          <a:noFill/>
        </p:spPr>
        <p:txBody>
          <a:bodyPr wrap="square" rtlCol="0">
            <a:noAutofit/>
          </a:bodyPr>
          <a:lstStyle/>
          <a:p>
            <a:pPr fontAlgn="auto">
              <a:lnSpc>
                <a:spcPct val="150000"/>
              </a:lnSpc>
              <a:spcBef>
                <a:spcPts val="0"/>
              </a:spcBef>
              <a:spcAft>
                <a:spcPts val="0"/>
              </a:spcAft>
            </a:pPr>
            <a:r>
              <a:rPr lang="ja-JP" altLang="en-US" sz="3200" b="1" dirty="0">
                <a:solidFill>
                  <a:prstClr val="black"/>
                </a:solidFill>
                <a:latin typeface="Meiryo UI" panose="020B0604030504040204" pitchFamily="50" charset="-128"/>
                <a:ea typeface="Meiryo UI" panose="020B0604030504040204" pitchFamily="50" charset="-128"/>
              </a:rPr>
              <a:t>   各職種が専門性を活かし、目的と情報を共有し役割を分担するとともに、互いに連携・補完しあい、状況に応じた質の高いサービスを提供する。</a:t>
            </a:r>
            <a:endParaRPr lang="en-US" altLang="ja-JP" sz="3200" b="1" dirty="0">
              <a:solidFill>
                <a:prstClr val="black"/>
              </a:solidFill>
              <a:latin typeface="Meiryo UI" panose="020B0604030504040204" pitchFamily="50" charset="-128"/>
              <a:ea typeface="Meiryo UI" panose="020B0604030504040204" pitchFamily="50" charset="-128"/>
            </a:endParaRPr>
          </a:p>
        </p:txBody>
      </p:sp>
      <p:cxnSp>
        <p:nvCxnSpPr>
          <p:cNvPr id="4" name="直線コネクタ 3"/>
          <p:cNvCxnSpPr/>
          <p:nvPr/>
        </p:nvCxnSpPr>
        <p:spPr>
          <a:xfrm>
            <a:off x="867266" y="400639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angle 3">
            <a:extLst>
              <a:ext uri="{FF2B5EF4-FFF2-40B4-BE49-F238E27FC236}">
                <a16:creationId xmlns:a16="http://schemas.microsoft.com/office/drawing/2014/main" xmlns="" id="{CAA513C7-1B90-4294-9C53-4F23CFA0B6CE}"/>
              </a:ext>
            </a:extLst>
          </p:cNvPr>
          <p:cNvSpPr>
            <a:spLocks noChangeArrowheads="1"/>
          </p:cNvSpPr>
          <p:nvPr/>
        </p:nvSpPr>
        <p:spPr bwMode="auto">
          <a:xfrm>
            <a:off x="322650" y="1030065"/>
            <a:ext cx="8511510" cy="129707"/>
          </a:xfrm>
          <a:prstGeom prst="rect">
            <a:avLst/>
          </a:prstGeom>
          <a:gradFill rotWithShape="1">
            <a:gsLst>
              <a:gs pos="0">
                <a:srgbClr val="FFFFFF">
                  <a:lumMod val="95000"/>
                </a:srgbClr>
              </a:gs>
              <a:gs pos="100000">
                <a:srgbClr val="EA8B00"/>
              </a:gs>
            </a:gsLst>
            <a:lin ang="0" scaled="1"/>
          </a:gradFill>
          <a:ln w="9525" algn="ctr">
            <a:noFill/>
            <a:miter lim="800000"/>
            <a:headEnd/>
            <a:tailEnd/>
          </a:ln>
        </p:spPr>
        <p:txBody>
          <a:bodyPr wrap="none" anchor="ctr"/>
          <a:lstStyle/>
          <a:p>
            <a:pPr algn="r" fontAlgn="auto">
              <a:spcBef>
                <a:spcPts val="0"/>
              </a:spcBef>
              <a:spcAft>
                <a:spcPts val="0"/>
              </a:spcAft>
              <a:defRPr/>
            </a:pPr>
            <a:endParaRPr kumimoji="0" lang="ja-JP" altLang="en-US" sz="1800" kern="0">
              <a:solidFill>
                <a:srgbClr val="000000"/>
              </a:solidFill>
              <a:effectLst>
                <a:outerShdw blurRad="38100" dist="38100" dir="2700000" algn="tl">
                  <a:srgbClr val="000000">
                    <a:alpha val="43137"/>
                  </a:srgbClr>
                </a:outerShdw>
              </a:effectLst>
              <a:latin typeface="Arial" charset="0"/>
            </a:endParaRPr>
          </a:p>
        </p:txBody>
      </p:sp>
      <p:sp>
        <p:nvSpPr>
          <p:cNvPr id="16" name="Text Box 2">
            <a:extLst>
              <a:ext uri="{FF2B5EF4-FFF2-40B4-BE49-F238E27FC236}">
                <a16:creationId xmlns:a16="http://schemas.microsoft.com/office/drawing/2014/main" xmlns="" id="{FA915E70-C932-44DF-8127-B2CD2CBAEC1B}"/>
              </a:ext>
            </a:extLst>
          </p:cNvPr>
          <p:cNvSpPr txBox="1">
            <a:spLocks noChangeArrowheads="1"/>
          </p:cNvSpPr>
          <p:nvPr/>
        </p:nvSpPr>
        <p:spPr bwMode="auto">
          <a:xfrm>
            <a:off x="1112322" y="353943"/>
            <a:ext cx="6939432" cy="54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04" tIns="41452" rIns="82904" bIns="41452"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fontAlgn="auto" hangingPunct="1">
              <a:spcBef>
                <a:spcPts val="0"/>
              </a:spcBef>
              <a:spcAft>
                <a:spcPts val="0"/>
              </a:spcAft>
            </a:pPr>
            <a:r>
              <a:rPr lang="ja-JP" altLang="en-US" sz="3000" b="1" dirty="0">
                <a:solidFill>
                  <a:srgbClr val="000000"/>
                </a:solidFill>
                <a:latin typeface="Meiryo UI" pitchFamily="50" charset="-128"/>
                <a:ea typeface="Meiryo UI" pitchFamily="50" charset="-128"/>
                <a:cs typeface="Meiryo UI" pitchFamily="50" charset="-128"/>
              </a:rPr>
              <a:t>多職種連携とは</a:t>
            </a:r>
            <a:endParaRPr lang="en-US" altLang="ja-JP" sz="3000" b="1" dirty="0">
              <a:solidFill>
                <a:srgbClr val="000000"/>
              </a:solidFill>
              <a:latin typeface="Meiryo UI" pitchFamily="50" charset="-128"/>
              <a:ea typeface="Meiryo UI" pitchFamily="50" charset="-128"/>
              <a:cs typeface="Meiryo UI" pitchFamily="50" charset="-128"/>
            </a:endParaRPr>
          </a:p>
        </p:txBody>
      </p:sp>
      <p:pic>
        <p:nvPicPr>
          <p:cNvPr id="1026" name="Picture 2" descr="http://kids.wanpug.com/illust/illust409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26568" y="4219184"/>
            <a:ext cx="3049243" cy="2404825"/>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p:cNvSpPr txBox="1"/>
          <p:nvPr/>
        </p:nvSpPr>
        <p:spPr>
          <a:xfrm>
            <a:off x="8377360" y="8964"/>
            <a:ext cx="757675" cy="461665"/>
          </a:xfrm>
          <a:prstGeom prst="rect">
            <a:avLst/>
          </a:prstGeom>
          <a:noFill/>
        </p:spPr>
        <p:txBody>
          <a:bodyPr wrap="square" rtlCol="0">
            <a:spAutoFit/>
          </a:bodyPr>
          <a:lstStyle/>
          <a:p>
            <a:pPr algn="r"/>
            <a:r>
              <a:rPr kumimoji="1" lang="en-US" altLang="ja-JP" sz="2400" dirty="0" smtClean="0">
                <a:latin typeface="Meiryo UI" panose="020B0604030504040204" pitchFamily="50" charset="-128"/>
                <a:ea typeface="Meiryo UI" panose="020B0604030504040204" pitchFamily="50" charset="-128"/>
              </a:rPr>
              <a:t>49</a:t>
            </a:r>
            <a:endParaRPr kumimoji="1" lang="ja-JP" altLang="en-US"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07413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4294967295"/>
          </p:nvPr>
        </p:nvSpPr>
        <p:spPr>
          <a:xfrm>
            <a:off x="1001948" y="1517855"/>
            <a:ext cx="7490296" cy="4136987"/>
          </a:xfrm>
        </p:spPr>
        <p:txBody>
          <a:bodyPr lIns="90792" tIns="45395" rIns="90792" bIns="45395">
            <a:noAutofit/>
          </a:bodyPr>
          <a:lstStyle/>
          <a:p>
            <a:pPr marL="0" indent="0" eaLnBrk="1" hangingPunct="1">
              <a:lnSpc>
                <a:spcPct val="150000"/>
              </a:lnSpc>
              <a:spcBef>
                <a:spcPts val="0"/>
              </a:spcBef>
              <a:buNone/>
            </a:pP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rPr>
              <a:t>たとえ認知症の専門家ではなくても、命の専門家として素人の家族に向き合っていただいて、</a:t>
            </a:r>
            <a:r>
              <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rPr>
              <a:t/>
            </a:r>
            <a:br>
              <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rPr>
            </a:br>
            <a:r>
              <a:rPr lang="en-US" altLang="ja-JP" sz="2800" b="1" dirty="0">
                <a:solidFill>
                  <a:srgbClr val="EA8B00"/>
                </a:solidFill>
                <a:latin typeface="Meiryo UI" panose="020B0604030504040204" pitchFamily="50" charset="-128"/>
                <a:ea typeface="Meiryo UI" panose="020B0604030504040204" pitchFamily="50" charset="-128"/>
              </a:rPr>
              <a:t>『</a:t>
            </a:r>
            <a:r>
              <a:rPr lang="ja-JP" altLang="en-US" sz="2800" b="1" dirty="0">
                <a:solidFill>
                  <a:srgbClr val="EA8B00"/>
                </a:solidFill>
                <a:latin typeface="Meiryo UI" panose="020B0604030504040204" pitchFamily="50" charset="-128"/>
                <a:ea typeface="Meiryo UI" panose="020B0604030504040204" pitchFamily="50" charset="-128"/>
              </a:rPr>
              <a:t>私は専門家ではないからよくわからないけれども、一緒に認知症に向かっていきましょう</a:t>
            </a:r>
            <a:r>
              <a:rPr lang="en-US" altLang="ja-JP" sz="2800" b="1" dirty="0">
                <a:solidFill>
                  <a:srgbClr val="EA8B00"/>
                </a:solidFill>
                <a:latin typeface="Meiryo UI" panose="020B0604030504040204" pitchFamily="50" charset="-128"/>
                <a:ea typeface="Meiryo UI" panose="020B0604030504040204" pitchFamily="50" charset="-128"/>
              </a:rPr>
              <a:t>』</a:t>
            </a:r>
            <a:r>
              <a:rPr lang="ja-JP" altLang="en-US" sz="2800" b="1" dirty="0">
                <a:solidFill>
                  <a:srgbClr val="EA8B00"/>
                </a:solidFill>
                <a:latin typeface="Meiryo UI" panose="020B0604030504040204" pitchFamily="50" charset="-128"/>
                <a:ea typeface="Meiryo UI" panose="020B0604030504040204" pitchFamily="50" charset="-128"/>
              </a:rPr>
              <a:t>　</a:t>
            </a: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rPr>
              <a:t>と</a:t>
            </a:r>
            <a:endPar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endParaRPr>
          </a:p>
          <a:p>
            <a:pPr marL="0" indent="0" eaLnBrk="1" hangingPunct="1">
              <a:lnSpc>
                <a:spcPct val="150000"/>
              </a:lnSpc>
              <a:spcBef>
                <a:spcPts val="0"/>
              </a:spcBef>
              <a:buNone/>
            </a:pP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rPr>
              <a:t>おっしゃっていただけたら、</a:t>
            </a:r>
            <a:r>
              <a:rPr lang="ja-JP" altLang="en-US" sz="2800" b="1" dirty="0">
                <a:solidFill>
                  <a:srgbClr val="EA8B00"/>
                </a:solidFill>
                <a:latin typeface="Meiryo UI" panose="020B0604030504040204" pitchFamily="50" charset="-128"/>
                <a:ea typeface="Meiryo UI" panose="020B0604030504040204" pitchFamily="50" charset="-128"/>
              </a:rPr>
              <a:t>それだけで家族はすごく勇気づけられるし、力を得る</a:t>
            </a:r>
            <a:r>
              <a:rPr lang="ja-JP" altLang="en-US" sz="2800" b="1" dirty="0">
                <a:latin typeface="Meiryo UI" panose="020B0604030504040204" pitchFamily="50" charset="-128"/>
                <a:ea typeface="Meiryo UI" panose="020B0604030504040204" pitchFamily="50" charset="-128"/>
              </a:rPr>
              <a:t>ことになると思います。</a:t>
            </a:r>
            <a:endParaRPr lang="en-US" altLang="ja-JP" sz="2800" b="1" dirty="0">
              <a:latin typeface="Meiryo UI" panose="020B0604030504040204" pitchFamily="50" charset="-128"/>
              <a:ea typeface="Meiryo UI" panose="020B0604030504040204" pitchFamily="50" charset="-128"/>
            </a:endParaRPr>
          </a:p>
          <a:p>
            <a:pPr marL="0" indent="0" algn="r" eaLnBrk="1" hangingPunct="1">
              <a:spcBef>
                <a:spcPts val="0"/>
              </a:spcBef>
              <a:buFontTx/>
              <a:buNone/>
            </a:pPr>
            <a:endParaRPr lang="en-US" altLang="ja-JP" sz="1500" b="1" dirty="0">
              <a:solidFill>
                <a:schemeClr val="tx1">
                  <a:lumMod val="65000"/>
                  <a:lumOff val="35000"/>
                </a:schemeClr>
              </a:solidFill>
              <a:latin typeface="Meiryo UI" panose="020B0604030504040204" pitchFamily="50" charset="-128"/>
              <a:ea typeface="Meiryo UI" panose="020B0604030504040204" pitchFamily="50" charset="-128"/>
            </a:endParaRPr>
          </a:p>
        </p:txBody>
      </p:sp>
      <p:sp>
        <p:nvSpPr>
          <p:cNvPr id="6" name="Text Box 2"/>
          <p:cNvSpPr txBox="1">
            <a:spLocks noChangeArrowheads="1"/>
          </p:cNvSpPr>
          <p:nvPr/>
        </p:nvSpPr>
        <p:spPr bwMode="auto">
          <a:xfrm>
            <a:off x="325669" y="368031"/>
            <a:ext cx="8545952" cy="54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04" tIns="41452" rIns="82904" bIns="41452"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hangingPunct="1"/>
            <a:r>
              <a:rPr lang="ja-JP" altLang="en-US" sz="3000" b="1" dirty="0">
                <a:solidFill>
                  <a:srgbClr val="000000"/>
                </a:solidFill>
                <a:latin typeface="Meiryo UI" pitchFamily="50" charset="-128"/>
                <a:ea typeface="Meiryo UI" pitchFamily="50" charset="-128"/>
                <a:cs typeface="Meiryo UI" pitchFamily="50" charset="-128"/>
              </a:rPr>
              <a:t>認知症の人の医療への要望</a:t>
            </a:r>
            <a:endParaRPr lang="en-US" altLang="ja-JP" sz="3000" b="1" dirty="0">
              <a:solidFill>
                <a:srgbClr val="000000"/>
              </a:solidFill>
              <a:latin typeface="Meiryo UI" pitchFamily="50" charset="-128"/>
              <a:ea typeface="Meiryo UI" pitchFamily="50" charset="-128"/>
              <a:cs typeface="Meiryo UI" pitchFamily="50" charset="-128"/>
            </a:endParaRPr>
          </a:p>
        </p:txBody>
      </p:sp>
      <p:pic>
        <p:nvPicPr>
          <p:cNvPr id="10" name="図 9">
            <a:extLst>
              <a:ext uri="{FF2B5EF4-FFF2-40B4-BE49-F238E27FC236}">
                <a16:creationId xmlns:a16="http://schemas.microsoft.com/office/drawing/2014/main" xmlns="" id="{CD7F7E32-3AB4-4661-829F-947086C90615}"/>
              </a:ext>
            </a:extLst>
          </p:cNvPr>
          <p:cNvPicPr>
            <a:picLocks noChangeAspect="1"/>
          </p:cNvPicPr>
          <p:nvPr/>
        </p:nvPicPr>
        <p:blipFill>
          <a:blip r:embed="rId3" cstate="print"/>
          <a:stretch>
            <a:fillRect/>
          </a:stretch>
        </p:blipFill>
        <p:spPr>
          <a:xfrm>
            <a:off x="329469" y="1026412"/>
            <a:ext cx="8510754" cy="128027"/>
          </a:xfrm>
          <a:prstGeom prst="rect">
            <a:avLst/>
          </a:prstGeom>
        </p:spPr>
      </p:pic>
      <p:sp>
        <p:nvSpPr>
          <p:cNvPr id="2" name="正方形/長方形 1"/>
          <p:cNvSpPr/>
          <p:nvPr/>
        </p:nvSpPr>
        <p:spPr>
          <a:xfrm>
            <a:off x="1157591" y="5644049"/>
            <a:ext cx="7334653" cy="523220"/>
          </a:xfrm>
          <a:prstGeom prst="rect">
            <a:avLst/>
          </a:prstGeom>
        </p:spPr>
        <p:txBody>
          <a:bodyPr wrap="square">
            <a:spAutoFit/>
          </a:bodyPr>
          <a:lstStyle/>
          <a:p>
            <a:pPr algn="r"/>
            <a:r>
              <a:rPr lang="en-US" altLang="ja-JP" sz="1400" dirty="0">
                <a:latin typeface="Meiryo UI" panose="020B0604030504040204" pitchFamily="50" charset="-128"/>
                <a:ea typeface="Meiryo UI" panose="020B0604030504040204" pitchFamily="50" charset="-128"/>
              </a:rPr>
              <a:t>2008</a:t>
            </a:r>
            <a:r>
              <a:rPr lang="ja-JP" altLang="en-US" sz="1400" dirty="0">
                <a:latin typeface="Meiryo UI" panose="020B0604030504040204" pitchFamily="50" charset="-128"/>
                <a:ea typeface="Meiryo UI" panose="020B0604030504040204" pitchFamily="50" charset="-128"/>
              </a:rPr>
              <a:t>年「認知症の医療と生活の質を高める緊急プロジェクト」議事録より引用</a:t>
            </a:r>
          </a:p>
          <a:p>
            <a:pPr algn="r"/>
            <a:r>
              <a:rPr lang="ja-JP" altLang="en-US" sz="1400" dirty="0">
                <a:latin typeface="Meiryo UI" panose="020B0604030504040204" pitchFamily="50" charset="-128"/>
                <a:ea typeface="Meiryo UI" panose="020B0604030504040204" pitchFamily="50" charset="-128"/>
              </a:rPr>
              <a:t>　　　　認知症の人と家族の会 </a:t>
            </a:r>
            <a:r>
              <a:rPr lang="ja-JP" altLang="en-US" sz="1400" dirty="0" smtClean="0">
                <a:latin typeface="Meiryo UI" panose="020B0604030504040204" pitchFamily="50" charset="-128"/>
                <a:ea typeface="Meiryo UI" panose="020B0604030504040204" pitchFamily="50" charset="-128"/>
              </a:rPr>
              <a:t>髙見国生</a:t>
            </a:r>
            <a:r>
              <a:rPr lang="ja-JP" altLang="en-US" sz="1400" dirty="0">
                <a:latin typeface="Meiryo UI" panose="020B0604030504040204" pitchFamily="50" charset="-128"/>
                <a:ea typeface="Meiryo UI" panose="020B0604030504040204" pitchFamily="50" charset="-128"/>
              </a:rPr>
              <a:t>代表理事</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当時</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の発言</a:t>
            </a:r>
          </a:p>
        </p:txBody>
      </p:sp>
      <p:sp>
        <p:nvSpPr>
          <p:cNvPr id="12" name="テキスト ボックス 11"/>
          <p:cNvSpPr txBox="1"/>
          <p:nvPr/>
        </p:nvSpPr>
        <p:spPr>
          <a:xfrm>
            <a:off x="8498541" y="8964"/>
            <a:ext cx="636494" cy="461665"/>
          </a:xfrm>
          <a:prstGeom prst="rect">
            <a:avLst/>
          </a:prstGeom>
          <a:noFill/>
        </p:spPr>
        <p:txBody>
          <a:bodyPr wrap="square" rtlCol="0">
            <a:spAutoFit/>
          </a:bodyPr>
          <a:lstStyle/>
          <a:p>
            <a:pPr algn="r"/>
            <a:r>
              <a:rPr lang="en-US" altLang="ja-JP" sz="2400" dirty="0">
                <a:latin typeface="Meiryo UI" panose="020B0604030504040204" pitchFamily="50" charset="-128"/>
                <a:ea typeface="Meiryo UI" panose="020B0604030504040204" pitchFamily="50" charset="-128"/>
              </a:rPr>
              <a:t>5</a:t>
            </a:r>
            <a:endParaRPr kumimoji="1" lang="ja-JP" altLang="en-US"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928092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580897" y="1499871"/>
            <a:ext cx="8155470" cy="48696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ja-JP" altLang="en-US" dirty="0">
              <a:solidFill>
                <a:prstClr val="black"/>
              </a:solidFill>
            </a:endParaRPr>
          </a:p>
        </p:txBody>
      </p:sp>
      <p:sp>
        <p:nvSpPr>
          <p:cNvPr id="3" name="コンテンツ プレースホルダー 2"/>
          <p:cNvSpPr>
            <a:spLocks noGrp="1"/>
          </p:cNvSpPr>
          <p:nvPr>
            <p:ph idx="1"/>
          </p:nvPr>
        </p:nvSpPr>
        <p:spPr>
          <a:xfrm>
            <a:off x="720746" y="1622952"/>
            <a:ext cx="7741708" cy="4250602"/>
          </a:xfrm>
        </p:spPr>
        <p:txBody>
          <a:bodyPr>
            <a:noAutofit/>
          </a:bodyPr>
          <a:lstStyle/>
          <a:p>
            <a:pPr marL="358775" indent="-358775">
              <a:lnSpc>
                <a:spcPct val="100000"/>
              </a:lnSpc>
              <a:spcBef>
                <a:spcPts val="2400"/>
              </a:spcBef>
              <a:buFont typeface="Wingdings" panose="05000000000000000000" pitchFamily="2" charset="2"/>
              <a:buChar char="l"/>
            </a:pPr>
            <a:r>
              <a:rPr lang="ja-JP" altLang="en-US" b="1" dirty="0">
                <a:latin typeface="Meiryo UI" panose="020B0604030504040204" pitchFamily="50" charset="-128"/>
                <a:ea typeface="Meiryo UI" panose="020B0604030504040204" pitchFamily="50" charset="-128"/>
                <a:cs typeface="Meiryo UI" panose="020B0604030504040204" pitchFamily="50" charset="-128"/>
              </a:rPr>
              <a:t>チームで臨む目標が定まり、状況の安定化・好転に対し、相乗的効果がある</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marL="358775" indent="-358775">
              <a:lnSpc>
                <a:spcPct val="100000"/>
              </a:lnSpc>
              <a:spcBef>
                <a:spcPts val="2400"/>
              </a:spcBef>
              <a:buFont typeface="Wingdings" panose="05000000000000000000" pitchFamily="2" charset="2"/>
              <a:buChar char="l"/>
            </a:pPr>
            <a:r>
              <a:rPr lang="ja-JP" altLang="en-US" b="1" dirty="0">
                <a:latin typeface="Meiryo UI" panose="020B0604030504040204" pitchFamily="50" charset="-128"/>
                <a:ea typeface="Meiryo UI" panose="020B0604030504040204" pitchFamily="50" charset="-128"/>
                <a:cs typeface="Meiryo UI" panose="020B0604030504040204" pitchFamily="50" charset="-128"/>
              </a:rPr>
              <a:t>チームで情報共有することで関わり方を共有できる</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marL="358775" indent="-358775">
              <a:lnSpc>
                <a:spcPct val="100000"/>
              </a:lnSpc>
              <a:spcBef>
                <a:spcPts val="2400"/>
              </a:spcBef>
              <a:buFont typeface="Wingdings" panose="05000000000000000000" pitchFamily="2" charset="2"/>
              <a:buChar char="l"/>
            </a:pPr>
            <a:r>
              <a:rPr lang="ja-JP" altLang="en-US" b="1" dirty="0">
                <a:latin typeface="Meiryo UI" panose="020B0604030504040204" pitchFamily="50" charset="-128"/>
                <a:ea typeface="Meiryo UI" panose="020B0604030504040204" pitchFamily="50" charset="-128"/>
                <a:cs typeface="Meiryo UI" panose="020B0604030504040204" pitchFamily="50" charset="-128"/>
              </a:rPr>
              <a:t>各職種の専門的な知識が発揮され、認知症の人と家族に生じる複雑なニーズに対応できる</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marL="358775" indent="-358775">
              <a:lnSpc>
                <a:spcPct val="100000"/>
              </a:lnSpc>
              <a:spcBef>
                <a:spcPts val="2400"/>
              </a:spcBef>
              <a:buFont typeface="Wingdings" panose="05000000000000000000" pitchFamily="2" charset="2"/>
              <a:buChar char="l"/>
            </a:pPr>
            <a:r>
              <a:rPr lang="ja-JP" altLang="en-US" b="1" dirty="0">
                <a:latin typeface="Meiryo UI" panose="020B0604030504040204" pitchFamily="50" charset="-128"/>
                <a:ea typeface="Meiryo UI" panose="020B0604030504040204" pitchFamily="50" charset="-128"/>
                <a:cs typeface="Meiryo UI" panose="020B0604030504040204" pitchFamily="50" charset="-128"/>
              </a:rPr>
              <a:t>院内の認知症ケア実施提供体制や</a:t>
            </a:r>
            <a:r>
              <a:rPr lang="en-US" altLang="ja-JP" b="1" dirty="0">
                <a:latin typeface="Meiryo UI" panose="020B0604030504040204" pitchFamily="50" charset="-128"/>
                <a:ea typeface="Meiryo UI" panose="020B0604030504040204" pitchFamily="50" charset="-128"/>
                <a:cs typeface="Meiryo UI" panose="020B0604030504040204" pitchFamily="50" charset="-128"/>
              </a:rPr>
              <a:t/>
            </a:r>
            <a:br>
              <a:rPr lang="en-US" altLang="ja-JP" b="1" dirty="0">
                <a:latin typeface="Meiryo UI" panose="020B0604030504040204" pitchFamily="50" charset="-128"/>
                <a:ea typeface="Meiryo UI" panose="020B0604030504040204" pitchFamily="50" charset="-128"/>
                <a:cs typeface="Meiryo UI" panose="020B0604030504040204" pitchFamily="50" charset="-128"/>
              </a:rPr>
            </a:br>
            <a:r>
              <a:rPr lang="ja-JP" altLang="en-US" b="1" dirty="0">
                <a:latin typeface="Meiryo UI" panose="020B0604030504040204" pitchFamily="50" charset="-128"/>
                <a:ea typeface="Meiryo UI" panose="020B0604030504040204" pitchFamily="50" charset="-128"/>
                <a:cs typeface="Meiryo UI" panose="020B0604030504040204" pitchFamily="50" charset="-128"/>
              </a:rPr>
              <a:t>システム構築の検討の場となる</a:t>
            </a:r>
            <a:endParaRPr lang="ja-JP" altLang="ja-JP"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 name="直線コネクタ 3"/>
          <p:cNvCxnSpPr/>
          <p:nvPr/>
        </p:nvCxnSpPr>
        <p:spPr>
          <a:xfrm>
            <a:off x="867266" y="400639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angle 3">
            <a:extLst>
              <a:ext uri="{FF2B5EF4-FFF2-40B4-BE49-F238E27FC236}">
                <a16:creationId xmlns:a16="http://schemas.microsoft.com/office/drawing/2014/main" xmlns="" id="{CAA513C7-1B90-4294-9C53-4F23CFA0B6CE}"/>
              </a:ext>
            </a:extLst>
          </p:cNvPr>
          <p:cNvSpPr>
            <a:spLocks noChangeArrowheads="1"/>
          </p:cNvSpPr>
          <p:nvPr/>
        </p:nvSpPr>
        <p:spPr bwMode="auto">
          <a:xfrm>
            <a:off x="322650" y="1030065"/>
            <a:ext cx="8511510" cy="129707"/>
          </a:xfrm>
          <a:prstGeom prst="rect">
            <a:avLst/>
          </a:prstGeom>
          <a:gradFill rotWithShape="1">
            <a:gsLst>
              <a:gs pos="0">
                <a:srgbClr val="FFFFFF">
                  <a:lumMod val="95000"/>
                </a:srgbClr>
              </a:gs>
              <a:gs pos="100000">
                <a:srgbClr val="EA8B00"/>
              </a:gs>
            </a:gsLst>
            <a:lin ang="0" scaled="1"/>
          </a:gradFill>
          <a:ln w="9525" algn="ctr">
            <a:noFill/>
            <a:miter lim="800000"/>
            <a:headEnd/>
            <a:tailEnd/>
          </a:ln>
        </p:spPr>
        <p:txBody>
          <a:bodyPr wrap="none" anchor="ctr"/>
          <a:lstStyle/>
          <a:p>
            <a:pPr algn="r" fontAlgn="auto">
              <a:spcBef>
                <a:spcPts val="0"/>
              </a:spcBef>
              <a:spcAft>
                <a:spcPts val="0"/>
              </a:spcAft>
              <a:defRPr/>
            </a:pPr>
            <a:endParaRPr kumimoji="0" lang="ja-JP" altLang="en-US" sz="1800" kern="0">
              <a:solidFill>
                <a:srgbClr val="000000"/>
              </a:solidFill>
              <a:effectLst>
                <a:outerShdw blurRad="38100" dist="38100" dir="2700000" algn="tl">
                  <a:srgbClr val="000000">
                    <a:alpha val="43137"/>
                  </a:srgbClr>
                </a:outerShdw>
              </a:effectLst>
              <a:latin typeface="Arial" charset="0"/>
            </a:endParaRPr>
          </a:p>
        </p:txBody>
      </p:sp>
      <p:sp>
        <p:nvSpPr>
          <p:cNvPr id="16" name="Text Box 2">
            <a:extLst>
              <a:ext uri="{FF2B5EF4-FFF2-40B4-BE49-F238E27FC236}">
                <a16:creationId xmlns:a16="http://schemas.microsoft.com/office/drawing/2014/main" xmlns="" id="{FA915E70-C932-44DF-8127-B2CD2CBAEC1B}"/>
              </a:ext>
            </a:extLst>
          </p:cNvPr>
          <p:cNvSpPr txBox="1">
            <a:spLocks noChangeArrowheads="1"/>
          </p:cNvSpPr>
          <p:nvPr/>
        </p:nvSpPr>
        <p:spPr bwMode="auto">
          <a:xfrm>
            <a:off x="1112322" y="353943"/>
            <a:ext cx="6939432" cy="54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04" tIns="41452" rIns="82904" bIns="41452"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fontAlgn="auto" hangingPunct="1">
              <a:spcBef>
                <a:spcPts val="0"/>
              </a:spcBef>
              <a:spcAft>
                <a:spcPts val="0"/>
              </a:spcAft>
            </a:pPr>
            <a:r>
              <a:rPr lang="ja-JP" altLang="en-US" sz="3000" b="1" dirty="0">
                <a:solidFill>
                  <a:srgbClr val="000000"/>
                </a:solidFill>
                <a:latin typeface="Meiryo UI" pitchFamily="50" charset="-128"/>
                <a:ea typeface="Meiryo UI" pitchFamily="50" charset="-128"/>
                <a:cs typeface="Meiryo UI" pitchFamily="50" charset="-128"/>
              </a:rPr>
              <a:t>多職種連携のメリット</a:t>
            </a:r>
            <a:endParaRPr lang="en-US" altLang="ja-JP" sz="3000" b="1" dirty="0">
              <a:solidFill>
                <a:srgbClr val="000000"/>
              </a:solidFill>
              <a:latin typeface="Meiryo UI" pitchFamily="50" charset="-128"/>
              <a:ea typeface="Meiryo UI" pitchFamily="50" charset="-128"/>
              <a:cs typeface="Meiryo UI" pitchFamily="50" charset="-128"/>
            </a:endParaRPr>
          </a:p>
        </p:txBody>
      </p:sp>
      <p:pic>
        <p:nvPicPr>
          <p:cNvPr id="1026" name="Picture 2" descr="http://kids.wanpug.com/illust/illust408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1443" y="4781750"/>
            <a:ext cx="2551908" cy="1978603"/>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1"/>
          <p:cNvSpPr txBox="1"/>
          <p:nvPr/>
        </p:nvSpPr>
        <p:spPr>
          <a:xfrm>
            <a:off x="8377360" y="8964"/>
            <a:ext cx="757675" cy="461665"/>
          </a:xfrm>
          <a:prstGeom prst="rect">
            <a:avLst/>
          </a:prstGeom>
          <a:noFill/>
        </p:spPr>
        <p:txBody>
          <a:bodyPr wrap="square" rtlCol="0">
            <a:spAutoFit/>
          </a:bodyPr>
          <a:lstStyle/>
          <a:p>
            <a:pPr algn="r"/>
            <a:r>
              <a:rPr kumimoji="1" lang="en-US" altLang="ja-JP" sz="2400" dirty="0" smtClean="0">
                <a:latin typeface="Meiryo UI" panose="020B0604030504040204" pitchFamily="50" charset="-128"/>
                <a:ea typeface="Meiryo UI" panose="020B0604030504040204" pitchFamily="50" charset="-128"/>
              </a:rPr>
              <a:t>50</a:t>
            </a:r>
            <a:endParaRPr kumimoji="1" lang="ja-JP" altLang="en-US"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943279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1" name="Rectangle 2" descr="右上がり対角線 (太)"/>
          <p:cNvSpPr>
            <a:spLocks noChangeArrowheads="1"/>
          </p:cNvSpPr>
          <p:nvPr/>
        </p:nvSpPr>
        <p:spPr bwMode="auto">
          <a:xfrm>
            <a:off x="3223642" y="2046871"/>
            <a:ext cx="1644259" cy="4680000"/>
          </a:xfrm>
          <a:prstGeom prst="rect">
            <a:avLst/>
          </a:prstGeom>
          <a:solidFill>
            <a:schemeClr val="bg1">
              <a:lumMod val="95000"/>
            </a:schemeClr>
          </a:solidFill>
          <a:ln>
            <a:noFill/>
          </a:ln>
          <a:extLst/>
        </p:spPr>
        <p:txBody>
          <a:bodyPr wrap="none" anchor="ctr"/>
          <a:lstStyle/>
          <a:p>
            <a:endParaRPr lang="ja-JP" altLang="ja-JP">
              <a:solidFill>
                <a:srgbClr val="000000"/>
              </a:solidFill>
            </a:endParaRPr>
          </a:p>
        </p:txBody>
      </p:sp>
      <p:sp>
        <p:nvSpPr>
          <p:cNvPr id="55302" name="Rectangle 2" descr="右上がり対角線 (太)"/>
          <p:cNvSpPr>
            <a:spLocks noChangeArrowheads="1"/>
          </p:cNvSpPr>
          <p:nvPr/>
        </p:nvSpPr>
        <p:spPr bwMode="auto">
          <a:xfrm>
            <a:off x="205085" y="2069318"/>
            <a:ext cx="2901127" cy="4680000"/>
          </a:xfrm>
          <a:prstGeom prst="rect">
            <a:avLst/>
          </a:prstGeom>
          <a:pattFill prst="wdUpDiag">
            <a:fgClr>
              <a:srgbClr val="DAEEC4"/>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355600" indent="-355600"/>
            <a:endParaRPr lang="ja-JP" altLang="ja-JP">
              <a:solidFill>
                <a:srgbClr val="000000"/>
              </a:solidFill>
            </a:endParaRPr>
          </a:p>
        </p:txBody>
      </p:sp>
      <p:sp>
        <p:nvSpPr>
          <p:cNvPr id="55303" name="Rectangle 34" descr="右下がり対角線 (太)"/>
          <p:cNvSpPr>
            <a:spLocks noChangeArrowheads="1"/>
          </p:cNvSpPr>
          <p:nvPr/>
        </p:nvSpPr>
        <p:spPr bwMode="auto">
          <a:xfrm>
            <a:off x="4949254" y="2061063"/>
            <a:ext cx="3996000" cy="4680000"/>
          </a:xfrm>
          <a:prstGeom prst="rect">
            <a:avLst/>
          </a:prstGeom>
          <a:pattFill prst="wdUpDiag">
            <a:fgClr>
              <a:srgbClr val="FFD3A7"/>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ja-JP" altLang="en-US">
              <a:solidFill>
                <a:srgbClr val="000000"/>
              </a:solidFill>
            </a:endParaRPr>
          </a:p>
        </p:txBody>
      </p:sp>
      <p:sp>
        <p:nvSpPr>
          <p:cNvPr id="55304" name="AutoShape 64"/>
          <p:cNvSpPr>
            <a:spLocks noChangeArrowheads="1"/>
          </p:cNvSpPr>
          <p:nvPr/>
        </p:nvSpPr>
        <p:spPr bwMode="auto">
          <a:xfrm>
            <a:off x="208475" y="1280014"/>
            <a:ext cx="2926613" cy="336550"/>
          </a:xfrm>
          <a:prstGeom prst="roundRect">
            <a:avLst>
              <a:gd name="adj" fmla="val 16667"/>
            </a:avLst>
          </a:prstGeom>
          <a:solidFill>
            <a:srgbClr val="74B230"/>
          </a:solidFill>
          <a:ln>
            <a:noFill/>
          </a:ln>
          <a:extLst/>
        </p:spPr>
        <p:txBody>
          <a:bodyPr wrap="none" anchor="ctr"/>
          <a:lstStyle/>
          <a:p>
            <a:pPr algn="ctr"/>
            <a:r>
              <a:rPr lang="ja-JP" altLang="en-US" sz="1800" b="1" dirty="0">
                <a:solidFill>
                  <a:srgbClr val="FFFFFF"/>
                </a:solidFill>
                <a:latin typeface="Meiryo UI" pitchFamily="50" charset="-128"/>
                <a:ea typeface="Meiryo UI" pitchFamily="50" charset="-128"/>
                <a:cs typeface="Meiryo UI" pitchFamily="50" charset="-128"/>
              </a:rPr>
              <a:t>入院前</a:t>
            </a:r>
          </a:p>
        </p:txBody>
      </p:sp>
      <p:sp>
        <p:nvSpPr>
          <p:cNvPr id="55305" name="AutoShape 64"/>
          <p:cNvSpPr>
            <a:spLocks noChangeArrowheads="1"/>
          </p:cNvSpPr>
          <p:nvPr/>
        </p:nvSpPr>
        <p:spPr bwMode="auto">
          <a:xfrm>
            <a:off x="3190878" y="1280014"/>
            <a:ext cx="1677023" cy="342900"/>
          </a:xfrm>
          <a:prstGeom prst="roundRect">
            <a:avLst>
              <a:gd name="adj" fmla="val 16667"/>
            </a:avLst>
          </a:prstGeom>
          <a:solidFill>
            <a:schemeClr val="bg2"/>
          </a:solidFill>
          <a:ln>
            <a:noFill/>
          </a:ln>
          <a:extLst/>
        </p:spPr>
        <p:txBody>
          <a:bodyPr wrap="none" anchor="ctr"/>
          <a:lstStyle/>
          <a:p>
            <a:pPr algn="ctr"/>
            <a:r>
              <a:rPr lang="ja-JP" altLang="en-US" sz="1800" b="1">
                <a:solidFill>
                  <a:srgbClr val="FFFFFF"/>
                </a:solidFill>
                <a:latin typeface="Meiryo UI" pitchFamily="50" charset="-128"/>
                <a:ea typeface="Meiryo UI" pitchFamily="50" charset="-128"/>
                <a:cs typeface="Meiryo UI" pitchFamily="50" charset="-128"/>
              </a:rPr>
              <a:t>入院中</a:t>
            </a:r>
          </a:p>
        </p:txBody>
      </p:sp>
      <p:sp>
        <p:nvSpPr>
          <p:cNvPr id="55306" name="AutoShape 64"/>
          <p:cNvSpPr>
            <a:spLocks noChangeArrowheads="1"/>
          </p:cNvSpPr>
          <p:nvPr/>
        </p:nvSpPr>
        <p:spPr bwMode="auto">
          <a:xfrm>
            <a:off x="4935316" y="1278426"/>
            <a:ext cx="4009938" cy="338138"/>
          </a:xfrm>
          <a:prstGeom prst="roundRect">
            <a:avLst>
              <a:gd name="adj" fmla="val 16667"/>
            </a:avLst>
          </a:pr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ja-JP" altLang="en-US" sz="1800" b="1" dirty="0">
                <a:solidFill>
                  <a:srgbClr val="FFFFFF"/>
                </a:solidFill>
                <a:latin typeface="Meiryo UI" pitchFamily="50" charset="-128"/>
                <a:ea typeface="Meiryo UI" pitchFamily="50" charset="-128"/>
                <a:cs typeface="Meiryo UI" pitchFamily="50" charset="-128"/>
              </a:rPr>
              <a:t>退院後</a:t>
            </a:r>
          </a:p>
        </p:txBody>
      </p:sp>
      <p:sp>
        <p:nvSpPr>
          <p:cNvPr id="55316" name="テキスト ボックス 26"/>
          <p:cNvSpPr txBox="1">
            <a:spLocks noChangeArrowheads="1"/>
          </p:cNvSpPr>
          <p:nvPr/>
        </p:nvSpPr>
        <p:spPr bwMode="auto">
          <a:xfrm>
            <a:off x="4950216" y="3401691"/>
            <a:ext cx="2307062"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eaLnBrk="1" hangingPunct="1"/>
            <a:r>
              <a:rPr lang="ja-JP" altLang="en-US" sz="1600" b="1" dirty="0">
                <a:solidFill>
                  <a:srgbClr val="000000"/>
                </a:solidFill>
                <a:latin typeface="Meiryo UI" pitchFamily="50" charset="-128"/>
                <a:ea typeface="Meiryo UI" pitchFamily="50" charset="-128"/>
                <a:cs typeface="Meiryo UI" pitchFamily="50" charset="-128"/>
              </a:rPr>
              <a:t>○居宅サービス</a:t>
            </a:r>
            <a:endParaRPr lang="en-US" altLang="ja-JP" sz="1400" b="1" dirty="0">
              <a:solidFill>
                <a:srgbClr val="000000"/>
              </a:solidFill>
              <a:latin typeface="Meiryo UI" pitchFamily="50" charset="-128"/>
              <a:ea typeface="Meiryo UI" pitchFamily="50" charset="-128"/>
              <a:cs typeface="Meiryo UI" pitchFamily="50" charset="-128"/>
            </a:endParaRPr>
          </a:p>
          <a:p>
            <a:pPr indent="180975" eaLnBrk="1" hangingPunct="1"/>
            <a:r>
              <a:rPr lang="ja-JP" altLang="en-US" sz="1400" b="1" dirty="0">
                <a:solidFill>
                  <a:srgbClr val="000000"/>
                </a:solidFill>
                <a:latin typeface="Meiryo UI" pitchFamily="50" charset="-128"/>
                <a:ea typeface="Meiryo UI" pitchFamily="50" charset="-128"/>
                <a:cs typeface="Meiryo UI" pitchFamily="50" charset="-128"/>
              </a:rPr>
              <a:t>・居宅介護支援事業所</a:t>
            </a:r>
            <a:endParaRPr lang="en-US" altLang="ja-JP" sz="1400" b="1" dirty="0">
              <a:solidFill>
                <a:srgbClr val="000000"/>
              </a:solidFill>
              <a:latin typeface="Meiryo UI" pitchFamily="50" charset="-128"/>
              <a:ea typeface="Meiryo UI" pitchFamily="50" charset="-128"/>
              <a:cs typeface="Meiryo UI" pitchFamily="50" charset="-128"/>
            </a:endParaRPr>
          </a:p>
          <a:p>
            <a:pPr indent="180975" eaLnBrk="1" hangingPunct="1"/>
            <a:r>
              <a:rPr lang="ja-JP" altLang="en-US" sz="1400" b="1" dirty="0">
                <a:solidFill>
                  <a:srgbClr val="000000"/>
                </a:solidFill>
                <a:latin typeface="Meiryo UI" pitchFamily="50" charset="-128"/>
                <a:ea typeface="Meiryo UI" pitchFamily="50" charset="-128"/>
                <a:cs typeface="Meiryo UI" pitchFamily="50" charset="-128"/>
              </a:rPr>
              <a:t>・訪問看護</a:t>
            </a:r>
            <a:r>
              <a:rPr lang="en-US" altLang="ja-JP" sz="1400" b="1" dirty="0">
                <a:solidFill>
                  <a:srgbClr val="000000"/>
                </a:solidFill>
                <a:latin typeface="Meiryo UI" pitchFamily="50" charset="-128"/>
                <a:ea typeface="Meiryo UI" pitchFamily="50" charset="-128"/>
                <a:cs typeface="Meiryo UI" pitchFamily="50" charset="-128"/>
              </a:rPr>
              <a:t>/</a:t>
            </a:r>
            <a:r>
              <a:rPr lang="ja-JP" altLang="en-US" sz="1400" b="1" dirty="0">
                <a:solidFill>
                  <a:srgbClr val="000000"/>
                </a:solidFill>
                <a:latin typeface="Meiryo UI" pitchFamily="50" charset="-128"/>
                <a:ea typeface="Meiryo UI" pitchFamily="50" charset="-128"/>
                <a:cs typeface="Meiryo UI" pitchFamily="50" charset="-128"/>
              </a:rPr>
              <a:t>訪問リハ</a:t>
            </a:r>
            <a:endParaRPr lang="en-US" altLang="ja-JP" sz="1400" b="1" dirty="0">
              <a:solidFill>
                <a:srgbClr val="000000"/>
              </a:solidFill>
              <a:latin typeface="Meiryo UI" pitchFamily="50" charset="-128"/>
              <a:ea typeface="Meiryo UI" pitchFamily="50" charset="-128"/>
              <a:cs typeface="Meiryo UI" pitchFamily="50" charset="-128"/>
            </a:endParaRPr>
          </a:p>
          <a:p>
            <a:pPr indent="180975" eaLnBrk="1" hangingPunct="1"/>
            <a:r>
              <a:rPr lang="ja-JP" altLang="en-US" sz="1400" b="1" dirty="0">
                <a:solidFill>
                  <a:srgbClr val="000000"/>
                </a:solidFill>
                <a:latin typeface="Meiryo UI" pitchFamily="50" charset="-128"/>
                <a:ea typeface="Meiryo UI" pitchFamily="50" charset="-128"/>
                <a:cs typeface="Meiryo UI" pitchFamily="50" charset="-128"/>
              </a:rPr>
              <a:t>・訪問介護</a:t>
            </a:r>
            <a:endParaRPr lang="en-US" altLang="ja-JP" sz="1400" b="1" dirty="0">
              <a:solidFill>
                <a:srgbClr val="000000"/>
              </a:solidFill>
              <a:latin typeface="Meiryo UI" pitchFamily="50" charset="-128"/>
              <a:ea typeface="Meiryo UI" pitchFamily="50" charset="-128"/>
              <a:cs typeface="Meiryo UI" pitchFamily="50" charset="-128"/>
            </a:endParaRPr>
          </a:p>
          <a:p>
            <a:pPr indent="180975" eaLnBrk="1" hangingPunct="1"/>
            <a:r>
              <a:rPr lang="ja-JP" altLang="en-US" sz="1400" b="1" dirty="0">
                <a:solidFill>
                  <a:srgbClr val="000000"/>
                </a:solidFill>
                <a:latin typeface="Meiryo UI" pitchFamily="50" charset="-128"/>
                <a:ea typeface="Meiryo UI" pitchFamily="50" charset="-128"/>
                <a:cs typeface="Meiryo UI" pitchFamily="50" charset="-128"/>
              </a:rPr>
              <a:t>・デイサービス</a:t>
            </a:r>
            <a:endParaRPr lang="en-US" altLang="ja-JP" sz="1400" b="1" dirty="0">
              <a:solidFill>
                <a:srgbClr val="000000"/>
              </a:solidFill>
              <a:latin typeface="Meiryo UI" pitchFamily="50" charset="-128"/>
              <a:ea typeface="Meiryo UI" pitchFamily="50" charset="-128"/>
              <a:cs typeface="Meiryo UI" pitchFamily="50" charset="-128"/>
            </a:endParaRPr>
          </a:p>
          <a:p>
            <a:pPr indent="180975" eaLnBrk="1" hangingPunct="1"/>
            <a:r>
              <a:rPr lang="ja-JP" altLang="en-US" sz="1400" b="1" dirty="0">
                <a:solidFill>
                  <a:srgbClr val="000000"/>
                </a:solidFill>
                <a:latin typeface="Meiryo UI" pitchFamily="50" charset="-128"/>
                <a:ea typeface="Meiryo UI" pitchFamily="50" charset="-128"/>
                <a:cs typeface="Meiryo UI" pitchFamily="50" charset="-128"/>
              </a:rPr>
              <a:t>・通所リハ</a:t>
            </a:r>
            <a:r>
              <a:rPr lang="ja-JP" altLang="en-US" sz="1200" b="1" dirty="0">
                <a:solidFill>
                  <a:srgbClr val="000000"/>
                </a:solidFill>
                <a:latin typeface="Meiryo UI" pitchFamily="50" charset="-128"/>
                <a:ea typeface="Meiryo UI" pitchFamily="50" charset="-128"/>
                <a:cs typeface="Meiryo UI" pitchFamily="50" charset="-128"/>
              </a:rPr>
              <a:t>（デイケア）</a:t>
            </a:r>
            <a:endParaRPr lang="en-US" altLang="ja-JP" sz="1200" b="1" dirty="0">
              <a:solidFill>
                <a:srgbClr val="000000"/>
              </a:solidFill>
              <a:latin typeface="Meiryo UI" pitchFamily="50" charset="-128"/>
              <a:ea typeface="Meiryo UI" pitchFamily="50" charset="-128"/>
              <a:cs typeface="Meiryo UI" pitchFamily="50" charset="-128"/>
            </a:endParaRPr>
          </a:p>
          <a:p>
            <a:pPr indent="180975" eaLnBrk="1" hangingPunct="1"/>
            <a:r>
              <a:rPr lang="ja-JP" altLang="en-US" sz="1400" b="1" dirty="0">
                <a:solidFill>
                  <a:srgbClr val="000000"/>
                </a:solidFill>
                <a:latin typeface="Meiryo UI" pitchFamily="50" charset="-128"/>
                <a:ea typeface="Meiryo UI" pitchFamily="50" charset="-128"/>
                <a:cs typeface="Meiryo UI" pitchFamily="50" charset="-128"/>
              </a:rPr>
              <a:t>・短期入所</a:t>
            </a:r>
            <a:r>
              <a:rPr lang="ja-JP" altLang="en-US" sz="1200" b="1" dirty="0">
                <a:solidFill>
                  <a:srgbClr val="000000"/>
                </a:solidFill>
                <a:latin typeface="Meiryo UI" pitchFamily="50" charset="-128"/>
                <a:ea typeface="Meiryo UI" pitchFamily="50" charset="-128"/>
                <a:cs typeface="Meiryo UI" pitchFamily="50" charset="-128"/>
              </a:rPr>
              <a:t>（ショートステイ）</a:t>
            </a:r>
            <a:endParaRPr lang="en-US" altLang="ja-JP" sz="1200" b="1" dirty="0">
              <a:solidFill>
                <a:srgbClr val="000000"/>
              </a:solidFill>
              <a:latin typeface="Meiryo UI" pitchFamily="50" charset="-128"/>
              <a:ea typeface="Meiryo UI" pitchFamily="50" charset="-128"/>
              <a:cs typeface="Meiryo UI" pitchFamily="50" charset="-128"/>
            </a:endParaRPr>
          </a:p>
          <a:p>
            <a:pPr indent="180975" eaLnBrk="1" hangingPunct="1"/>
            <a:r>
              <a:rPr lang="ja-JP" altLang="en-US" sz="1400" b="1" dirty="0">
                <a:solidFill>
                  <a:srgbClr val="000000"/>
                </a:solidFill>
                <a:latin typeface="Meiryo UI" pitchFamily="50" charset="-128"/>
                <a:ea typeface="Meiryo UI" pitchFamily="50" charset="-128"/>
                <a:cs typeface="Meiryo UI" pitchFamily="50" charset="-128"/>
              </a:rPr>
              <a:t>・小規模多機能　　等</a:t>
            </a:r>
          </a:p>
        </p:txBody>
      </p:sp>
      <p:sp>
        <p:nvSpPr>
          <p:cNvPr id="55317" name="正方形/長方形 2"/>
          <p:cNvSpPr>
            <a:spLocks noChangeArrowheads="1"/>
          </p:cNvSpPr>
          <p:nvPr/>
        </p:nvSpPr>
        <p:spPr bwMode="auto">
          <a:xfrm>
            <a:off x="4931600" y="3141411"/>
            <a:ext cx="2021356"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ja-JP" sz="1700" b="1" dirty="0">
                <a:solidFill>
                  <a:srgbClr val="009999"/>
                </a:solidFill>
                <a:latin typeface="Meiryo UI" pitchFamily="50" charset="-128"/>
                <a:ea typeface="Meiryo UI" pitchFamily="50" charset="-128"/>
                <a:cs typeface="Meiryo UI" pitchFamily="50" charset="-128"/>
              </a:rPr>
              <a:t>【</a:t>
            </a:r>
            <a:r>
              <a:rPr lang="ja-JP" altLang="en-US" sz="1700" b="1" dirty="0">
                <a:solidFill>
                  <a:srgbClr val="009999"/>
                </a:solidFill>
                <a:latin typeface="Meiryo UI" pitchFamily="50" charset="-128"/>
                <a:ea typeface="Meiryo UI" pitchFamily="50" charset="-128"/>
                <a:cs typeface="Meiryo UI" pitchFamily="50" charset="-128"/>
              </a:rPr>
              <a:t>介護保険サービス</a:t>
            </a:r>
            <a:r>
              <a:rPr lang="en-US" altLang="ja-JP" sz="1700" b="1" dirty="0">
                <a:solidFill>
                  <a:srgbClr val="009999"/>
                </a:solidFill>
                <a:latin typeface="Meiryo UI" pitchFamily="50" charset="-128"/>
                <a:ea typeface="Meiryo UI" pitchFamily="50" charset="-128"/>
                <a:cs typeface="Meiryo UI" pitchFamily="50" charset="-128"/>
              </a:rPr>
              <a:t>】</a:t>
            </a:r>
          </a:p>
        </p:txBody>
      </p:sp>
      <p:sp>
        <p:nvSpPr>
          <p:cNvPr id="55318" name="テキスト ボックス 27"/>
          <p:cNvSpPr txBox="1">
            <a:spLocks noChangeArrowheads="1"/>
          </p:cNvSpPr>
          <p:nvPr/>
        </p:nvSpPr>
        <p:spPr bwMode="auto">
          <a:xfrm>
            <a:off x="7001601" y="3432391"/>
            <a:ext cx="200636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eaLnBrk="1" hangingPunct="1"/>
            <a:r>
              <a:rPr lang="ja-JP" altLang="en-US" sz="1600" b="1" dirty="0">
                <a:latin typeface="Meiryo UI" pitchFamily="50" charset="-128"/>
                <a:ea typeface="Meiryo UI" pitchFamily="50" charset="-128"/>
                <a:cs typeface="Meiryo UI" pitchFamily="50" charset="-128"/>
              </a:rPr>
              <a:t>○居住・施設サービス</a:t>
            </a:r>
            <a:endParaRPr lang="en-US" altLang="ja-JP" sz="1600" b="1" dirty="0">
              <a:latin typeface="Meiryo UI" pitchFamily="50" charset="-128"/>
              <a:ea typeface="Meiryo UI" pitchFamily="50" charset="-128"/>
              <a:cs typeface="Meiryo UI" pitchFamily="50" charset="-128"/>
            </a:endParaRPr>
          </a:p>
          <a:p>
            <a:pPr indent="180975" eaLnBrk="1" hangingPunct="1"/>
            <a:r>
              <a:rPr lang="ja-JP" altLang="en-US" sz="1400" b="1" dirty="0">
                <a:latin typeface="Meiryo UI" pitchFamily="50" charset="-128"/>
                <a:ea typeface="Meiryo UI" pitchFamily="50" charset="-128"/>
                <a:cs typeface="Meiryo UI" pitchFamily="50" charset="-128"/>
              </a:rPr>
              <a:t>・グループホーム</a:t>
            </a:r>
            <a:endParaRPr lang="en-US" altLang="ja-JP" sz="1400" b="1" dirty="0">
              <a:latin typeface="Meiryo UI" pitchFamily="50" charset="-128"/>
              <a:ea typeface="Meiryo UI" pitchFamily="50" charset="-128"/>
              <a:cs typeface="Meiryo UI" pitchFamily="50" charset="-128"/>
            </a:endParaRPr>
          </a:p>
          <a:p>
            <a:pPr indent="180975" eaLnBrk="1" hangingPunct="1"/>
            <a:r>
              <a:rPr lang="ja-JP" altLang="en-US" sz="1400" b="1" dirty="0">
                <a:latin typeface="Meiryo UI" pitchFamily="50" charset="-128"/>
                <a:ea typeface="Meiryo UI" pitchFamily="50" charset="-128"/>
                <a:cs typeface="Meiryo UI" pitchFamily="50" charset="-128"/>
              </a:rPr>
              <a:t>・介護老人保健施設</a:t>
            </a:r>
            <a:endParaRPr lang="en-US" altLang="ja-JP" sz="1400" b="1" dirty="0">
              <a:latin typeface="Meiryo UI" pitchFamily="50" charset="-128"/>
              <a:ea typeface="Meiryo UI" pitchFamily="50" charset="-128"/>
              <a:cs typeface="Meiryo UI" pitchFamily="50" charset="-128"/>
            </a:endParaRPr>
          </a:p>
          <a:p>
            <a:pPr indent="180975" eaLnBrk="1" hangingPunct="1"/>
            <a:r>
              <a:rPr lang="ja-JP" altLang="en-US" sz="1400" b="1" dirty="0">
                <a:latin typeface="Meiryo UI" pitchFamily="50" charset="-128"/>
                <a:ea typeface="Meiryo UI" pitchFamily="50" charset="-128"/>
                <a:cs typeface="Meiryo UI" pitchFamily="50" charset="-128"/>
              </a:rPr>
              <a:t>・特別養護老人ホーム</a:t>
            </a:r>
            <a:endParaRPr lang="en-US" altLang="ja-JP" sz="1400" b="1" dirty="0">
              <a:latin typeface="Meiryo UI" pitchFamily="50" charset="-128"/>
              <a:ea typeface="Meiryo UI" pitchFamily="50" charset="-128"/>
              <a:cs typeface="Meiryo UI" pitchFamily="50" charset="-128"/>
            </a:endParaRPr>
          </a:p>
          <a:p>
            <a:pPr marL="263525" indent="-82550" eaLnBrk="1" hangingPunct="1"/>
            <a:r>
              <a:rPr lang="ja-JP" altLang="en-US" sz="1400" b="1" dirty="0">
                <a:latin typeface="Meiryo UI" pitchFamily="50" charset="-128"/>
                <a:ea typeface="Meiryo UI" pitchFamily="50" charset="-128"/>
                <a:cs typeface="Meiryo UI" pitchFamily="50" charset="-128"/>
              </a:rPr>
              <a:t>・療養型医療施設</a:t>
            </a:r>
            <a:r>
              <a:rPr lang="ja-JP" altLang="en-US" sz="1400" b="1" dirty="0" smtClean="0">
                <a:latin typeface="Meiryo UI" pitchFamily="50" charset="-128"/>
                <a:ea typeface="Meiryo UI" pitchFamily="50" charset="-128"/>
                <a:cs typeface="Meiryo UI" pitchFamily="50" charset="-128"/>
              </a:rPr>
              <a:t>・</a:t>
            </a:r>
            <a:r>
              <a:rPr lang="en-US" altLang="ja-JP" sz="1400" b="1" dirty="0" smtClean="0">
                <a:latin typeface="Meiryo UI" pitchFamily="50" charset="-128"/>
                <a:ea typeface="Meiryo UI" pitchFamily="50" charset="-128"/>
                <a:cs typeface="Meiryo UI" pitchFamily="50" charset="-128"/>
              </a:rPr>
              <a:t/>
            </a:r>
            <a:br>
              <a:rPr lang="en-US" altLang="ja-JP" sz="1400" b="1" dirty="0" smtClean="0">
                <a:latin typeface="Meiryo UI" pitchFamily="50" charset="-128"/>
                <a:ea typeface="Meiryo UI" pitchFamily="50" charset="-128"/>
                <a:cs typeface="Meiryo UI" pitchFamily="50" charset="-128"/>
              </a:rPr>
            </a:br>
            <a:r>
              <a:rPr lang="ja-JP" altLang="en-US" sz="1400" b="1" dirty="0" smtClean="0">
                <a:latin typeface="Meiryo UI" pitchFamily="50" charset="-128"/>
                <a:ea typeface="Meiryo UI" pitchFamily="50" charset="-128"/>
                <a:cs typeface="Meiryo UI" pitchFamily="50" charset="-128"/>
              </a:rPr>
              <a:t>介護医療院</a:t>
            </a:r>
            <a:endParaRPr lang="en-US" altLang="ja-JP" sz="1400" b="1" dirty="0">
              <a:latin typeface="Meiryo UI" pitchFamily="50" charset="-128"/>
              <a:ea typeface="Meiryo UI" pitchFamily="50" charset="-128"/>
              <a:cs typeface="Meiryo UI" pitchFamily="50" charset="-128"/>
            </a:endParaRPr>
          </a:p>
          <a:p>
            <a:pPr indent="180975" eaLnBrk="1" hangingPunct="1"/>
            <a:r>
              <a:rPr lang="ja-JP" altLang="en-US" sz="1400" b="1" dirty="0">
                <a:latin typeface="Meiryo UI" pitchFamily="50" charset="-128"/>
                <a:ea typeface="Meiryo UI" pitchFamily="50" charset="-128"/>
                <a:cs typeface="Meiryo UI" pitchFamily="50" charset="-128"/>
              </a:rPr>
              <a:t>・有料老人ホーム</a:t>
            </a:r>
            <a:endParaRPr lang="en-US" altLang="ja-JP" sz="1400" b="1" dirty="0">
              <a:latin typeface="Meiryo UI" pitchFamily="50" charset="-128"/>
              <a:ea typeface="Meiryo UI" pitchFamily="50" charset="-128"/>
              <a:cs typeface="Meiryo UI" pitchFamily="50" charset="-128"/>
            </a:endParaRPr>
          </a:p>
          <a:p>
            <a:pPr indent="180975" eaLnBrk="1" hangingPunct="1"/>
            <a:r>
              <a:rPr lang="ja-JP" altLang="en-US" sz="1400" b="1" dirty="0">
                <a:latin typeface="Meiryo UI" pitchFamily="50" charset="-128"/>
                <a:ea typeface="Meiryo UI" pitchFamily="50" charset="-128"/>
                <a:cs typeface="Meiryo UI" pitchFamily="50" charset="-128"/>
              </a:rPr>
              <a:t>・サービス付住宅　　等</a:t>
            </a:r>
          </a:p>
        </p:txBody>
      </p:sp>
      <p:sp>
        <p:nvSpPr>
          <p:cNvPr id="55319" name="テキスト ボックス 6"/>
          <p:cNvSpPr txBox="1">
            <a:spLocks noChangeArrowheads="1"/>
          </p:cNvSpPr>
          <p:nvPr/>
        </p:nvSpPr>
        <p:spPr bwMode="auto">
          <a:xfrm>
            <a:off x="219207" y="3152309"/>
            <a:ext cx="2944823" cy="3142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7800" indent="-177800"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eaLnBrk="1" hangingPunct="1"/>
            <a:r>
              <a:rPr lang="en-US" altLang="ja-JP" sz="1700" b="1" dirty="0">
                <a:solidFill>
                  <a:srgbClr val="336600"/>
                </a:solidFill>
                <a:latin typeface="Meiryo UI" pitchFamily="50" charset="-128"/>
                <a:ea typeface="Meiryo UI" pitchFamily="50" charset="-128"/>
                <a:cs typeface="Meiryo UI" pitchFamily="50" charset="-128"/>
              </a:rPr>
              <a:t>【</a:t>
            </a:r>
            <a:r>
              <a:rPr lang="ja-JP" altLang="en-US" sz="1700" b="1" dirty="0">
                <a:solidFill>
                  <a:srgbClr val="336600"/>
                </a:solidFill>
                <a:latin typeface="Meiryo UI" pitchFamily="50" charset="-128"/>
                <a:ea typeface="Meiryo UI" pitchFamily="50" charset="-128"/>
                <a:cs typeface="Meiryo UI" pitchFamily="50" charset="-128"/>
              </a:rPr>
              <a:t>相談、バックアップ</a:t>
            </a:r>
            <a:r>
              <a:rPr lang="en-US" altLang="ja-JP" sz="1700" b="1" dirty="0">
                <a:solidFill>
                  <a:srgbClr val="336600"/>
                </a:solidFill>
                <a:latin typeface="Meiryo UI" pitchFamily="50" charset="-128"/>
                <a:ea typeface="Meiryo UI" pitchFamily="50" charset="-128"/>
                <a:cs typeface="Meiryo UI" pitchFamily="50" charset="-128"/>
              </a:rPr>
              <a:t>】</a:t>
            </a:r>
          </a:p>
          <a:p>
            <a:pPr eaLnBrk="1" hangingPunct="1">
              <a:spcBef>
                <a:spcPts val="300"/>
              </a:spcBef>
            </a:pPr>
            <a:r>
              <a:rPr lang="ja-JP" altLang="en-US" sz="1600" b="1" dirty="0">
                <a:solidFill>
                  <a:srgbClr val="000000"/>
                </a:solidFill>
                <a:latin typeface="Meiryo UI" pitchFamily="50" charset="-128"/>
                <a:ea typeface="Meiryo UI" pitchFamily="50" charset="-128"/>
                <a:cs typeface="Meiryo UI" pitchFamily="50" charset="-128"/>
              </a:rPr>
              <a:t>  ・認知症疾患医療センター</a:t>
            </a:r>
            <a:endParaRPr lang="en-US" altLang="ja-JP" sz="1600" b="1" dirty="0">
              <a:solidFill>
                <a:srgbClr val="000000"/>
              </a:solidFill>
              <a:latin typeface="Meiryo UI" pitchFamily="50" charset="-128"/>
              <a:ea typeface="Meiryo UI" pitchFamily="50" charset="-128"/>
              <a:cs typeface="Meiryo UI" pitchFamily="50" charset="-128"/>
            </a:endParaRPr>
          </a:p>
          <a:p>
            <a:pPr eaLnBrk="1" hangingPunct="1">
              <a:spcBef>
                <a:spcPct val="5000"/>
              </a:spcBef>
            </a:pPr>
            <a:r>
              <a:rPr lang="ja-JP" altLang="en-US" sz="1600" b="1" dirty="0">
                <a:solidFill>
                  <a:srgbClr val="000000"/>
                </a:solidFill>
                <a:latin typeface="Meiryo UI" pitchFamily="50" charset="-128"/>
                <a:ea typeface="Meiryo UI" pitchFamily="50" charset="-128"/>
                <a:cs typeface="Meiryo UI" pitchFamily="50" charset="-128"/>
              </a:rPr>
              <a:t>  ・認知症サポート医</a:t>
            </a:r>
            <a:endParaRPr lang="en-US" altLang="ja-JP" sz="1600" b="1" dirty="0">
              <a:solidFill>
                <a:srgbClr val="000000"/>
              </a:solidFill>
              <a:latin typeface="Meiryo UI" pitchFamily="50" charset="-128"/>
              <a:ea typeface="Meiryo UI" pitchFamily="50" charset="-128"/>
              <a:cs typeface="Meiryo UI" pitchFamily="50" charset="-128"/>
            </a:endParaRPr>
          </a:p>
          <a:p>
            <a:pPr eaLnBrk="1" hangingPunct="1">
              <a:spcBef>
                <a:spcPct val="5000"/>
              </a:spcBef>
            </a:pPr>
            <a:r>
              <a:rPr lang="ja-JP" altLang="en-US" sz="1600" b="1" dirty="0">
                <a:solidFill>
                  <a:srgbClr val="000000"/>
                </a:solidFill>
                <a:latin typeface="Meiryo UI" pitchFamily="50" charset="-128"/>
                <a:ea typeface="Meiryo UI" pitchFamily="50" charset="-128"/>
                <a:cs typeface="Meiryo UI" pitchFamily="50" charset="-128"/>
              </a:rPr>
              <a:t>  ・地域包括支援センター</a:t>
            </a:r>
            <a:endParaRPr lang="en-US" altLang="ja-JP" sz="1600" b="1" dirty="0">
              <a:solidFill>
                <a:srgbClr val="000000"/>
              </a:solidFill>
              <a:latin typeface="Meiryo UI" pitchFamily="50" charset="-128"/>
              <a:ea typeface="Meiryo UI" pitchFamily="50" charset="-128"/>
              <a:cs typeface="Meiryo UI" pitchFamily="50" charset="-128"/>
            </a:endParaRPr>
          </a:p>
          <a:p>
            <a:pPr eaLnBrk="1" hangingPunct="1">
              <a:spcBef>
                <a:spcPct val="5000"/>
              </a:spcBef>
            </a:pPr>
            <a:r>
              <a:rPr lang="ja-JP" altLang="en-US" sz="1500" b="1" dirty="0">
                <a:solidFill>
                  <a:srgbClr val="000000"/>
                </a:solidFill>
                <a:latin typeface="Meiryo UI" pitchFamily="50" charset="-128"/>
                <a:ea typeface="Meiryo UI" pitchFamily="50" charset="-128"/>
                <a:cs typeface="Meiryo UI" pitchFamily="50" charset="-128"/>
              </a:rPr>
              <a:t>  </a:t>
            </a:r>
            <a:r>
              <a:rPr lang="ja-JP" altLang="en-US" sz="1600" b="1" dirty="0">
                <a:solidFill>
                  <a:srgbClr val="000000"/>
                </a:solidFill>
                <a:latin typeface="Meiryo UI" pitchFamily="50" charset="-128"/>
                <a:ea typeface="Meiryo UI" pitchFamily="50" charset="-128"/>
                <a:cs typeface="Meiryo UI" pitchFamily="50" charset="-128"/>
              </a:rPr>
              <a:t>・福祉事務所</a:t>
            </a:r>
            <a:r>
              <a:rPr lang="en-US" altLang="ja-JP" sz="1600" b="1" dirty="0">
                <a:solidFill>
                  <a:srgbClr val="000000"/>
                </a:solidFill>
                <a:latin typeface="Meiryo UI" pitchFamily="50" charset="-128"/>
                <a:ea typeface="Meiryo UI" pitchFamily="50" charset="-128"/>
                <a:cs typeface="Meiryo UI" pitchFamily="50" charset="-128"/>
              </a:rPr>
              <a:t/>
            </a:r>
            <a:br>
              <a:rPr lang="en-US" altLang="ja-JP" sz="1600" b="1" dirty="0">
                <a:solidFill>
                  <a:srgbClr val="000000"/>
                </a:solidFill>
                <a:latin typeface="Meiryo UI" pitchFamily="50" charset="-128"/>
                <a:ea typeface="Meiryo UI" pitchFamily="50" charset="-128"/>
                <a:cs typeface="Meiryo UI" pitchFamily="50" charset="-128"/>
              </a:rPr>
            </a:br>
            <a:r>
              <a:rPr lang="ja-JP" altLang="en-US" sz="1300" b="1" dirty="0">
                <a:solidFill>
                  <a:srgbClr val="000000"/>
                </a:solidFill>
                <a:latin typeface="Meiryo UI" pitchFamily="50" charset="-128"/>
                <a:ea typeface="Meiryo UI" pitchFamily="50" charset="-128"/>
                <a:cs typeface="Meiryo UI" pitchFamily="50" charset="-128"/>
              </a:rPr>
              <a:t>（障害者手帳、生活保護等）</a:t>
            </a:r>
            <a:endParaRPr lang="en-US" altLang="ja-JP" sz="1300" b="1" dirty="0">
              <a:solidFill>
                <a:srgbClr val="000000"/>
              </a:solidFill>
              <a:latin typeface="Meiryo UI" pitchFamily="50" charset="-128"/>
              <a:ea typeface="Meiryo UI" pitchFamily="50" charset="-128"/>
              <a:cs typeface="Meiryo UI" pitchFamily="50" charset="-128"/>
            </a:endParaRPr>
          </a:p>
          <a:p>
            <a:pPr eaLnBrk="1" hangingPunct="1">
              <a:spcBef>
                <a:spcPct val="5000"/>
              </a:spcBef>
            </a:pPr>
            <a:r>
              <a:rPr lang="ja-JP" altLang="en-US" sz="1600" b="1" dirty="0">
                <a:solidFill>
                  <a:srgbClr val="000000"/>
                </a:solidFill>
                <a:latin typeface="Meiryo UI" pitchFamily="50" charset="-128"/>
                <a:ea typeface="Meiryo UI" pitchFamily="50" charset="-128"/>
                <a:cs typeface="Meiryo UI" pitchFamily="50" charset="-128"/>
              </a:rPr>
              <a:t>  ・権利擁護</a:t>
            </a:r>
            <a:r>
              <a:rPr lang="en-US" altLang="ja-JP" sz="1600" b="1" dirty="0">
                <a:solidFill>
                  <a:srgbClr val="000000"/>
                </a:solidFill>
                <a:latin typeface="Meiryo UI" pitchFamily="50" charset="-128"/>
                <a:ea typeface="Meiryo UI" pitchFamily="50" charset="-128"/>
                <a:cs typeface="Meiryo UI" pitchFamily="50" charset="-128"/>
              </a:rPr>
              <a:t>･</a:t>
            </a:r>
            <a:r>
              <a:rPr lang="ja-JP" altLang="en-US" sz="1600" b="1" dirty="0">
                <a:solidFill>
                  <a:srgbClr val="000000"/>
                </a:solidFill>
                <a:latin typeface="Meiryo UI" pitchFamily="50" charset="-128"/>
                <a:ea typeface="Meiryo UI" pitchFamily="50" charset="-128"/>
                <a:cs typeface="Meiryo UI" pitchFamily="50" charset="-128"/>
              </a:rPr>
              <a:t>後見センター</a:t>
            </a:r>
            <a:endParaRPr lang="en-US" altLang="ja-JP" sz="1600" b="1" dirty="0">
              <a:solidFill>
                <a:srgbClr val="000000"/>
              </a:solidFill>
              <a:latin typeface="Meiryo UI" pitchFamily="50" charset="-128"/>
              <a:ea typeface="Meiryo UI" pitchFamily="50" charset="-128"/>
              <a:cs typeface="Meiryo UI" pitchFamily="50" charset="-128"/>
            </a:endParaRPr>
          </a:p>
          <a:p>
            <a:pPr eaLnBrk="1" hangingPunct="1">
              <a:spcBef>
                <a:spcPts val="1200"/>
              </a:spcBef>
            </a:pPr>
            <a:r>
              <a:rPr lang="en-US" altLang="ja-JP" sz="1700" b="1" dirty="0">
                <a:solidFill>
                  <a:srgbClr val="336600"/>
                </a:solidFill>
                <a:latin typeface="Meiryo UI" pitchFamily="50" charset="-128"/>
                <a:ea typeface="Meiryo UI" pitchFamily="50" charset="-128"/>
                <a:cs typeface="Meiryo UI" pitchFamily="50" charset="-128"/>
              </a:rPr>
              <a:t>【</a:t>
            </a:r>
            <a:r>
              <a:rPr lang="ja-JP" altLang="en-US" sz="1700" b="1" dirty="0">
                <a:solidFill>
                  <a:srgbClr val="336600"/>
                </a:solidFill>
                <a:latin typeface="Meiryo UI" pitchFamily="50" charset="-128"/>
                <a:ea typeface="Meiryo UI" pitchFamily="50" charset="-128"/>
                <a:cs typeface="Meiryo UI" pitchFamily="50" charset="-128"/>
              </a:rPr>
              <a:t>医療サービス</a:t>
            </a:r>
            <a:r>
              <a:rPr lang="en-US" altLang="ja-JP" sz="1700" b="1" dirty="0">
                <a:solidFill>
                  <a:srgbClr val="336600"/>
                </a:solidFill>
                <a:latin typeface="Meiryo UI" pitchFamily="50" charset="-128"/>
                <a:ea typeface="Meiryo UI" pitchFamily="50" charset="-128"/>
                <a:cs typeface="Meiryo UI" pitchFamily="50" charset="-128"/>
              </a:rPr>
              <a:t>】</a:t>
            </a:r>
          </a:p>
          <a:p>
            <a:pPr eaLnBrk="1" hangingPunct="1">
              <a:spcBef>
                <a:spcPts val="300"/>
              </a:spcBef>
            </a:pPr>
            <a:r>
              <a:rPr lang="ja-JP" altLang="en-US" sz="1600" b="1" dirty="0">
                <a:solidFill>
                  <a:srgbClr val="000000"/>
                </a:solidFill>
                <a:latin typeface="Meiryo UI" pitchFamily="50" charset="-128"/>
                <a:ea typeface="Meiryo UI" pitchFamily="50" charset="-128"/>
                <a:cs typeface="Meiryo UI" pitchFamily="50" charset="-128"/>
              </a:rPr>
              <a:t>  ・医療機関</a:t>
            </a:r>
            <a:endParaRPr lang="en-US" altLang="ja-JP" sz="1600" b="1" dirty="0">
              <a:solidFill>
                <a:srgbClr val="000000"/>
              </a:solidFill>
              <a:latin typeface="Meiryo UI" pitchFamily="50" charset="-128"/>
              <a:ea typeface="Meiryo UI" pitchFamily="50" charset="-128"/>
              <a:cs typeface="Meiryo UI" pitchFamily="50" charset="-128"/>
            </a:endParaRPr>
          </a:p>
          <a:p>
            <a:pPr eaLnBrk="1" hangingPunct="1">
              <a:spcBef>
                <a:spcPts val="300"/>
              </a:spcBef>
            </a:pPr>
            <a:r>
              <a:rPr lang="ja-JP" altLang="en-US" sz="1600" b="1" dirty="0">
                <a:solidFill>
                  <a:srgbClr val="000000"/>
                </a:solidFill>
                <a:latin typeface="Meiryo UI" pitchFamily="50" charset="-128"/>
                <a:ea typeface="Meiryo UI" pitchFamily="50" charset="-128"/>
                <a:cs typeface="Meiryo UI" pitchFamily="50" charset="-128"/>
              </a:rPr>
              <a:t>　・歯科医療機関</a:t>
            </a:r>
            <a:r>
              <a:rPr lang="en-US" altLang="ja-JP" sz="1600" b="1" dirty="0">
                <a:solidFill>
                  <a:srgbClr val="000000"/>
                </a:solidFill>
                <a:latin typeface="Meiryo UI" pitchFamily="50" charset="-128"/>
                <a:ea typeface="Meiryo UI" pitchFamily="50" charset="-128"/>
                <a:cs typeface="Meiryo UI" pitchFamily="50" charset="-128"/>
              </a:rPr>
              <a:t>	</a:t>
            </a:r>
          </a:p>
          <a:p>
            <a:pPr eaLnBrk="1" hangingPunct="1">
              <a:spcBef>
                <a:spcPts val="300"/>
              </a:spcBef>
            </a:pPr>
            <a:r>
              <a:rPr lang="ja-JP" altLang="en-US" sz="1600" b="1" dirty="0">
                <a:solidFill>
                  <a:srgbClr val="000000"/>
                </a:solidFill>
                <a:latin typeface="Meiryo UI" pitchFamily="50" charset="-128"/>
                <a:ea typeface="Meiryo UI" pitchFamily="50" charset="-128"/>
                <a:cs typeface="Meiryo UI" pitchFamily="50" charset="-128"/>
              </a:rPr>
              <a:t>　・</a:t>
            </a:r>
            <a:r>
              <a:rPr lang="ja-JP" altLang="en-US" sz="1600" b="1" dirty="0" smtClean="0">
                <a:solidFill>
                  <a:srgbClr val="000000"/>
                </a:solidFill>
                <a:latin typeface="Meiryo UI" pitchFamily="50" charset="-128"/>
                <a:ea typeface="Meiryo UI" pitchFamily="50" charset="-128"/>
                <a:cs typeface="Meiryo UI" pitchFamily="50" charset="-128"/>
              </a:rPr>
              <a:t>薬局    </a:t>
            </a:r>
            <a:r>
              <a:rPr lang="ja-JP" altLang="en-US" sz="1300" b="1" dirty="0" smtClean="0">
                <a:solidFill>
                  <a:srgbClr val="000000"/>
                </a:solidFill>
                <a:latin typeface="Meiryo UI" pitchFamily="50" charset="-128"/>
                <a:ea typeface="Meiryo UI" pitchFamily="50" charset="-128"/>
                <a:cs typeface="Meiryo UI" pitchFamily="50" charset="-128"/>
              </a:rPr>
              <a:t> </a:t>
            </a:r>
            <a:r>
              <a:rPr lang="ja-JP" altLang="en-US" sz="1600" b="1" dirty="0">
                <a:solidFill>
                  <a:srgbClr val="000000"/>
                </a:solidFill>
                <a:latin typeface="Meiryo UI" pitchFamily="50" charset="-128"/>
                <a:ea typeface="Meiryo UI" pitchFamily="50" charset="-128"/>
                <a:cs typeface="Meiryo UI" pitchFamily="50" charset="-128"/>
              </a:rPr>
              <a:t>等</a:t>
            </a:r>
            <a:endParaRPr lang="en-US" altLang="ja-JP" sz="1600" b="1" dirty="0">
              <a:solidFill>
                <a:srgbClr val="000000"/>
              </a:solidFill>
              <a:latin typeface="Meiryo UI" pitchFamily="50" charset="-128"/>
              <a:ea typeface="Meiryo UI" pitchFamily="50" charset="-128"/>
              <a:cs typeface="Meiryo UI" pitchFamily="50" charset="-128"/>
            </a:endParaRPr>
          </a:p>
        </p:txBody>
      </p:sp>
      <p:sp>
        <p:nvSpPr>
          <p:cNvPr id="24" name="正方形/長方形 3">
            <a:extLst>
              <a:ext uri="{FF2B5EF4-FFF2-40B4-BE49-F238E27FC236}">
                <a16:creationId xmlns:a16="http://schemas.microsoft.com/office/drawing/2014/main" xmlns="" id="{687A277A-9E2B-495D-9155-426C5140B5DD}"/>
              </a:ext>
            </a:extLst>
          </p:cNvPr>
          <p:cNvSpPr>
            <a:spLocks noChangeArrowheads="1"/>
          </p:cNvSpPr>
          <p:nvPr/>
        </p:nvSpPr>
        <p:spPr bwMode="auto">
          <a:xfrm>
            <a:off x="313476" y="2125891"/>
            <a:ext cx="272196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82563" indent="-182563"/>
            <a:r>
              <a:rPr lang="ja-JP" altLang="en-US" sz="1400" b="1" dirty="0">
                <a:solidFill>
                  <a:srgbClr val="000000"/>
                </a:solidFill>
                <a:latin typeface="Meiryo UI" pitchFamily="50" charset="-128"/>
                <a:ea typeface="Meiryo UI" pitchFamily="50" charset="-128"/>
                <a:cs typeface="Meiryo UI" pitchFamily="50" charset="-128"/>
              </a:rPr>
              <a:t>●入院前の生活状況を踏まえた入院</a:t>
            </a:r>
          </a:p>
        </p:txBody>
      </p:sp>
      <p:sp>
        <p:nvSpPr>
          <p:cNvPr id="28" name="角丸四角形 39">
            <a:extLst>
              <a:ext uri="{FF2B5EF4-FFF2-40B4-BE49-F238E27FC236}">
                <a16:creationId xmlns:a16="http://schemas.microsoft.com/office/drawing/2014/main" xmlns="" id="{EBAD163D-47B7-488E-97E7-9DD733097332}"/>
              </a:ext>
            </a:extLst>
          </p:cNvPr>
          <p:cNvSpPr>
            <a:spLocks noChangeArrowheads="1"/>
          </p:cNvSpPr>
          <p:nvPr/>
        </p:nvSpPr>
        <p:spPr bwMode="auto">
          <a:xfrm>
            <a:off x="3258838" y="1968878"/>
            <a:ext cx="1655990" cy="940330"/>
          </a:xfrm>
          <a:prstGeom prst="roundRect">
            <a:avLst>
              <a:gd name="adj" fmla="val 0"/>
            </a:avLst>
          </a:prstGeom>
          <a:noFill/>
          <a:ln>
            <a:noFill/>
          </a:ln>
          <a:extLst>
            <a:ext uri="{909E8E84-426E-40DD-AFC4-6F175D3DCCD1}">
              <a14:hiddenFill xmlns:a14="http://schemas.microsoft.com/office/drawing/2010/main">
                <a:solidFill>
                  <a:srgbClr val="D1D1F0"/>
                </a:solidFill>
              </a14:hiddenFill>
            </a:ext>
            <a:ext uri="{91240B29-F687-4F45-9708-019B960494DF}">
              <a14:hiddenLine xmlns:a14="http://schemas.microsoft.com/office/drawing/2010/main" w="9525" algn="ctr">
                <a:solidFill>
                  <a:srgbClr val="000000"/>
                </a:solidFill>
                <a:round/>
                <a:headEnd/>
                <a:tailEnd/>
              </a14:hiddenLine>
            </a:ext>
          </a:extLst>
        </p:spPr>
        <p:txBody>
          <a:bodyPr wrap="none" lIns="72000" tIns="180000"/>
          <a:lstStyle/>
          <a:p>
            <a:pPr marL="355600" indent="-355600">
              <a:spcBef>
                <a:spcPts val="0"/>
              </a:spcBef>
            </a:pPr>
            <a:r>
              <a:rPr lang="ja-JP" altLang="en-US" sz="1200" b="1" dirty="0">
                <a:solidFill>
                  <a:srgbClr val="000000"/>
                </a:solidFill>
                <a:latin typeface="Meiryo UI" pitchFamily="50" charset="-128"/>
                <a:ea typeface="Meiryo UI" pitchFamily="50" charset="-128"/>
                <a:cs typeface="Meiryo UI" pitchFamily="50" charset="-128"/>
              </a:rPr>
              <a:t>●安心・安定した加療・</a:t>
            </a:r>
            <a:endParaRPr lang="en-US" altLang="ja-JP" sz="1200" b="1" dirty="0">
              <a:solidFill>
                <a:srgbClr val="000000"/>
              </a:solidFill>
              <a:latin typeface="Meiryo UI" pitchFamily="50" charset="-128"/>
              <a:ea typeface="Meiryo UI" pitchFamily="50" charset="-128"/>
              <a:cs typeface="Meiryo UI" pitchFamily="50" charset="-128"/>
            </a:endParaRPr>
          </a:p>
          <a:p>
            <a:pPr marL="355600" indent="-355600">
              <a:spcBef>
                <a:spcPts val="0"/>
              </a:spcBef>
            </a:pPr>
            <a:r>
              <a:rPr lang="ja-JP" altLang="en-US" sz="1200" b="1" dirty="0">
                <a:solidFill>
                  <a:srgbClr val="000000"/>
                </a:solidFill>
                <a:latin typeface="Meiryo UI" pitchFamily="50" charset="-128"/>
                <a:ea typeface="Meiryo UI" pitchFamily="50" charset="-128"/>
                <a:cs typeface="Meiryo UI" pitchFamily="50" charset="-128"/>
              </a:rPr>
              <a:t>   入院生活</a:t>
            </a:r>
            <a:endParaRPr lang="en-US" altLang="ja-JP" sz="1200" b="1" dirty="0">
              <a:solidFill>
                <a:srgbClr val="000000"/>
              </a:solidFill>
              <a:latin typeface="Meiryo UI" pitchFamily="50" charset="-128"/>
              <a:ea typeface="Meiryo UI" pitchFamily="50" charset="-128"/>
              <a:cs typeface="Meiryo UI" pitchFamily="50" charset="-128"/>
            </a:endParaRPr>
          </a:p>
          <a:p>
            <a:pPr marL="182563" indent="-182563">
              <a:spcBef>
                <a:spcPts val="0"/>
              </a:spcBef>
            </a:pPr>
            <a:r>
              <a:rPr lang="ja-JP" altLang="en-US" sz="1200" b="1" dirty="0">
                <a:solidFill>
                  <a:srgbClr val="000000"/>
                </a:solidFill>
                <a:latin typeface="Meiryo UI" pitchFamily="50" charset="-128"/>
                <a:ea typeface="Meiryo UI" pitchFamily="50" charset="-128"/>
                <a:cs typeface="Meiryo UI" pitchFamily="50" charset="-128"/>
              </a:rPr>
              <a:t>●入院中の心身機能</a:t>
            </a:r>
            <a:endParaRPr lang="en-US" altLang="ja-JP" sz="1200" b="1" dirty="0">
              <a:solidFill>
                <a:srgbClr val="000000"/>
              </a:solidFill>
              <a:latin typeface="Meiryo UI" pitchFamily="50" charset="-128"/>
              <a:ea typeface="Meiryo UI" pitchFamily="50" charset="-128"/>
              <a:cs typeface="Meiryo UI" pitchFamily="50" charset="-128"/>
            </a:endParaRPr>
          </a:p>
          <a:p>
            <a:pPr marL="182563" indent="-182563">
              <a:spcBef>
                <a:spcPts val="0"/>
              </a:spcBef>
            </a:pPr>
            <a:r>
              <a:rPr lang="ja-JP" altLang="en-US" sz="1200" b="1" dirty="0">
                <a:solidFill>
                  <a:srgbClr val="000000"/>
                </a:solidFill>
                <a:latin typeface="Meiryo UI" pitchFamily="50" charset="-128"/>
                <a:ea typeface="Meiryo UI" pitchFamily="50" charset="-128"/>
                <a:cs typeface="Meiryo UI" pitchFamily="50" charset="-128"/>
              </a:rPr>
              <a:t>   低下の防止・軽減</a:t>
            </a:r>
            <a:endParaRPr lang="en-US" altLang="ja-JP" sz="1200" b="1" dirty="0">
              <a:solidFill>
                <a:srgbClr val="000000"/>
              </a:solidFill>
              <a:latin typeface="Meiryo UI" pitchFamily="50" charset="-128"/>
              <a:ea typeface="Meiryo UI" pitchFamily="50" charset="-128"/>
              <a:cs typeface="Meiryo UI" pitchFamily="50" charset="-128"/>
            </a:endParaRPr>
          </a:p>
        </p:txBody>
      </p:sp>
      <p:sp>
        <p:nvSpPr>
          <p:cNvPr id="29" name="角丸四角形 39">
            <a:extLst>
              <a:ext uri="{FF2B5EF4-FFF2-40B4-BE49-F238E27FC236}">
                <a16:creationId xmlns:a16="http://schemas.microsoft.com/office/drawing/2014/main" xmlns="" id="{F5877C5B-6AEF-4D3A-BD0C-D3B04264950C}"/>
              </a:ext>
            </a:extLst>
          </p:cNvPr>
          <p:cNvSpPr>
            <a:spLocks noChangeArrowheads="1"/>
          </p:cNvSpPr>
          <p:nvPr/>
        </p:nvSpPr>
        <p:spPr bwMode="auto">
          <a:xfrm>
            <a:off x="5726580" y="2129772"/>
            <a:ext cx="2351983" cy="536381"/>
          </a:xfrm>
          <a:prstGeom prst="roundRect">
            <a:avLst>
              <a:gd name="adj" fmla="val 0"/>
            </a:avLst>
          </a:prstGeom>
          <a:noFill/>
          <a:ln>
            <a:noFill/>
          </a:ln>
          <a:extLst>
            <a:ext uri="{909E8E84-426E-40DD-AFC4-6F175D3DCCD1}">
              <a14:hiddenFill xmlns:a14="http://schemas.microsoft.com/office/drawing/2010/main">
                <a:solidFill>
                  <a:srgbClr val="D1D1F0"/>
                </a:solidFill>
              </a14:hiddenFill>
            </a:ext>
            <a:ext uri="{91240B29-F687-4F45-9708-019B960494DF}">
              <a14:hiddenLine xmlns:a14="http://schemas.microsoft.com/office/drawing/2010/main" w="9525" algn="ctr">
                <a:solidFill>
                  <a:srgbClr val="000000"/>
                </a:solidFill>
                <a:round/>
                <a:headEnd/>
                <a:tailEnd/>
              </a14:hiddenLine>
            </a:ext>
          </a:extLst>
        </p:spPr>
        <p:txBody>
          <a:bodyPr wrap="none" lIns="0" tIns="0" rIns="0" bIns="0"/>
          <a:lstStyle/>
          <a:p>
            <a:pPr marL="355600" indent="-355600">
              <a:spcBef>
                <a:spcPts val="600"/>
              </a:spcBef>
            </a:pPr>
            <a:r>
              <a:rPr lang="ja-JP" altLang="en-US" sz="1400" b="1" dirty="0">
                <a:solidFill>
                  <a:srgbClr val="000000"/>
                </a:solidFill>
                <a:latin typeface="Meiryo UI" pitchFamily="50" charset="-128"/>
                <a:ea typeface="Meiryo UI" pitchFamily="50" charset="-128"/>
                <a:cs typeface="Meiryo UI" pitchFamily="50" charset="-128"/>
              </a:rPr>
              <a:t>●スムーズな退院</a:t>
            </a:r>
            <a:endParaRPr lang="en-US" altLang="ja-JP" sz="1400" b="1" dirty="0">
              <a:solidFill>
                <a:srgbClr val="000000"/>
              </a:solidFill>
              <a:latin typeface="Meiryo UI" pitchFamily="50" charset="-128"/>
              <a:ea typeface="Meiryo UI" pitchFamily="50" charset="-128"/>
              <a:cs typeface="Meiryo UI" pitchFamily="50" charset="-128"/>
            </a:endParaRPr>
          </a:p>
          <a:p>
            <a:pPr marL="355600" indent="-355600">
              <a:spcBef>
                <a:spcPts val="600"/>
              </a:spcBef>
            </a:pPr>
            <a:r>
              <a:rPr lang="ja-JP" altLang="en-US" sz="1400" b="1" dirty="0">
                <a:solidFill>
                  <a:srgbClr val="000000"/>
                </a:solidFill>
                <a:latin typeface="Meiryo UI" pitchFamily="50" charset="-128"/>
                <a:ea typeface="Meiryo UI" pitchFamily="50" charset="-128"/>
                <a:cs typeface="Meiryo UI" pitchFamily="50" charset="-128"/>
              </a:rPr>
              <a:t>●退院後の安定した生活維持</a:t>
            </a:r>
            <a:endParaRPr lang="en-US" altLang="ja-JP" sz="1400" b="1" dirty="0">
              <a:solidFill>
                <a:srgbClr val="000000"/>
              </a:solidFill>
              <a:latin typeface="Meiryo UI" pitchFamily="50" charset="-128"/>
              <a:ea typeface="Meiryo UI" pitchFamily="50" charset="-128"/>
              <a:cs typeface="Meiryo UI" pitchFamily="50" charset="-128"/>
            </a:endParaRPr>
          </a:p>
        </p:txBody>
      </p:sp>
      <p:sp>
        <p:nvSpPr>
          <p:cNvPr id="31" name="角丸四角形 5">
            <a:extLst>
              <a:ext uri="{FF2B5EF4-FFF2-40B4-BE49-F238E27FC236}">
                <a16:creationId xmlns:a16="http://schemas.microsoft.com/office/drawing/2014/main" xmlns="" id="{F17F480D-2AE1-4B4B-B1E7-7D675C3429B9}"/>
              </a:ext>
            </a:extLst>
          </p:cNvPr>
          <p:cNvSpPr>
            <a:spLocks noChangeArrowheads="1"/>
          </p:cNvSpPr>
          <p:nvPr/>
        </p:nvSpPr>
        <p:spPr bwMode="auto">
          <a:xfrm>
            <a:off x="2348907" y="1652026"/>
            <a:ext cx="1440937" cy="342900"/>
          </a:xfrm>
          <a:prstGeom prst="roundRect">
            <a:avLst>
              <a:gd name="adj" fmla="val 50000"/>
            </a:avLst>
          </a:prstGeom>
          <a:solidFill>
            <a:srgbClr val="FF5050"/>
          </a:solidFill>
          <a:ln>
            <a:noFill/>
          </a:ln>
          <a:extLst/>
        </p:spPr>
        <p:txBody>
          <a:bodyPr wrap="none" anchor="ctr"/>
          <a:lstStyle/>
          <a:p>
            <a:pPr algn="ctr">
              <a:lnSpc>
                <a:spcPts val="2100"/>
              </a:lnSpc>
            </a:pPr>
            <a:r>
              <a:rPr lang="ja-JP" altLang="en-US" sz="1600" b="1" dirty="0">
                <a:solidFill>
                  <a:srgbClr val="FFFFFF"/>
                </a:solidFill>
                <a:latin typeface="Meiryo UI" panose="020B0604030504040204" pitchFamily="50" charset="-128"/>
                <a:ea typeface="Meiryo UI" panose="020B0604030504040204" pitchFamily="50" charset="-128"/>
                <a:cs typeface="メイリオ" pitchFamily="50" charset="-128"/>
              </a:rPr>
              <a:t>カンファレンス</a:t>
            </a:r>
          </a:p>
        </p:txBody>
      </p:sp>
      <p:sp>
        <p:nvSpPr>
          <p:cNvPr id="33" name="テキスト ボックス 26">
            <a:extLst>
              <a:ext uri="{FF2B5EF4-FFF2-40B4-BE49-F238E27FC236}">
                <a16:creationId xmlns:a16="http://schemas.microsoft.com/office/drawing/2014/main" xmlns="" id="{1D181BC2-19AE-4F50-B47B-44F06DF083D4}"/>
              </a:ext>
            </a:extLst>
          </p:cNvPr>
          <p:cNvSpPr txBox="1">
            <a:spLocks noChangeArrowheads="1"/>
          </p:cNvSpPr>
          <p:nvPr/>
        </p:nvSpPr>
        <p:spPr bwMode="auto">
          <a:xfrm>
            <a:off x="4970674" y="5555055"/>
            <a:ext cx="259873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eaLnBrk="1" hangingPunct="1"/>
            <a:r>
              <a:rPr lang="ja-JP" altLang="en-US" sz="1600" b="1" dirty="0">
                <a:solidFill>
                  <a:srgbClr val="000000"/>
                </a:solidFill>
                <a:latin typeface="Meiryo UI" pitchFamily="50" charset="-128"/>
                <a:ea typeface="Meiryo UI" pitchFamily="50" charset="-128"/>
                <a:cs typeface="Meiryo UI" pitchFamily="50" charset="-128"/>
              </a:rPr>
              <a:t>○</a:t>
            </a:r>
            <a:r>
              <a:rPr lang="ja-JP" altLang="en-US" sz="1500" b="1" dirty="0">
                <a:solidFill>
                  <a:srgbClr val="000000"/>
                </a:solidFill>
                <a:latin typeface="Meiryo UI" pitchFamily="50" charset="-128"/>
                <a:ea typeface="Meiryo UI" pitchFamily="50" charset="-128"/>
                <a:cs typeface="Meiryo UI" pitchFamily="50" charset="-128"/>
              </a:rPr>
              <a:t>認知症の人と家族の会</a:t>
            </a:r>
            <a:endParaRPr lang="en-US" altLang="ja-JP" sz="1500" b="1" dirty="0">
              <a:solidFill>
                <a:srgbClr val="000000"/>
              </a:solidFill>
              <a:latin typeface="Meiryo UI" pitchFamily="50" charset="-128"/>
              <a:ea typeface="Meiryo UI" pitchFamily="50" charset="-128"/>
              <a:cs typeface="Meiryo UI" pitchFamily="50" charset="-128"/>
            </a:endParaRPr>
          </a:p>
          <a:p>
            <a:pPr eaLnBrk="1" hangingPunct="1"/>
            <a:r>
              <a:rPr lang="ja-JP" altLang="en-US" sz="1600" b="1" dirty="0">
                <a:solidFill>
                  <a:srgbClr val="000000"/>
                </a:solidFill>
                <a:latin typeface="Meiryo UI" pitchFamily="50" charset="-128"/>
                <a:ea typeface="Meiryo UI" pitchFamily="50" charset="-128"/>
                <a:cs typeface="Meiryo UI" pitchFamily="50" charset="-128"/>
              </a:rPr>
              <a:t>○認知症カフェ</a:t>
            </a:r>
            <a:endParaRPr lang="en-US" altLang="ja-JP" sz="1600" b="1" dirty="0">
              <a:solidFill>
                <a:srgbClr val="000000"/>
              </a:solidFill>
              <a:latin typeface="Meiryo UI" pitchFamily="50" charset="-128"/>
              <a:ea typeface="Meiryo UI" pitchFamily="50" charset="-128"/>
              <a:cs typeface="Meiryo UI" pitchFamily="50" charset="-128"/>
            </a:endParaRPr>
          </a:p>
          <a:p>
            <a:pPr eaLnBrk="1" hangingPunct="1"/>
            <a:r>
              <a:rPr lang="ja-JP" altLang="en-US" sz="1600" b="1" dirty="0">
                <a:solidFill>
                  <a:srgbClr val="000000"/>
                </a:solidFill>
                <a:latin typeface="Meiryo UI" pitchFamily="50" charset="-128"/>
                <a:ea typeface="Meiryo UI" pitchFamily="50" charset="-128"/>
                <a:cs typeface="Meiryo UI" pitchFamily="50" charset="-128"/>
              </a:rPr>
              <a:t>○本人ミーティング</a:t>
            </a:r>
            <a:endParaRPr lang="en-US" altLang="ja-JP" sz="1600" b="1" dirty="0">
              <a:solidFill>
                <a:srgbClr val="000000"/>
              </a:solidFill>
              <a:latin typeface="Meiryo UI" pitchFamily="50" charset="-128"/>
              <a:ea typeface="Meiryo UI" pitchFamily="50" charset="-128"/>
              <a:cs typeface="Meiryo UI" pitchFamily="50" charset="-128"/>
            </a:endParaRPr>
          </a:p>
          <a:p>
            <a:pPr eaLnBrk="1" hangingPunct="1"/>
            <a:r>
              <a:rPr lang="ja-JP" altLang="en-US" sz="1600" b="1" dirty="0">
                <a:solidFill>
                  <a:srgbClr val="000000"/>
                </a:solidFill>
                <a:latin typeface="Meiryo UI" pitchFamily="50" charset="-128"/>
                <a:ea typeface="Meiryo UI" pitchFamily="50" charset="-128"/>
                <a:cs typeface="Meiryo UI" pitchFamily="50" charset="-128"/>
              </a:rPr>
              <a:t>○当事者会</a:t>
            </a:r>
            <a:endParaRPr lang="en-US" altLang="ja-JP" sz="1600" b="1" dirty="0">
              <a:solidFill>
                <a:srgbClr val="000000"/>
              </a:solidFill>
              <a:latin typeface="Meiryo UI" pitchFamily="50" charset="-128"/>
              <a:ea typeface="Meiryo UI" pitchFamily="50" charset="-128"/>
              <a:cs typeface="Meiryo UI" pitchFamily="50" charset="-128"/>
            </a:endParaRPr>
          </a:p>
        </p:txBody>
      </p:sp>
      <p:sp>
        <p:nvSpPr>
          <p:cNvPr id="34" name="正方形/長方形 2">
            <a:extLst>
              <a:ext uri="{FF2B5EF4-FFF2-40B4-BE49-F238E27FC236}">
                <a16:creationId xmlns:a16="http://schemas.microsoft.com/office/drawing/2014/main" xmlns="" id="{8F71E8E0-522C-4116-A32C-F9F26F1285DF}"/>
              </a:ext>
            </a:extLst>
          </p:cNvPr>
          <p:cNvSpPr>
            <a:spLocks noChangeArrowheads="1"/>
          </p:cNvSpPr>
          <p:nvPr/>
        </p:nvSpPr>
        <p:spPr bwMode="auto">
          <a:xfrm>
            <a:off x="4944092" y="5283213"/>
            <a:ext cx="1470274"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sz="1700" b="1" dirty="0">
                <a:solidFill>
                  <a:srgbClr val="009999"/>
                </a:solidFill>
                <a:latin typeface="Meiryo UI" pitchFamily="50" charset="-128"/>
                <a:ea typeface="Meiryo UI" pitchFamily="50" charset="-128"/>
                <a:cs typeface="Meiryo UI" pitchFamily="50" charset="-128"/>
              </a:rPr>
              <a:t>【</a:t>
            </a:r>
            <a:r>
              <a:rPr lang="ja-JP" altLang="en-US" sz="1700" b="1" dirty="0">
                <a:solidFill>
                  <a:srgbClr val="009999"/>
                </a:solidFill>
                <a:latin typeface="Meiryo UI" pitchFamily="50" charset="-128"/>
                <a:ea typeface="Meiryo UI" pitchFamily="50" charset="-128"/>
                <a:cs typeface="Meiryo UI" pitchFamily="50" charset="-128"/>
              </a:rPr>
              <a:t>多様な資源</a:t>
            </a:r>
            <a:r>
              <a:rPr lang="en-US" altLang="ja-JP" sz="1700" b="1" dirty="0">
                <a:solidFill>
                  <a:srgbClr val="009999"/>
                </a:solidFill>
                <a:latin typeface="Meiryo UI" pitchFamily="50" charset="-128"/>
                <a:ea typeface="Meiryo UI" pitchFamily="50" charset="-128"/>
                <a:cs typeface="Meiryo UI" pitchFamily="50" charset="-128"/>
              </a:rPr>
              <a:t>】</a:t>
            </a:r>
          </a:p>
        </p:txBody>
      </p:sp>
      <p:sp>
        <p:nvSpPr>
          <p:cNvPr id="42" name="角丸四角形 41"/>
          <p:cNvSpPr/>
          <p:nvPr/>
        </p:nvSpPr>
        <p:spPr bwMode="auto">
          <a:xfrm>
            <a:off x="309521" y="2682547"/>
            <a:ext cx="2735342" cy="470013"/>
          </a:xfrm>
          <a:prstGeom prst="roundRect">
            <a:avLst/>
          </a:prstGeom>
          <a:solidFill>
            <a:srgbClr val="B0DD7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ja-JP" altLang="en-US" sz="1800" b="1" dirty="0">
                <a:solidFill>
                  <a:srgbClr val="000000"/>
                </a:solidFill>
                <a:latin typeface="Meiryo UI" panose="020B0604030504040204" pitchFamily="50" charset="-128"/>
                <a:ea typeface="Meiryo UI" panose="020B0604030504040204" pitchFamily="50" charset="-128"/>
              </a:rPr>
              <a:t>入院前の連携先</a:t>
            </a:r>
            <a:r>
              <a:rPr lang="en-US" altLang="ja-JP" sz="1600" b="1" dirty="0">
                <a:solidFill>
                  <a:srgbClr val="000000"/>
                </a:solidFill>
                <a:latin typeface="Meiryo UI" panose="020B0604030504040204" pitchFamily="50" charset="-128"/>
                <a:ea typeface="Meiryo UI" panose="020B0604030504040204" pitchFamily="50" charset="-128"/>
              </a:rPr>
              <a:t>(</a:t>
            </a:r>
            <a:r>
              <a:rPr lang="ja-JP" altLang="en-US" sz="1600" b="1" dirty="0">
                <a:solidFill>
                  <a:srgbClr val="000000"/>
                </a:solidFill>
                <a:latin typeface="Meiryo UI" panose="020B0604030504040204" pitchFamily="50" charset="-128"/>
                <a:ea typeface="Meiryo UI" panose="020B0604030504040204" pitchFamily="50" charset="-128"/>
              </a:rPr>
              <a:t>社会資源</a:t>
            </a:r>
            <a:r>
              <a:rPr lang="en-US" altLang="ja-JP" sz="1600" b="1" dirty="0">
                <a:solidFill>
                  <a:srgbClr val="000000"/>
                </a:solidFill>
                <a:latin typeface="Meiryo UI" panose="020B0604030504040204" pitchFamily="50" charset="-128"/>
                <a:ea typeface="Meiryo UI" panose="020B0604030504040204" pitchFamily="50" charset="-128"/>
              </a:rPr>
              <a:t>)</a:t>
            </a:r>
            <a:endParaRPr lang="ja-JP" altLang="en-US" sz="1600" b="1" dirty="0">
              <a:solidFill>
                <a:srgbClr val="000000"/>
              </a:solidFill>
              <a:latin typeface="Meiryo UI" panose="020B0604030504040204" pitchFamily="50" charset="-128"/>
              <a:ea typeface="Meiryo UI" panose="020B0604030504040204" pitchFamily="50" charset="-128"/>
            </a:endParaRPr>
          </a:p>
        </p:txBody>
      </p:sp>
      <p:sp>
        <p:nvSpPr>
          <p:cNvPr id="30" name="Text Box 2">
            <a:extLst>
              <a:ext uri="{FF2B5EF4-FFF2-40B4-BE49-F238E27FC236}">
                <a16:creationId xmlns:a16="http://schemas.microsoft.com/office/drawing/2014/main" xmlns="" id="{FA915E70-C932-44DF-8127-B2CD2CBAEC1B}"/>
              </a:ext>
            </a:extLst>
          </p:cNvPr>
          <p:cNvSpPr txBox="1">
            <a:spLocks noChangeArrowheads="1"/>
          </p:cNvSpPr>
          <p:nvPr/>
        </p:nvSpPr>
        <p:spPr bwMode="auto">
          <a:xfrm>
            <a:off x="1838223" y="325662"/>
            <a:ext cx="5459383" cy="54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04" tIns="41452" rIns="82904" bIns="41452"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fontAlgn="auto" hangingPunct="1">
              <a:spcBef>
                <a:spcPts val="0"/>
              </a:spcBef>
              <a:spcAft>
                <a:spcPts val="0"/>
              </a:spcAft>
            </a:pPr>
            <a:r>
              <a:rPr lang="ja-JP" altLang="en-US" sz="3000" b="1" dirty="0">
                <a:latin typeface="Meiryo UI" pitchFamily="50" charset="-128"/>
                <a:ea typeface="Meiryo UI" pitchFamily="50" charset="-128"/>
                <a:cs typeface="Meiryo UI" pitchFamily="50" charset="-128"/>
              </a:rPr>
              <a:t>連携は入院の前にも、後に</a:t>
            </a:r>
            <a:r>
              <a:rPr lang="ja-JP" altLang="en-US" sz="3000" b="1" dirty="0" smtClean="0">
                <a:latin typeface="Meiryo UI" pitchFamily="50" charset="-128"/>
                <a:ea typeface="Meiryo UI" pitchFamily="50" charset="-128"/>
                <a:cs typeface="Meiryo UI" pitchFamily="50" charset="-128"/>
              </a:rPr>
              <a:t>も</a:t>
            </a:r>
            <a:endParaRPr lang="en-US" altLang="ja-JP" sz="3000" b="1" strike="sngStrike" dirty="0">
              <a:latin typeface="Meiryo UI" pitchFamily="50" charset="-128"/>
              <a:ea typeface="Meiryo UI" pitchFamily="50" charset="-128"/>
              <a:cs typeface="Meiryo UI" pitchFamily="50" charset="-128"/>
            </a:endParaRPr>
          </a:p>
        </p:txBody>
      </p:sp>
      <p:sp>
        <p:nvSpPr>
          <p:cNvPr id="36" name="角丸四角形 35"/>
          <p:cNvSpPr/>
          <p:nvPr/>
        </p:nvSpPr>
        <p:spPr bwMode="auto">
          <a:xfrm>
            <a:off x="3432053" y="2933223"/>
            <a:ext cx="1295400" cy="456662"/>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ja-JP" altLang="en-US" sz="1400" b="1" dirty="0">
                <a:solidFill>
                  <a:srgbClr val="000000"/>
                </a:solidFill>
                <a:latin typeface="Meiryo UI" panose="020B0604030504040204" pitchFamily="50" charset="-128"/>
                <a:ea typeface="Meiryo UI" panose="020B0604030504040204" pitchFamily="50" charset="-128"/>
              </a:rPr>
              <a:t>院内連携</a:t>
            </a:r>
          </a:p>
        </p:txBody>
      </p:sp>
      <p:sp>
        <p:nvSpPr>
          <p:cNvPr id="37" name="角丸四角形 36"/>
          <p:cNvSpPr/>
          <p:nvPr/>
        </p:nvSpPr>
        <p:spPr bwMode="auto">
          <a:xfrm>
            <a:off x="5022345" y="2681407"/>
            <a:ext cx="3847493" cy="462027"/>
          </a:xfrm>
          <a:prstGeom prst="roundRect">
            <a:avLst/>
          </a:prstGeom>
          <a:solidFill>
            <a:srgbClr val="FFC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ja-JP" altLang="en-US" sz="1800" b="1" dirty="0">
                <a:solidFill>
                  <a:srgbClr val="000000"/>
                </a:solidFill>
                <a:latin typeface="Meiryo UI" panose="020B0604030504040204" pitchFamily="50" charset="-128"/>
                <a:ea typeface="Meiryo UI" panose="020B0604030504040204" pitchFamily="50" charset="-128"/>
              </a:rPr>
              <a:t>退院後の連携先</a:t>
            </a:r>
            <a:r>
              <a:rPr lang="en-US" altLang="ja-JP" sz="1600" b="1" dirty="0">
                <a:solidFill>
                  <a:srgbClr val="000000"/>
                </a:solidFill>
                <a:latin typeface="Meiryo UI" panose="020B0604030504040204" pitchFamily="50" charset="-128"/>
                <a:ea typeface="Meiryo UI" panose="020B0604030504040204" pitchFamily="50" charset="-128"/>
              </a:rPr>
              <a:t>(</a:t>
            </a:r>
            <a:r>
              <a:rPr lang="ja-JP" altLang="en-US" sz="1600" b="1" dirty="0">
                <a:solidFill>
                  <a:srgbClr val="000000"/>
                </a:solidFill>
                <a:latin typeface="Meiryo UI" panose="020B0604030504040204" pitchFamily="50" charset="-128"/>
                <a:ea typeface="Meiryo UI" panose="020B0604030504040204" pitchFamily="50" charset="-128"/>
              </a:rPr>
              <a:t>社会資源</a:t>
            </a:r>
            <a:r>
              <a:rPr lang="en-US" altLang="ja-JP" sz="1600" b="1" dirty="0">
                <a:solidFill>
                  <a:srgbClr val="000000"/>
                </a:solidFill>
                <a:latin typeface="Meiryo UI" panose="020B0604030504040204" pitchFamily="50" charset="-128"/>
                <a:ea typeface="Meiryo UI" panose="020B0604030504040204" pitchFamily="50" charset="-128"/>
              </a:rPr>
              <a:t>)</a:t>
            </a:r>
            <a:endParaRPr lang="ja-JP" altLang="en-US" sz="1400" b="1" dirty="0">
              <a:solidFill>
                <a:srgbClr val="000000"/>
              </a:solidFill>
              <a:latin typeface="Meiryo UI" panose="020B0604030504040204" pitchFamily="50" charset="-128"/>
              <a:ea typeface="Meiryo UI" panose="020B0604030504040204" pitchFamily="50" charset="-128"/>
            </a:endParaRPr>
          </a:p>
        </p:txBody>
      </p:sp>
      <p:sp>
        <p:nvSpPr>
          <p:cNvPr id="38" name="角丸四角形 5">
            <a:extLst>
              <a:ext uri="{FF2B5EF4-FFF2-40B4-BE49-F238E27FC236}">
                <a16:creationId xmlns:a16="http://schemas.microsoft.com/office/drawing/2014/main" xmlns="" id="{F17F480D-2AE1-4B4B-B1E7-7D675C3429B9}"/>
              </a:ext>
            </a:extLst>
          </p:cNvPr>
          <p:cNvSpPr>
            <a:spLocks noChangeArrowheads="1"/>
          </p:cNvSpPr>
          <p:nvPr/>
        </p:nvSpPr>
        <p:spPr bwMode="auto">
          <a:xfrm>
            <a:off x="4248393" y="1652026"/>
            <a:ext cx="1440937" cy="342900"/>
          </a:xfrm>
          <a:prstGeom prst="roundRect">
            <a:avLst>
              <a:gd name="adj" fmla="val 50000"/>
            </a:avLst>
          </a:prstGeom>
          <a:solidFill>
            <a:srgbClr val="FF5050"/>
          </a:solidFill>
          <a:ln>
            <a:noFill/>
          </a:ln>
          <a:extLst/>
        </p:spPr>
        <p:txBody>
          <a:bodyPr wrap="none" anchor="ctr"/>
          <a:lstStyle/>
          <a:p>
            <a:pPr algn="ctr">
              <a:lnSpc>
                <a:spcPts val="2100"/>
              </a:lnSpc>
            </a:pPr>
            <a:r>
              <a:rPr lang="ja-JP" altLang="en-US" sz="1600" b="1" dirty="0">
                <a:solidFill>
                  <a:srgbClr val="FFFFFF"/>
                </a:solidFill>
                <a:latin typeface="Meiryo UI" panose="020B0604030504040204" pitchFamily="50" charset="-128"/>
                <a:ea typeface="Meiryo UI" panose="020B0604030504040204" pitchFamily="50" charset="-128"/>
                <a:cs typeface="メイリオ" pitchFamily="50" charset="-128"/>
              </a:rPr>
              <a:t>カンファレンス</a:t>
            </a:r>
          </a:p>
        </p:txBody>
      </p:sp>
      <p:sp>
        <p:nvSpPr>
          <p:cNvPr id="32" name="Rectangle 3">
            <a:extLst>
              <a:ext uri="{FF2B5EF4-FFF2-40B4-BE49-F238E27FC236}">
                <a16:creationId xmlns:a16="http://schemas.microsoft.com/office/drawing/2014/main" xmlns="" id="{CAA513C7-1B90-4294-9C53-4F23CFA0B6CE}"/>
              </a:ext>
            </a:extLst>
          </p:cNvPr>
          <p:cNvSpPr>
            <a:spLocks noChangeArrowheads="1"/>
          </p:cNvSpPr>
          <p:nvPr/>
        </p:nvSpPr>
        <p:spPr bwMode="auto">
          <a:xfrm>
            <a:off x="322650" y="1030065"/>
            <a:ext cx="8511510" cy="129707"/>
          </a:xfrm>
          <a:prstGeom prst="rect">
            <a:avLst/>
          </a:prstGeom>
          <a:gradFill rotWithShape="1">
            <a:gsLst>
              <a:gs pos="0">
                <a:srgbClr val="FFFFFF">
                  <a:lumMod val="95000"/>
                </a:srgbClr>
              </a:gs>
              <a:gs pos="100000">
                <a:srgbClr val="EA8B00"/>
              </a:gs>
            </a:gsLst>
            <a:lin ang="0" scaled="1"/>
          </a:gradFill>
          <a:ln w="9525" algn="ctr">
            <a:noFill/>
            <a:miter lim="800000"/>
            <a:headEnd/>
            <a:tailEnd/>
          </a:ln>
        </p:spPr>
        <p:txBody>
          <a:bodyPr wrap="none" anchor="ctr"/>
          <a:lstStyle/>
          <a:p>
            <a:pPr algn="r" fontAlgn="auto">
              <a:spcBef>
                <a:spcPts val="0"/>
              </a:spcBef>
              <a:spcAft>
                <a:spcPts val="0"/>
              </a:spcAft>
              <a:defRPr/>
            </a:pPr>
            <a:endParaRPr kumimoji="0" lang="ja-JP" altLang="en-US" sz="1800" kern="0">
              <a:solidFill>
                <a:srgbClr val="000000"/>
              </a:solidFill>
              <a:effectLst>
                <a:outerShdw blurRad="38100" dist="38100" dir="2700000" algn="tl">
                  <a:srgbClr val="000000">
                    <a:alpha val="43137"/>
                  </a:srgbClr>
                </a:outerShdw>
              </a:effectLst>
              <a:latin typeface="Arial" charset="0"/>
            </a:endParaRPr>
          </a:p>
        </p:txBody>
      </p:sp>
      <p:pic>
        <p:nvPicPr>
          <p:cNvPr id="8194" name="Picture 2" descr="http://illustrain.com/img/work/2016/illustrain10-tatemono0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81371" y="3563232"/>
            <a:ext cx="1355810" cy="1355810"/>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7001601" y="5279050"/>
            <a:ext cx="1832559" cy="1195199"/>
          </a:xfrm>
          <a:prstGeom prst="rect">
            <a:avLst/>
          </a:prstGeom>
        </p:spPr>
        <p:txBody>
          <a:bodyPr wrap="square">
            <a:spAutoFit/>
          </a:bodyPr>
          <a:lstStyle/>
          <a:p>
            <a:pPr>
              <a:spcBef>
                <a:spcPts val="1200"/>
              </a:spcBef>
            </a:pPr>
            <a:r>
              <a:rPr lang="en-US" altLang="ja-JP" sz="1700" b="1" dirty="0">
                <a:solidFill>
                  <a:srgbClr val="009999"/>
                </a:solidFill>
                <a:latin typeface="Meiryo UI" pitchFamily="50" charset="-128"/>
                <a:ea typeface="Meiryo UI" pitchFamily="50" charset="-128"/>
                <a:cs typeface="Meiryo UI" pitchFamily="50" charset="-128"/>
              </a:rPr>
              <a:t>【</a:t>
            </a:r>
            <a:r>
              <a:rPr lang="ja-JP" altLang="en-US" sz="1700" b="1" dirty="0">
                <a:solidFill>
                  <a:srgbClr val="009999"/>
                </a:solidFill>
                <a:latin typeface="Meiryo UI" pitchFamily="50" charset="-128"/>
                <a:ea typeface="Meiryo UI" pitchFamily="50" charset="-128"/>
                <a:cs typeface="Meiryo UI" pitchFamily="50" charset="-128"/>
              </a:rPr>
              <a:t>医療サービス</a:t>
            </a:r>
            <a:r>
              <a:rPr lang="en-US" altLang="ja-JP" sz="1700" b="1" dirty="0">
                <a:solidFill>
                  <a:srgbClr val="009999"/>
                </a:solidFill>
                <a:latin typeface="Meiryo UI" pitchFamily="50" charset="-128"/>
                <a:ea typeface="Meiryo UI" pitchFamily="50" charset="-128"/>
                <a:cs typeface="Meiryo UI" pitchFamily="50" charset="-128"/>
              </a:rPr>
              <a:t>】</a:t>
            </a:r>
          </a:p>
          <a:p>
            <a:pPr marL="266700" indent="-266700">
              <a:spcBef>
                <a:spcPts val="200"/>
              </a:spcBef>
            </a:pPr>
            <a:r>
              <a:rPr lang="ja-JP" altLang="en-US" sz="1600" b="1" dirty="0">
                <a:solidFill>
                  <a:srgbClr val="000000"/>
                </a:solidFill>
                <a:latin typeface="Meiryo UI" pitchFamily="50" charset="-128"/>
                <a:ea typeface="Meiryo UI" pitchFamily="50" charset="-128"/>
                <a:cs typeface="Meiryo UI" pitchFamily="50" charset="-128"/>
              </a:rPr>
              <a:t>  ・医療機関</a:t>
            </a:r>
            <a:endParaRPr lang="en-US" altLang="ja-JP" sz="1600" b="1" dirty="0">
              <a:solidFill>
                <a:srgbClr val="000000"/>
              </a:solidFill>
              <a:latin typeface="Meiryo UI" pitchFamily="50" charset="-128"/>
              <a:ea typeface="Meiryo UI" pitchFamily="50" charset="-128"/>
              <a:cs typeface="Meiryo UI" pitchFamily="50" charset="-128"/>
            </a:endParaRPr>
          </a:p>
          <a:p>
            <a:pPr marL="266700" indent="-266700">
              <a:spcBef>
                <a:spcPts val="300"/>
              </a:spcBef>
            </a:pPr>
            <a:r>
              <a:rPr lang="ja-JP" altLang="en-US" sz="1600" b="1" dirty="0">
                <a:solidFill>
                  <a:srgbClr val="000000"/>
                </a:solidFill>
                <a:latin typeface="Meiryo UI" pitchFamily="50" charset="-128"/>
                <a:ea typeface="Meiryo UI" pitchFamily="50" charset="-128"/>
                <a:cs typeface="Meiryo UI" pitchFamily="50" charset="-128"/>
              </a:rPr>
              <a:t>　・歯科医療機関</a:t>
            </a:r>
            <a:endParaRPr lang="en-US" altLang="ja-JP" sz="1600" b="1" dirty="0">
              <a:solidFill>
                <a:srgbClr val="000000"/>
              </a:solidFill>
              <a:latin typeface="Meiryo UI" pitchFamily="50" charset="-128"/>
              <a:ea typeface="Meiryo UI" pitchFamily="50" charset="-128"/>
              <a:cs typeface="Meiryo UI" pitchFamily="50" charset="-128"/>
            </a:endParaRPr>
          </a:p>
          <a:p>
            <a:pPr marL="266700" indent="-266700">
              <a:spcBef>
                <a:spcPts val="300"/>
              </a:spcBef>
            </a:pPr>
            <a:r>
              <a:rPr lang="ja-JP" altLang="en-US" sz="1600" b="1" dirty="0">
                <a:solidFill>
                  <a:srgbClr val="000000"/>
                </a:solidFill>
                <a:latin typeface="Meiryo UI" pitchFamily="50" charset="-128"/>
                <a:ea typeface="Meiryo UI" pitchFamily="50" charset="-128"/>
                <a:cs typeface="Meiryo UI" pitchFamily="50" charset="-128"/>
              </a:rPr>
              <a:t>　・</a:t>
            </a:r>
            <a:r>
              <a:rPr lang="ja-JP" altLang="en-US" sz="1600" b="1" dirty="0" smtClean="0">
                <a:solidFill>
                  <a:srgbClr val="000000"/>
                </a:solidFill>
                <a:latin typeface="Meiryo UI" pitchFamily="50" charset="-128"/>
                <a:ea typeface="Meiryo UI" pitchFamily="50" charset="-128"/>
                <a:cs typeface="Meiryo UI" pitchFamily="50" charset="-128"/>
              </a:rPr>
              <a:t>薬局     </a:t>
            </a:r>
            <a:r>
              <a:rPr lang="ja-JP" altLang="en-US" sz="1300" b="1" dirty="0" smtClean="0">
                <a:solidFill>
                  <a:srgbClr val="000000"/>
                </a:solidFill>
                <a:latin typeface="Meiryo UI" pitchFamily="50" charset="-128"/>
                <a:ea typeface="Meiryo UI" pitchFamily="50" charset="-128"/>
                <a:cs typeface="Meiryo UI" pitchFamily="50" charset="-128"/>
              </a:rPr>
              <a:t> </a:t>
            </a:r>
            <a:r>
              <a:rPr lang="ja-JP" altLang="en-US" sz="1600" b="1" dirty="0">
                <a:solidFill>
                  <a:srgbClr val="000000"/>
                </a:solidFill>
                <a:latin typeface="Meiryo UI" pitchFamily="50" charset="-128"/>
                <a:ea typeface="Meiryo UI" pitchFamily="50" charset="-128"/>
                <a:cs typeface="Meiryo UI" pitchFamily="50" charset="-128"/>
              </a:rPr>
              <a:t>等</a:t>
            </a:r>
            <a:endParaRPr lang="en-US" altLang="ja-JP" sz="1600" b="1" dirty="0">
              <a:solidFill>
                <a:srgbClr val="000000"/>
              </a:solidFill>
              <a:latin typeface="Meiryo UI" pitchFamily="50" charset="-128"/>
              <a:ea typeface="Meiryo UI" pitchFamily="50" charset="-128"/>
              <a:cs typeface="Meiryo UI" pitchFamily="50" charset="-128"/>
            </a:endParaRPr>
          </a:p>
        </p:txBody>
      </p:sp>
      <p:sp>
        <p:nvSpPr>
          <p:cNvPr id="48" name="テキスト ボックス 47"/>
          <p:cNvSpPr txBox="1"/>
          <p:nvPr/>
        </p:nvSpPr>
        <p:spPr>
          <a:xfrm>
            <a:off x="8377360" y="8964"/>
            <a:ext cx="757675" cy="461665"/>
          </a:xfrm>
          <a:prstGeom prst="rect">
            <a:avLst/>
          </a:prstGeom>
          <a:noFill/>
        </p:spPr>
        <p:txBody>
          <a:bodyPr wrap="square" rtlCol="0">
            <a:spAutoFit/>
          </a:bodyPr>
          <a:lstStyle/>
          <a:p>
            <a:pPr algn="r"/>
            <a:r>
              <a:rPr kumimoji="1" lang="en-US" altLang="ja-JP" sz="2400" dirty="0" smtClean="0">
                <a:latin typeface="Meiryo UI" panose="020B0604030504040204" pitchFamily="50" charset="-128"/>
                <a:ea typeface="Meiryo UI" panose="020B0604030504040204" pitchFamily="50" charset="-128"/>
              </a:rPr>
              <a:t>51</a:t>
            </a:r>
            <a:endParaRPr kumimoji="1" lang="ja-JP" altLang="en-US"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207351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31"/>
          <p:cNvGrpSpPr/>
          <p:nvPr/>
        </p:nvGrpSpPr>
        <p:grpSpPr>
          <a:xfrm>
            <a:off x="1439493" y="3971902"/>
            <a:ext cx="3320716" cy="2733456"/>
            <a:chOff x="1292164" y="0"/>
            <a:chExt cx="3465167" cy="2836638"/>
          </a:xfrm>
        </p:grpSpPr>
        <p:sp>
          <p:nvSpPr>
            <p:cNvPr id="39" name="山形 38"/>
            <p:cNvSpPr/>
            <p:nvPr/>
          </p:nvSpPr>
          <p:spPr>
            <a:xfrm>
              <a:off x="1292164" y="0"/>
              <a:ext cx="3465167" cy="2827362"/>
            </a:xfrm>
            <a:prstGeom prst="chevron">
              <a:avLst/>
            </a:prstGeom>
            <a:solidFill>
              <a:srgbClr val="FFCC81"/>
            </a:solidFill>
          </p:spPr>
          <p:style>
            <a:lnRef idx="0">
              <a:schemeClr val="lt1">
                <a:hueOff val="0"/>
                <a:satOff val="0"/>
                <a:lumOff val="0"/>
                <a:alphaOff val="0"/>
              </a:schemeClr>
            </a:lnRef>
            <a:fillRef idx="3">
              <a:scrgbClr r="0" g="0" b="0"/>
            </a:fillRef>
            <a:effectRef idx="3">
              <a:schemeClr val="accent5">
                <a:hueOff val="0"/>
                <a:satOff val="0"/>
                <a:lumOff val="0"/>
                <a:alphaOff val="0"/>
              </a:schemeClr>
            </a:effectRef>
            <a:fontRef idx="minor">
              <a:schemeClr val="lt1"/>
            </a:fontRef>
          </p:style>
        </p:sp>
        <p:sp>
          <p:nvSpPr>
            <p:cNvPr id="40" name="山形 6"/>
            <p:cNvSpPr/>
            <p:nvPr/>
          </p:nvSpPr>
          <p:spPr>
            <a:xfrm>
              <a:off x="2595217" y="9276"/>
              <a:ext cx="637805" cy="28273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008" tIns="42672" rIns="21336" bIns="42672" numCol="1" spcCol="1270" anchor="t" anchorCtr="0">
              <a:noAutofit/>
            </a:bodyPr>
            <a:lstStyle/>
            <a:p>
              <a:pPr defTabSz="711200">
                <a:lnSpc>
                  <a:spcPct val="90000"/>
                </a:lnSpc>
                <a:spcAft>
                  <a:spcPct val="35000"/>
                </a:spcAft>
              </a:pPr>
              <a:r>
                <a:rPr lang="ja-JP" altLang="en-US" sz="2000" b="1" dirty="0">
                  <a:solidFill>
                    <a:srgbClr val="922088"/>
                  </a:solidFill>
                  <a:latin typeface="Meiryo UI" panose="020B0604030504040204" pitchFamily="50" charset="-128"/>
                  <a:ea typeface="Meiryo UI" panose="020B0604030504040204" pitchFamily="50" charset="-128"/>
                </a:rPr>
                <a:t>軽度</a:t>
              </a:r>
            </a:p>
          </p:txBody>
        </p:sp>
      </p:grpSp>
      <p:grpSp>
        <p:nvGrpSpPr>
          <p:cNvPr id="3" name="グループ化 40"/>
          <p:cNvGrpSpPr/>
          <p:nvPr/>
        </p:nvGrpSpPr>
        <p:grpSpPr>
          <a:xfrm>
            <a:off x="3424581" y="3971902"/>
            <a:ext cx="3601773" cy="2735057"/>
            <a:chOff x="3343513" y="0"/>
            <a:chExt cx="3601773" cy="2829018"/>
          </a:xfrm>
        </p:grpSpPr>
        <p:sp>
          <p:nvSpPr>
            <p:cNvPr id="43" name="山形 42"/>
            <p:cNvSpPr/>
            <p:nvPr/>
          </p:nvSpPr>
          <p:spPr>
            <a:xfrm>
              <a:off x="3343513" y="0"/>
              <a:ext cx="3601773" cy="2827362"/>
            </a:xfrm>
            <a:prstGeom prst="chevron">
              <a:avLst/>
            </a:prstGeom>
            <a:solidFill>
              <a:srgbClr val="FFCC81"/>
            </a:solidFill>
          </p:spPr>
          <p:style>
            <a:lnRef idx="0">
              <a:schemeClr val="lt1">
                <a:hueOff val="0"/>
                <a:satOff val="0"/>
                <a:lumOff val="0"/>
                <a:alphaOff val="0"/>
              </a:schemeClr>
            </a:lnRef>
            <a:fillRef idx="3">
              <a:scrgbClr r="0" g="0" b="0"/>
            </a:fillRef>
            <a:effectRef idx="3">
              <a:schemeClr val="accent5">
                <a:hueOff val="0"/>
                <a:satOff val="0"/>
                <a:lumOff val="0"/>
                <a:alphaOff val="0"/>
              </a:schemeClr>
            </a:effectRef>
            <a:fontRef idx="minor">
              <a:schemeClr val="lt1"/>
            </a:fontRef>
          </p:style>
        </p:sp>
        <p:sp>
          <p:nvSpPr>
            <p:cNvPr id="44" name="山形 8"/>
            <p:cNvSpPr/>
            <p:nvPr/>
          </p:nvSpPr>
          <p:spPr>
            <a:xfrm>
              <a:off x="4574554" y="1656"/>
              <a:ext cx="1275103" cy="28273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008" tIns="42672" rIns="21336" bIns="42672" numCol="1" spcCol="1270" anchor="t" anchorCtr="0">
              <a:noAutofit/>
            </a:bodyPr>
            <a:lstStyle/>
            <a:p>
              <a:pPr defTabSz="711200">
                <a:lnSpc>
                  <a:spcPct val="90000"/>
                </a:lnSpc>
                <a:spcAft>
                  <a:spcPct val="35000"/>
                </a:spcAft>
              </a:pPr>
              <a:r>
                <a:rPr lang="ja-JP" altLang="en-US" sz="2000" b="1" dirty="0">
                  <a:solidFill>
                    <a:srgbClr val="922088"/>
                  </a:solidFill>
                  <a:latin typeface="Meiryo UI" panose="020B0604030504040204" pitchFamily="50" charset="-128"/>
                  <a:ea typeface="Meiryo UI" panose="020B0604030504040204" pitchFamily="50" charset="-128"/>
                </a:rPr>
                <a:t>中等度 </a:t>
              </a:r>
              <a:endParaRPr lang="en-US" altLang="ja-JP" sz="2000" b="1" dirty="0">
                <a:solidFill>
                  <a:srgbClr val="922088"/>
                </a:solidFill>
                <a:latin typeface="Meiryo UI" panose="020B0604030504040204" pitchFamily="50" charset="-128"/>
                <a:ea typeface="Meiryo UI" panose="020B0604030504040204" pitchFamily="50" charset="-128"/>
              </a:endParaRPr>
            </a:p>
          </p:txBody>
        </p:sp>
      </p:grpSp>
      <p:grpSp>
        <p:nvGrpSpPr>
          <p:cNvPr id="4" name="グループ化 44"/>
          <p:cNvGrpSpPr/>
          <p:nvPr/>
        </p:nvGrpSpPr>
        <p:grpSpPr>
          <a:xfrm>
            <a:off x="5692320" y="3980448"/>
            <a:ext cx="3302142" cy="2726511"/>
            <a:chOff x="5571496" y="8546"/>
            <a:chExt cx="3302142" cy="2798672"/>
          </a:xfrm>
        </p:grpSpPr>
        <p:sp>
          <p:nvSpPr>
            <p:cNvPr id="46" name="山形 45"/>
            <p:cNvSpPr/>
            <p:nvPr/>
          </p:nvSpPr>
          <p:spPr>
            <a:xfrm>
              <a:off x="5571496" y="20142"/>
              <a:ext cx="3302142" cy="2787076"/>
            </a:xfrm>
            <a:prstGeom prst="chevron">
              <a:avLst/>
            </a:prstGeom>
            <a:solidFill>
              <a:srgbClr val="FFCC81"/>
            </a:solidFill>
          </p:spPr>
          <p:style>
            <a:lnRef idx="0">
              <a:schemeClr val="lt1">
                <a:hueOff val="0"/>
                <a:satOff val="0"/>
                <a:lumOff val="0"/>
                <a:alphaOff val="0"/>
              </a:schemeClr>
            </a:lnRef>
            <a:fillRef idx="3">
              <a:scrgbClr r="0" g="0" b="0"/>
            </a:fillRef>
            <a:effectRef idx="3">
              <a:schemeClr val="accent5">
                <a:hueOff val="0"/>
                <a:satOff val="0"/>
                <a:lumOff val="0"/>
                <a:alphaOff val="0"/>
              </a:schemeClr>
            </a:effectRef>
            <a:fontRef idx="minor">
              <a:schemeClr val="lt1"/>
            </a:fontRef>
          </p:style>
        </p:sp>
        <p:sp>
          <p:nvSpPr>
            <p:cNvPr id="47" name="山形 10"/>
            <p:cNvSpPr/>
            <p:nvPr/>
          </p:nvSpPr>
          <p:spPr>
            <a:xfrm>
              <a:off x="6859017" y="8546"/>
              <a:ext cx="872607" cy="27870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008" tIns="42672" rIns="21336" bIns="42672" numCol="1" spcCol="1270" anchor="t" anchorCtr="0">
              <a:noAutofit/>
            </a:bodyPr>
            <a:lstStyle/>
            <a:p>
              <a:pPr defTabSz="711200">
                <a:lnSpc>
                  <a:spcPct val="90000"/>
                </a:lnSpc>
                <a:spcAft>
                  <a:spcPct val="35000"/>
                </a:spcAft>
              </a:pPr>
              <a:r>
                <a:rPr lang="ja-JP" altLang="en-US" sz="2000" b="1" dirty="0">
                  <a:solidFill>
                    <a:srgbClr val="922088"/>
                  </a:solidFill>
                  <a:latin typeface="Meiryo UI" panose="020B0604030504040204" pitchFamily="50" charset="-128"/>
                  <a:ea typeface="Meiryo UI" panose="020B0604030504040204" pitchFamily="50" charset="-128"/>
                </a:rPr>
                <a:t>重度</a:t>
              </a:r>
            </a:p>
          </p:txBody>
        </p:sp>
      </p:grpSp>
      <p:grpSp>
        <p:nvGrpSpPr>
          <p:cNvPr id="5" name="グループ化 47"/>
          <p:cNvGrpSpPr/>
          <p:nvPr/>
        </p:nvGrpSpPr>
        <p:grpSpPr>
          <a:xfrm>
            <a:off x="450308" y="3971902"/>
            <a:ext cx="2338271" cy="2733456"/>
            <a:chOff x="193097" y="0"/>
            <a:chExt cx="2338271" cy="2827362"/>
          </a:xfrm>
        </p:grpSpPr>
        <p:sp>
          <p:nvSpPr>
            <p:cNvPr id="49" name="ホームベース 48"/>
            <p:cNvSpPr/>
            <p:nvPr/>
          </p:nvSpPr>
          <p:spPr>
            <a:xfrm>
              <a:off x="193097" y="0"/>
              <a:ext cx="2338271" cy="2827362"/>
            </a:xfrm>
            <a:prstGeom prst="homePlate">
              <a:avLst/>
            </a:prstGeom>
            <a:solidFill>
              <a:srgbClr val="FFCC81"/>
            </a:solidFill>
          </p:spPr>
          <p:style>
            <a:lnRef idx="0">
              <a:schemeClr val="lt1">
                <a:hueOff val="0"/>
                <a:satOff val="0"/>
                <a:lumOff val="0"/>
                <a:alphaOff val="0"/>
              </a:schemeClr>
            </a:lnRef>
            <a:fillRef idx="3">
              <a:scrgbClr r="0" g="0" b="0"/>
            </a:fillRef>
            <a:effectRef idx="3">
              <a:schemeClr val="accent5">
                <a:hueOff val="0"/>
                <a:satOff val="0"/>
                <a:lumOff val="0"/>
                <a:alphaOff val="0"/>
              </a:schemeClr>
            </a:effectRef>
            <a:fontRef idx="minor">
              <a:schemeClr val="lt1"/>
            </a:fontRef>
          </p:style>
        </p:sp>
        <p:sp>
          <p:nvSpPr>
            <p:cNvPr id="50" name="ホームベース 4"/>
            <p:cNvSpPr/>
            <p:nvPr/>
          </p:nvSpPr>
          <p:spPr>
            <a:xfrm>
              <a:off x="193097" y="0"/>
              <a:ext cx="1753703" cy="28273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2672" rIns="21336" bIns="42672" numCol="1" spcCol="1270" anchor="t" anchorCtr="0">
              <a:noAutofit/>
            </a:bodyPr>
            <a:lstStyle/>
            <a:p>
              <a:pPr defTabSz="711200">
                <a:lnSpc>
                  <a:spcPct val="90000"/>
                </a:lnSpc>
                <a:spcAft>
                  <a:spcPct val="35000"/>
                </a:spcAft>
              </a:pPr>
              <a:r>
                <a:rPr lang="ja-JP" altLang="en-US" sz="2000" dirty="0">
                  <a:solidFill>
                    <a:srgbClr val="2D2D8A">
                      <a:lumMod val="75000"/>
                    </a:srgbClr>
                  </a:solidFill>
                  <a:latin typeface="Meiryo UI" panose="020B0604030504040204" pitchFamily="50" charset="-128"/>
                  <a:ea typeface="Meiryo UI" panose="020B0604030504040204" pitchFamily="50" charset="-128"/>
                </a:rPr>
                <a:t>　　</a:t>
              </a:r>
              <a:r>
                <a:rPr lang="en-US" altLang="ja-JP" sz="2000" b="1" dirty="0">
                  <a:solidFill>
                    <a:srgbClr val="922088"/>
                  </a:solidFill>
                  <a:latin typeface="Meiryo UI" panose="020B0604030504040204" pitchFamily="50" charset="-128"/>
                  <a:ea typeface="Meiryo UI" panose="020B0604030504040204" pitchFamily="50" charset="-128"/>
                </a:rPr>
                <a:t>MCI</a:t>
              </a:r>
              <a:endParaRPr lang="ja-JP" altLang="en-US" sz="2000" b="1" dirty="0">
                <a:solidFill>
                  <a:srgbClr val="922088"/>
                </a:solidFill>
                <a:latin typeface="Meiryo UI" panose="020B0604030504040204" pitchFamily="50" charset="-128"/>
                <a:ea typeface="Meiryo UI" panose="020B0604030504040204" pitchFamily="50" charset="-128"/>
              </a:endParaRPr>
            </a:p>
          </p:txBody>
        </p:sp>
      </p:grpSp>
      <p:sp>
        <p:nvSpPr>
          <p:cNvPr id="52" name="Text Box 2">
            <a:extLst>
              <a:ext uri="{FF2B5EF4-FFF2-40B4-BE49-F238E27FC236}">
                <a16:creationId xmlns:a16="http://schemas.microsoft.com/office/drawing/2014/main" xmlns="" id="{FA915E70-C932-44DF-8127-B2CD2CBAEC1B}"/>
              </a:ext>
            </a:extLst>
          </p:cNvPr>
          <p:cNvSpPr txBox="1">
            <a:spLocks noChangeArrowheads="1"/>
          </p:cNvSpPr>
          <p:nvPr/>
        </p:nvSpPr>
        <p:spPr bwMode="auto">
          <a:xfrm>
            <a:off x="1112322" y="331838"/>
            <a:ext cx="6939432" cy="54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04" tIns="41452" rIns="82904" bIns="41452"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fontAlgn="auto" hangingPunct="1">
              <a:spcBef>
                <a:spcPts val="0"/>
              </a:spcBef>
              <a:spcAft>
                <a:spcPts val="0"/>
              </a:spcAft>
            </a:pPr>
            <a:r>
              <a:rPr lang="ja-JP" altLang="en-US" sz="3000" b="1" dirty="0">
                <a:solidFill>
                  <a:srgbClr val="000000"/>
                </a:solidFill>
                <a:latin typeface="Meiryo UI" pitchFamily="50" charset="-128"/>
                <a:ea typeface="Meiryo UI" pitchFamily="50" charset="-128"/>
                <a:cs typeface="Meiryo UI" pitchFamily="50" charset="-128"/>
              </a:rPr>
              <a:t>入院前から関係している職種・機関を知る</a:t>
            </a:r>
            <a:endParaRPr lang="en-US" altLang="ja-JP" sz="3000" b="1" dirty="0">
              <a:solidFill>
                <a:srgbClr val="000000"/>
              </a:solidFill>
              <a:latin typeface="Meiryo UI" pitchFamily="50" charset="-128"/>
              <a:ea typeface="Meiryo UI" pitchFamily="50" charset="-128"/>
              <a:cs typeface="Meiryo UI" pitchFamily="50" charset="-128"/>
            </a:endParaRPr>
          </a:p>
        </p:txBody>
      </p:sp>
      <p:cxnSp>
        <p:nvCxnSpPr>
          <p:cNvPr id="53" name="直線矢印コネクタ 52"/>
          <p:cNvCxnSpPr/>
          <p:nvPr/>
        </p:nvCxnSpPr>
        <p:spPr bwMode="auto">
          <a:xfrm>
            <a:off x="7349477" y="169277"/>
            <a:ext cx="1235863" cy="990495"/>
          </a:xfrm>
          <a:prstGeom prst="straightConnector1">
            <a:avLst/>
          </a:prstGeom>
          <a:solidFill>
            <a:srgbClr val="FFFF99"/>
          </a:solidFill>
          <a:ln w="9525" cap="flat" cmpd="sng" algn="ctr">
            <a:noFill/>
            <a:prstDash val="solid"/>
            <a:round/>
            <a:headEnd type="none" w="med" len="med"/>
            <a:tailEnd type="arrow"/>
          </a:ln>
          <a:effectLst/>
        </p:spPr>
      </p:cxnSp>
      <p:sp>
        <p:nvSpPr>
          <p:cNvPr id="55" name="円/楕円 54"/>
          <p:cNvSpPr/>
          <p:nvPr/>
        </p:nvSpPr>
        <p:spPr>
          <a:xfrm>
            <a:off x="5429409" y="1905186"/>
            <a:ext cx="3404751" cy="1141098"/>
          </a:xfrm>
          <a:prstGeom prst="ellipse">
            <a:avLst/>
          </a:prstGeom>
          <a:solidFill>
            <a:srgbClr val="FFDDDD"/>
          </a:solidFill>
          <a:ln>
            <a:solidFill>
              <a:srgbClr val="FF5050"/>
            </a:solidFill>
          </a:ln>
        </p:spPr>
        <p:style>
          <a:lnRef idx="2">
            <a:schemeClr val="accent6"/>
          </a:lnRef>
          <a:fillRef idx="1">
            <a:schemeClr val="lt1"/>
          </a:fillRef>
          <a:effectRef idx="0">
            <a:schemeClr val="accent6"/>
          </a:effectRef>
          <a:fontRef idx="minor">
            <a:schemeClr val="dk1"/>
          </a:fontRef>
        </p:style>
        <p:txBody>
          <a:bodyPr wrap="none" lIns="0" rIns="0" rtlCol="0" anchor="t"/>
          <a:lstStyle/>
          <a:p>
            <a:r>
              <a:rPr lang="ja-JP" altLang="en-US" sz="1600" b="1" dirty="0">
                <a:solidFill>
                  <a:srgbClr val="000000"/>
                </a:solidFill>
                <a:latin typeface="Meiryo UI" panose="020B0604030504040204" pitchFamily="50" charset="-128"/>
                <a:ea typeface="Meiryo UI" panose="020B0604030504040204" pitchFamily="50" charset="-128"/>
              </a:rPr>
              <a:t>　</a:t>
            </a:r>
            <a:r>
              <a:rPr lang="ja-JP" altLang="en-US" sz="1600" dirty="0">
                <a:solidFill>
                  <a:srgbClr val="000000"/>
                </a:solidFill>
                <a:latin typeface="Meiryo UI" panose="020B0604030504040204" pitchFamily="50" charset="-128"/>
                <a:ea typeface="Meiryo UI" panose="020B0604030504040204" pitchFamily="50" charset="-128"/>
              </a:rPr>
              <a:t>転倒・骨折、脱水、肺炎など　</a:t>
            </a:r>
            <a:endParaRPr lang="en-US" altLang="ja-JP" sz="1600" dirty="0">
              <a:solidFill>
                <a:srgbClr val="000000"/>
              </a:solidFill>
              <a:latin typeface="Meiryo UI" panose="020B0604030504040204" pitchFamily="50" charset="-128"/>
              <a:ea typeface="Meiryo UI" panose="020B0604030504040204" pitchFamily="50" charset="-128"/>
            </a:endParaRPr>
          </a:p>
          <a:p>
            <a:pPr algn="ctr">
              <a:spcBef>
                <a:spcPts val="600"/>
              </a:spcBef>
            </a:pPr>
            <a:r>
              <a:rPr lang="ja-JP" altLang="en-US" sz="1400" dirty="0">
                <a:solidFill>
                  <a:srgbClr val="000000"/>
                </a:solidFill>
                <a:latin typeface="Meiryo UI" panose="020B0604030504040204" pitchFamily="50" charset="-128"/>
                <a:ea typeface="Meiryo UI" panose="020B0604030504040204" pitchFamily="50" charset="-128"/>
              </a:rPr>
              <a:t>　　救急搬送、緊急入院</a:t>
            </a:r>
          </a:p>
        </p:txBody>
      </p:sp>
      <p:sp>
        <p:nvSpPr>
          <p:cNvPr id="56" name="正方形/長方形 55"/>
          <p:cNvSpPr/>
          <p:nvPr/>
        </p:nvSpPr>
        <p:spPr>
          <a:xfrm>
            <a:off x="432055" y="1314735"/>
            <a:ext cx="8288012" cy="446276"/>
          </a:xfrm>
          <a:prstGeom prst="rect">
            <a:avLst/>
          </a:prstGeom>
          <a:solidFill>
            <a:srgbClr val="EA8B00"/>
          </a:solidFill>
        </p:spPr>
        <p:txBody>
          <a:bodyPr wrap="square">
            <a:spAutoFit/>
          </a:bodyPr>
          <a:lstStyle/>
          <a:p>
            <a:pPr algn="ctr"/>
            <a:r>
              <a:rPr lang="ja-JP" altLang="en-US" sz="2300" b="1" dirty="0">
                <a:ln w="6350">
                  <a:noFill/>
                </a:ln>
                <a:solidFill>
                  <a:srgbClr val="FFFFFF"/>
                </a:solidFill>
                <a:latin typeface="Meiryo UI" panose="020B0604030504040204" pitchFamily="50" charset="-128"/>
                <a:ea typeface="Meiryo UI" panose="020B0604030504040204" pitchFamily="50" charset="-128"/>
              </a:rPr>
              <a:t>認知症の軌跡と、地域在宅の関係職種・機関を知って連携する</a:t>
            </a:r>
            <a:endParaRPr lang="ja-JP" altLang="en-US" sz="2300" dirty="0">
              <a:solidFill>
                <a:srgbClr val="FFFFFF"/>
              </a:solidFill>
            </a:endParaRPr>
          </a:p>
        </p:txBody>
      </p:sp>
      <p:sp>
        <p:nvSpPr>
          <p:cNvPr id="57" name="Rectangle 3">
            <a:extLst>
              <a:ext uri="{FF2B5EF4-FFF2-40B4-BE49-F238E27FC236}">
                <a16:creationId xmlns:a16="http://schemas.microsoft.com/office/drawing/2014/main" xmlns="" id="{CAA513C7-1B90-4294-9C53-4F23CFA0B6CE}"/>
              </a:ext>
            </a:extLst>
          </p:cNvPr>
          <p:cNvSpPr>
            <a:spLocks noChangeArrowheads="1"/>
          </p:cNvSpPr>
          <p:nvPr/>
        </p:nvSpPr>
        <p:spPr bwMode="auto">
          <a:xfrm>
            <a:off x="322650" y="1030065"/>
            <a:ext cx="8511510" cy="129707"/>
          </a:xfrm>
          <a:prstGeom prst="rect">
            <a:avLst/>
          </a:prstGeom>
          <a:gradFill rotWithShape="1">
            <a:gsLst>
              <a:gs pos="0">
                <a:srgbClr val="FFFFFF">
                  <a:lumMod val="95000"/>
                </a:srgbClr>
              </a:gs>
              <a:gs pos="100000">
                <a:srgbClr val="EA8B00"/>
              </a:gs>
            </a:gsLst>
            <a:lin ang="0" scaled="1"/>
          </a:gradFill>
          <a:ln w="9525" algn="ctr">
            <a:noFill/>
            <a:miter lim="800000"/>
            <a:headEnd/>
            <a:tailEnd/>
          </a:ln>
        </p:spPr>
        <p:txBody>
          <a:bodyPr wrap="none" anchor="ctr"/>
          <a:lstStyle/>
          <a:p>
            <a:pPr algn="r" fontAlgn="auto">
              <a:spcBef>
                <a:spcPts val="0"/>
              </a:spcBef>
              <a:spcAft>
                <a:spcPts val="0"/>
              </a:spcAft>
              <a:defRPr/>
            </a:pPr>
            <a:endParaRPr kumimoji="0" lang="ja-JP" altLang="en-US" sz="1800" kern="0">
              <a:solidFill>
                <a:srgbClr val="000000"/>
              </a:solidFill>
              <a:effectLst>
                <a:outerShdw blurRad="38100" dist="38100" dir="2700000" algn="tl">
                  <a:srgbClr val="000000">
                    <a:alpha val="43137"/>
                  </a:srgbClr>
                </a:outerShdw>
              </a:effectLst>
              <a:latin typeface="Arial" charset="0"/>
            </a:endParaRPr>
          </a:p>
        </p:txBody>
      </p:sp>
      <p:pic>
        <p:nvPicPr>
          <p:cNvPr id="58" name="Picture 22" descr="http://4.bp.blogspot.com/-VXLYUB4_6PE/Vf-e_Sw7PwI/AAAAAAAAySQ/mnlwbp2BxnY/s800/icon_medical_man0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33343" y="5811900"/>
            <a:ext cx="525722" cy="657153"/>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 descr="http://2.bp.blogspot.com/-tKBAolbLnQg/VSufVYImiiI/AAAAAAAAs6Q/tfRGUMktKH8/s800/nurse1_1_smil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68937" y="5778292"/>
            <a:ext cx="582405" cy="735893"/>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34" descr="http://2.bp.blogspot.com/--6tc69YGnoo/V4SA9_Cr9FI/AAAAAAAA8PE/sDl9vADHhMEdu-bxhFD2Os5rIADX_GPswCLcB/s800/job_nurse_iryouyou_scrub_man.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15748" b="54255"/>
          <a:stretch/>
        </p:blipFill>
        <p:spPr bwMode="auto">
          <a:xfrm flipH="1">
            <a:off x="5402623" y="5808495"/>
            <a:ext cx="645416" cy="661124"/>
          </a:xfrm>
          <a:prstGeom prst="rect">
            <a:avLst/>
          </a:prstGeom>
          <a:noFill/>
          <a:extLst>
            <a:ext uri="{909E8E84-426E-40DD-AFC4-6F175D3DCCD1}">
              <a14:hiddenFill xmlns:a14="http://schemas.microsoft.com/office/drawing/2010/main">
                <a:solidFill>
                  <a:srgbClr val="FFFFFF"/>
                </a:solidFill>
              </a14:hiddenFill>
            </a:ext>
          </a:extLst>
        </p:spPr>
      </p:pic>
      <p:sp>
        <p:nvSpPr>
          <p:cNvPr id="61" name="テキスト ボックス 60"/>
          <p:cNvSpPr txBox="1"/>
          <p:nvPr/>
        </p:nvSpPr>
        <p:spPr>
          <a:xfrm>
            <a:off x="6948793" y="5435483"/>
            <a:ext cx="637361" cy="307777"/>
          </a:xfrm>
          <a:prstGeom prst="rect">
            <a:avLst/>
          </a:prstGeom>
          <a:noFill/>
        </p:spPr>
        <p:txBody>
          <a:bodyPr wrap="square" lIns="0" rIns="0" rtlCol="0">
            <a:spAutoFit/>
          </a:bodyPr>
          <a:lstStyle/>
          <a:p>
            <a:pPr algn="ctr"/>
            <a:r>
              <a:rPr lang="ja-JP" altLang="en-US" sz="1400" dirty="0">
                <a:solidFill>
                  <a:srgbClr val="000000"/>
                </a:solidFill>
                <a:latin typeface="Meiryo UI" panose="020B0604030504040204" pitchFamily="50" charset="-128"/>
                <a:ea typeface="Meiryo UI" panose="020B0604030504040204" pitchFamily="50" charset="-128"/>
              </a:rPr>
              <a:t>ヘルパー</a:t>
            </a:r>
          </a:p>
        </p:txBody>
      </p:sp>
      <p:sp>
        <p:nvSpPr>
          <p:cNvPr id="62" name="テキスト ボックス 61"/>
          <p:cNvSpPr txBox="1"/>
          <p:nvPr/>
        </p:nvSpPr>
        <p:spPr>
          <a:xfrm>
            <a:off x="511881" y="4411891"/>
            <a:ext cx="1112698" cy="307777"/>
          </a:xfrm>
          <a:prstGeom prst="rect">
            <a:avLst/>
          </a:prstGeom>
          <a:noFill/>
        </p:spPr>
        <p:txBody>
          <a:bodyPr wrap="square" rtlCol="0">
            <a:spAutoFit/>
          </a:bodyPr>
          <a:lstStyle/>
          <a:p>
            <a:r>
              <a:rPr lang="ja-JP" altLang="en-US" sz="1400" dirty="0">
                <a:solidFill>
                  <a:srgbClr val="000000"/>
                </a:solidFill>
                <a:latin typeface="Meiryo UI" panose="020B0604030504040204" pitchFamily="50" charset="-128"/>
                <a:ea typeface="Meiryo UI" panose="020B0604030504040204" pitchFamily="50" charset="-128"/>
              </a:rPr>
              <a:t>クリニック</a:t>
            </a:r>
            <a:endParaRPr lang="en-US" altLang="ja-JP" sz="1400" dirty="0">
              <a:solidFill>
                <a:srgbClr val="000000"/>
              </a:solidFill>
              <a:latin typeface="Meiryo UI" panose="020B0604030504040204" pitchFamily="50" charset="-128"/>
              <a:ea typeface="Meiryo UI" panose="020B0604030504040204" pitchFamily="50" charset="-128"/>
            </a:endParaRPr>
          </a:p>
        </p:txBody>
      </p:sp>
      <p:pic>
        <p:nvPicPr>
          <p:cNvPr id="63" name="Picture 52" descr="救急箱 / イラスト/クリップアート/フリー素材/画像"/>
          <p:cNvPicPr>
            <a:picLocks noChangeAspect="1" noChangeArrowheads="1"/>
          </p:cNvPicPr>
          <p:nvPr/>
        </p:nvPicPr>
        <p:blipFill>
          <a:blip r:embed="rId6" cstate="print">
            <a:clrChange>
              <a:clrFrom>
                <a:srgbClr val="FFFFFF"/>
              </a:clrFrom>
              <a:clrTo>
                <a:srgbClr val="FFFFFF">
                  <a:alpha val="0"/>
                </a:srgbClr>
              </a:clrTo>
            </a:clrChange>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flipH="1">
            <a:off x="3029238" y="4493732"/>
            <a:ext cx="601030" cy="671158"/>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58" descr="個人病院のイラスト"/>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4263" y="4624266"/>
            <a:ext cx="886404" cy="853164"/>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6" descr="http://2.bp.blogspot.com/-9dUKu2CVEgg/VfS6KXqDqkI/AAAAAAAAxOA/N7W0ofbVlH8/s800/building_kouminkan.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54094"/>
          <a:stretch/>
        </p:blipFill>
        <p:spPr bwMode="auto">
          <a:xfrm>
            <a:off x="1919989" y="4795928"/>
            <a:ext cx="1191895" cy="656951"/>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24" descr="http://4.bp.blogspot.com/-Q5gOAAJJG5c/Vf-fBbvZh_I/AAAAAAAAySo/YWu9scKqxNk/s800/icon_medical_man10.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18331" y="4725841"/>
            <a:ext cx="657612" cy="754484"/>
          </a:xfrm>
          <a:prstGeom prst="rect">
            <a:avLst/>
          </a:prstGeom>
          <a:noFill/>
          <a:extLst>
            <a:ext uri="{909E8E84-426E-40DD-AFC4-6F175D3DCCD1}">
              <a14:hiddenFill xmlns:a14="http://schemas.microsoft.com/office/drawing/2010/main">
                <a:solidFill>
                  <a:srgbClr val="FFFFFF"/>
                </a:solidFill>
              </a14:hiddenFill>
            </a:ext>
          </a:extLst>
        </p:spPr>
      </p:pic>
      <p:sp>
        <p:nvSpPr>
          <p:cNvPr id="67" name="テキスト ボックス 66"/>
          <p:cNvSpPr txBox="1"/>
          <p:nvPr/>
        </p:nvSpPr>
        <p:spPr>
          <a:xfrm>
            <a:off x="4844206" y="5473570"/>
            <a:ext cx="889134" cy="307777"/>
          </a:xfrm>
          <a:prstGeom prst="rect">
            <a:avLst/>
          </a:prstGeom>
          <a:noFill/>
        </p:spPr>
        <p:txBody>
          <a:bodyPr wrap="square" rtlCol="0">
            <a:spAutoFit/>
          </a:bodyPr>
          <a:lstStyle/>
          <a:p>
            <a:pPr algn="ctr"/>
            <a:r>
              <a:rPr lang="ja-JP" altLang="en-US" sz="1400" dirty="0">
                <a:solidFill>
                  <a:srgbClr val="000000"/>
                </a:solidFill>
                <a:latin typeface="Meiryo UI" panose="020B0604030504040204" pitchFamily="50" charset="-128"/>
                <a:ea typeface="Meiryo UI" panose="020B0604030504040204" pitchFamily="50" charset="-128"/>
              </a:rPr>
              <a:t>栄養士</a:t>
            </a:r>
          </a:p>
        </p:txBody>
      </p:sp>
      <p:sp>
        <p:nvSpPr>
          <p:cNvPr id="68" name="テキスト ボックス 67"/>
          <p:cNvSpPr txBox="1"/>
          <p:nvPr/>
        </p:nvSpPr>
        <p:spPr>
          <a:xfrm>
            <a:off x="3637854" y="5581989"/>
            <a:ext cx="736734" cy="215444"/>
          </a:xfrm>
          <a:prstGeom prst="rect">
            <a:avLst/>
          </a:prstGeom>
          <a:noFill/>
        </p:spPr>
        <p:txBody>
          <a:bodyPr wrap="square" lIns="0" tIns="0" rIns="0" bIns="0" rtlCol="0">
            <a:spAutoFit/>
          </a:bodyPr>
          <a:lstStyle/>
          <a:p>
            <a:pPr algn="ctr"/>
            <a:r>
              <a:rPr lang="ja-JP" altLang="en-US" sz="1400" dirty="0">
                <a:solidFill>
                  <a:srgbClr val="000000"/>
                </a:solidFill>
                <a:latin typeface="Meiryo UI" panose="020B0604030504040204" pitchFamily="50" charset="-128"/>
                <a:ea typeface="Meiryo UI" panose="020B0604030504040204" pitchFamily="50" charset="-128"/>
              </a:rPr>
              <a:t>相談員</a:t>
            </a:r>
          </a:p>
        </p:txBody>
      </p:sp>
      <p:pic>
        <p:nvPicPr>
          <p:cNvPr id="69" name="Picture 14" descr="http://4.bp.blogspot.com/-7qIF7ua5mdw/VZiOKjNLdHI/AAAAAAAAuwo/2OFdPJEAAIs/s800/yakkyoku_yakuzaishi.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35662" y="5676915"/>
            <a:ext cx="957619" cy="882207"/>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2" descr="http://1.bp.blogspot.com/-Ov0-9HROZAo/VZ-PFyhbzHI/AAAAAAAAvBE/Y7X0aiV215E/s800/nurse03_smile.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436176" y="4795428"/>
            <a:ext cx="601327" cy="791532"/>
          </a:xfrm>
          <a:prstGeom prst="rect">
            <a:avLst/>
          </a:prstGeom>
          <a:noFill/>
          <a:extLst>
            <a:ext uri="{909E8E84-426E-40DD-AFC4-6F175D3DCCD1}">
              <a14:hiddenFill xmlns:a14="http://schemas.microsoft.com/office/drawing/2010/main">
                <a:solidFill>
                  <a:srgbClr val="FFFFFF"/>
                </a:solidFill>
              </a14:hiddenFill>
            </a:ext>
          </a:extLst>
        </p:spPr>
      </p:pic>
      <p:sp>
        <p:nvSpPr>
          <p:cNvPr id="71" name="テキスト ボックス 70"/>
          <p:cNvSpPr txBox="1"/>
          <p:nvPr/>
        </p:nvSpPr>
        <p:spPr>
          <a:xfrm>
            <a:off x="4253819" y="5452371"/>
            <a:ext cx="745502" cy="307777"/>
          </a:xfrm>
          <a:prstGeom prst="rect">
            <a:avLst/>
          </a:prstGeom>
          <a:noFill/>
        </p:spPr>
        <p:txBody>
          <a:bodyPr wrap="square" lIns="0" rIns="0" rtlCol="0">
            <a:spAutoFit/>
          </a:bodyPr>
          <a:lstStyle/>
          <a:p>
            <a:pPr algn="ctr"/>
            <a:r>
              <a:rPr lang="ja-JP" altLang="en-US" sz="1400" dirty="0">
                <a:solidFill>
                  <a:srgbClr val="000000"/>
                </a:solidFill>
                <a:latin typeface="Meiryo UI" panose="020B0604030504040204" pitchFamily="50" charset="-128"/>
                <a:ea typeface="Meiryo UI" panose="020B0604030504040204" pitchFamily="50" charset="-128"/>
              </a:rPr>
              <a:t>介護士</a:t>
            </a:r>
          </a:p>
        </p:txBody>
      </p:sp>
      <p:sp>
        <p:nvSpPr>
          <p:cNvPr id="72" name="テキスト ボックス 71"/>
          <p:cNvSpPr txBox="1"/>
          <p:nvPr/>
        </p:nvSpPr>
        <p:spPr>
          <a:xfrm>
            <a:off x="548217" y="5476148"/>
            <a:ext cx="699239" cy="307777"/>
          </a:xfrm>
          <a:prstGeom prst="rect">
            <a:avLst/>
          </a:prstGeom>
          <a:noFill/>
        </p:spPr>
        <p:txBody>
          <a:bodyPr wrap="square" rtlCol="0">
            <a:spAutoFit/>
          </a:bodyPr>
          <a:lstStyle/>
          <a:p>
            <a:pPr algn="ctr"/>
            <a:r>
              <a:rPr lang="ja-JP" altLang="en-US" sz="1400" dirty="0">
                <a:solidFill>
                  <a:srgbClr val="000000"/>
                </a:solidFill>
                <a:latin typeface="Meiryo UI" panose="020B0604030504040204" pitchFamily="50" charset="-128"/>
                <a:ea typeface="Meiryo UI" panose="020B0604030504040204" pitchFamily="50" charset="-128"/>
              </a:rPr>
              <a:t>薬局</a:t>
            </a:r>
          </a:p>
        </p:txBody>
      </p:sp>
      <p:sp>
        <p:nvSpPr>
          <p:cNvPr id="73" name="テキスト ボックス 72"/>
          <p:cNvSpPr txBox="1"/>
          <p:nvPr/>
        </p:nvSpPr>
        <p:spPr>
          <a:xfrm>
            <a:off x="6271684" y="5450005"/>
            <a:ext cx="751285" cy="307777"/>
          </a:xfrm>
          <a:prstGeom prst="rect">
            <a:avLst/>
          </a:prstGeom>
          <a:noFill/>
        </p:spPr>
        <p:txBody>
          <a:bodyPr wrap="square" lIns="0" rIns="0" rtlCol="0">
            <a:spAutoFit/>
          </a:bodyPr>
          <a:lstStyle/>
          <a:p>
            <a:pPr algn="ctr"/>
            <a:r>
              <a:rPr lang="ja-JP" altLang="en-US" sz="1400" dirty="0">
                <a:solidFill>
                  <a:srgbClr val="000000"/>
                </a:solidFill>
                <a:latin typeface="Meiryo UI" panose="020B0604030504040204" pitchFamily="50" charset="-128"/>
                <a:ea typeface="Meiryo UI" panose="020B0604030504040204" pitchFamily="50" charset="-128"/>
              </a:rPr>
              <a:t>リハビリ</a:t>
            </a:r>
          </a:p>
        </p:txBody>
      </p:sp>
      <p:sp>
        <p:nvSpPr>
          <p:cNvPr id="75" name="テキスト ボックス 74"/>
          <p:cNvSpPr txBox="1"/>
          <p:nvPr/>
        </p:nvSpPr>
        <p:spPr>
          <a:xfrm>
            <a:off x="1951617" y="4332477"/>
            <a:ext cx="1250710" cy="523220"/>
          </a:xfrm>
          <a:prstGeom prst="rect">
            <a:avLst/>
          </a:prstGeom>
          <a:noFill/>
        </p:spPr>
        <p:txBody>
          <a:bodyPr wrap="square" lIns="36000" rIns="36000" rtlCol="0">
            <a:spAutoFit/>
          </a:bodyPr>
          <a:lstStyle/>
          <a:p>
            <a:r>
              <a:rPr lang="ja-JP" altLang="en-US" sz="1400" dirty="0">
                <a:solidFill>
                  <a:srgbClr val="000000"/>
                </a:solidFill>
                <a:latin typeface="Meiryo UI" panose="020B0604030504040204" pitchFamily="50" charset="-128"/>
                <a:ea typeface="Meiryo UI" panose="020B0604030504040204" pitchFamily="50" charset="-128"/>
              </a:rPr>
              <a:t>地域包括</a:t>
            </a:r>
            <a:endParaRPr lang="en-US" altLang="ja-JP" sz="1400" dirty="0">
              <a:solidFill>
                <a:srgbClr val="000000"/>
              </a:solidFill>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支援センター</a:t>
            </a:r>
            <a:endParaRPr lang="en-US" altLang="ja-JP" sz="1400" dirty="0">
              <a:solidFill>
                <a:srgbClr val="000000"/>
              </a:solidFill>
              <a:latin typeface="Meiryo UI" panose="020B0604030504040204" pitchFamily="50" charset="-128"/>
              <a:ea typeface="Meiryo UI" panose="020B0604030504040204" pitchFamily="50" charset="-128"/>
            </a:endParaRPr>
          </a:p>
        </p:txBody>
      </p:sp>
      <p:sp>
        <p:nvSpPr>
          <p:cNvPr id="76" name="テキスト ボックス 75"/>
          <p:cNvSpPr txBox="1"/>
          <p:nvPr/>
        </p:nvSpPr>
        <p:spPr>
          <a:xfrm>
            <a:off x="1319772" y="6218280"/>
            <a:ext cx="771215" cy="307777"/>
          </a:xfrm>
          <a:prstGeom prst="rect">
            <a:avLst/>
          </a:prstGeom>
          <a:noFill/>
        </p:spPr>
        <p:txBody>
          <a:bodyPr wrap="square" rtlCol="0">
            <a:spAutoFit/>
          </a:bodyPr>
          <a:lstStyle/>
          <a:p>
            <a:r>
              <a:rPr lang="ja-JP" altLang="en-US" sz="1400" dirty="0">
                <a:solidFill>
                  <a:srgbClr val="000000"/>
                </a:solidFill>
                <a:latin typeface="Meiryo UI" panose="020B0604030504040204" pitchFamily="50" charset="-128"/>
                <a:ea typeface="Meiryo UI" panose="020B0604030504040204" pitchFamily="50" charset="-128"/>
              </a:rPr>
              <a:t>歯科医</a:t>
            </a:r>
          </a:p>
        </p:txBody>
      </p:sp>
      <p:sp>
        <p:nvSpPr>
          <p:cNvPr id="77" name="テキスト ボックス 76"/>
          <p:cNvSpPr txBox="1"/>
          <p:nvPr/>
        </p:nvSpPr>
        <p:spPr>
          <a:xfrm>
            <a:off x="5731410" y="5474651"/>
            <a:ext cx="708036" cy="215444"/>
          </a:xfrm>
          <a:prstGeom prst="rect">
            <a:avLst/>
          </a:prstGeom>
          <a:noFill/>
        </p:spPr>
        <p:txBody>
          <a:bodyPr wrap="square" lIns="0" tIns="0" rIns="0" bIns="0" rtlCol="0">
            <a:spAutoFit/>
          </a:bodyPr>
          <a:lstStyle/>
          <a:p>
            <a:pPr algn="ctr"/>
            <a:r>
              <a:rPr lang="ja-JP" altLang="en-US" sz="1400" dirty="0">
                <a:solidFill>
                  <a:srgbClr val="000000"/>
                </a:solidFill>
                <a:latin typeface="Meiryo UI" panose="020B0604030504040204" pitchFamily="50" charset="-128"/>
                <a:ea typeface="Meiryo UI" panose="020B0604030504040204" pitchFamily="50" charset="-128"/>
              </a:rPr>
              <a:t>看護師</a:t>
            </a:r>
          </a:p>
        </p:txBody>
      </p:sp>
      <p:sp>
        <p:nvSpPr>
          <p:cNvPr id="78" name="テキスト ボックス 77"/>
          <p:cNvSpPr txBox="1"/>
          <p:nvPr/>
        </p:nvSpPr>
        <p:spPr>
          <a:xfrm>
            <a:off x="548682" y="6436213"/>
            <a:ext cx="762637" cy="307777"/>
          </a:xfrm>
          <a:prstGeom prst="rect">
            <a:avLst/>
          </a:prstGeom>
          <a:noFill/>
        </p:spPr>
        <p:txBody>
          <a:bodyPr wrap="square" rtlCol="0">
            <a:spAutoFit/>
          </a:bodyPr>
          <a:lstStyle/>
          <a:p>
            <a:r>
              <a:rPr lang="ja-JP" altLang="en-US" sz="1400" dirty="0">
                <a:solidFill>
                  <a:srgbClr val="000000"/>
                </a:solidFill>
                <a:latin typeface="Meiryo UI" panose="020B0604030504040204" pitchFamily="50" charset="-128"/>
                <a:ea typeface="Meiryo UI" panose="020B0604030504040204" pitchFamily="50" charset="-128"/>
              </a:rPr>
              <a:t>薬剤師</a:t>
            </a:r>
          </a:p>
        </p:txBody>
      </p:sp>
      <p:sp>
        <p:nvSpPr>
          <p:cNvPr id="79" name="テキスト ボックス 78"/>
          <p:cNvSpPr txBox="1"/>
          <p:nvPr/>
        </p:nvSpPr>
        <p:spPr>
          <a:xfrm>
            <a:off x="2077356" y="6158022"/>
            <a:ext cx="991912" cy="523220"/>
          </a:xfrm>
          <a:prstGeom prst="rect">
            <a:avLst/>
          </a:prstGeom>
          <a:noFill/>
        </p:spPr>
        <p:txBody>
          <a:bodyPr wrap="square" rtlCol="0">
            <a:spAutoFit/>
          </a:bodyPr>
          <a:lstStyle/>
          <a:p>
            <a:r>
              <a:rPr lang="ja-JP" altLang="en-US" sz="1400" dirty="0">
                <a:solidFill>
                  <a:srgbClr val="000000"/>
                </a:solidFill>
                <a:latin typeface="Meiryo UI" panose="020B0604030504040204" pitchFamily="50" charset="-128"/>
                <a:ea typeface="Meiryo UI" panose="020B0604030504040204" pitchFamily="50" charset="-128"/>
              </a:rPr>
              <a:t>主任ケア</a:t>
            </a:r>
            <a:endParaRPr lang="en-US" altLang="ja-JP" sz="1400" dirty="0">
              <a:solidFill>
                <a:srgbClr val="000000"/>
              </a:solidFill>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マネジャー</a:t>
            </a:r>
          </a:p>
        </p:txBody>
      </p:sp>
      <p:pic>
        <p:nvPicPr>
          <p:cNvPr id="80" name="Picture 2" descr="http://kids.wanpug.com/illust/illust4359.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954598" y="4363277"/>
            <a:ext cx="1441300" cy="968632"/>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4" descr="車いすを押す介護士のイラスト"/>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863677" y="4743173"/>
            <a:ext cx="876011" cy="1105216"/>
          </a:xfrm>
          <a:prstGeom prst="rect">
            <a:avLst/>
          </a:prstGeom>
          <a:noFill/>
          <a:extLst>
            <a:ext uri="{909E8E84-426E-40DD-AFC4-6F175D3DCCD1}">
              <a14:hiddenFill xmlns:a14="http://schemas.microsoft.com/office/drawing/2010/main">
                <a:solidFill>
                  <a:srgbClr val="FFFFFF"/>
                </a:solidFill>
              </a14:hiddenFill>
            </a:ext>
          </a:extLst>
        </p:spPr>
      </p:pic>
      <p:sp>
        <p:nvSpPr>
          <p:cNvPr id="82" name="テキスト ボックス 81"/>
          <p:cNvSpPr txBox="1"/>
          <p:nvPr/>
        </p:nvSpPr>
        <p:spPr>
          <a:xfrm>
            <a:off x="2922760" y="5549699"/>
            <a:ext cx="861884" cy="523220"/>
          </a:xfrm>
          <a:prstGeom prst="rect">
            <a:avLst/>
          </a:prstGeom>
          <a:noFill/>
        </p:spPr>
        <p:txBody>
          <a:bodyPr wrap="square" rtlCol="0">
            <a:spAutoFit/>
          </a:bodyPr>
          <a:lstStyle/>
          <a:p>
            <a:pPr algn="ctr"/>
            <a:r>
              <a:rPr lang="ja-JP" altLang="en-US" sz="1400" dirty="0">
                <a:solidFill>
                  <a:srgbClr val="000000"/>
                </a:solidFill>
                <a:latin typeface="Meiryo UI" panose="020B0604030504040204" pitchFamily="50" charset="-128"/>
                <a:ea typeface="Meiryo UI" panose="020B0604030504040204" pitchFamily="50" charset="-128"/>
              </a:rPr>
              <a:t>ケアマネジャー</a:t>
            </a:r>
          </a:p>
        </p:txBody>
      </p:sp>
      <p:pic>
        <p:nvPicPr>
          <p:cNvPr id="83" name="Picture 6" descr="眼鏡をかけた女性のイラスト（丸メガネ）"/>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r="10614"/>
          <a:stretch/>
        </p:blipFill>
        <p:spPr bwMode="auto">
          <a:xfrm>
            <a:off x="3068427" y="4899994"/>
            <a:ext cx="540000" cy="723495"/>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8" descr="注射を受ける人のイラスト（おばあさん）"/>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3412" r="44648" b="21027"/>
          <a:stretch/>
        </p:blipFill>
        <p:spPr bwMode="auto">
          <a:xfrm>
            <a:off x="7675248" y="4754265"/>
            <a:ext cx="382571" cy="615527"/>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56" descr="倉庫｜工場｜大型ハウス｜作業現場｜会社｜プレハブ｜働く / 無料 / イラスト / クリップアート / 配布サイト"/>
          <p:cNvPicPr>
            <a:picLocks noChangeAspect="1" noChangeArrowheads="1"/>
          </p:cNvPicPr>
          <p:nvPr/>
        </p:nvPicPr>
        <p:blipFill rotWithShape="1">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t="31704" b="24612"/>
          <a:stretch/>
        </p:blipFill>
        <p:spPr bwMode="auto">
          <a:xfrm>
            <a:off x="3841284" y="4171118"/>
            <a:ext cx="1770381" cy="1045267"/>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2" descr="バッグバルブマスク・BVMを使う救急隊のイラスト"/>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r="48503" b="33523"/>
          <a:stretch/>
        </p:blipFill>
        <p:spPr bwMode="auto">
          <a:xfrm>
            <a:off x="3499572" y="5820098"/>
            <a:ext cx="650819" cy="800225"/>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4" descr="http://2.bp.blogspot.com/-RdrNDtGKS6c/WASJUAy115I/AAAAAAAA_DE/DRtfYsPqWPcWDP9g2g9gWh0nArR8EMEVQCLcB/s800/tsuuhou_119_kyukyu.png"/>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30348"/>
          <a:stretch/>
        </p:blipFill>
        <p:spPr bwMode="auto">
          <a:xfrm rot="21372757" flipH="1">
            <a:off x="4955438" y="2323993"/>
            <a:ext cx="1291165" cy="844334"/>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6" descr="救急隊員のイラスト"/>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l="24134" r="18450" b="60515"/>
          <a:stretch/>
        </p:blipFill>
        <p:spPr bwMode="auto">
          <a:xfrm>
            <a:off x="4088031" y="5808920"/>
            <a:ext cx="545700" cy="675511"/>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26" descr="http://3.bp.blogspot.com/-ZZSSJdkPlVU/Vf-fDFDxDmI/AAAAAAAAyTI/OIwjNo4jbJM/s800/icon_medical_man13.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355879" y="4269558"/>
            <a:ext cx="630701" cy="659173"/>
          </a:xfrm>
          <a:prstGeom prst="rect">
            <a:avLst/>
          </a:prstGeom>
          <a:noFill/>
          <a:extLst>
            <a:ext uri="{909E8E84-426E-40DD-AFC4-6F175D3DCCD1}">
              <a14:hiddenFill xmlns:a14="http://schemas.microsoft.com/office/drawing/2010/main">
                <a:solidFill>
                  <a:srgbClr val="FFFFFF"/>
                </a:solidFill>
              </a14:hiddenFill>
            </a:ext>
          </a:extLst>
        </p:spPr>
      </p:pic>
      <p:sp>
        <p:nvSpPr>
          <p:cNvPr id="90" name="テキスト ボックス 89"/>
          <p:cNvSpPr txBox="1"/>
          <p:nvPr/>
        </p:nvSpPr>
        <p:spPr>
          <a:xfrm>
            <a:off x="2879080" y="4359195"/>
            <a:ext cx="751444" cy="307777"/>
          </a:xfrm>
          <a:prstGeom prst="rect">
            <a:avLst/>
          </a:prstGeom>
          <a:noFill/>
        </p:spPr>
        <p:txBody>
          <a:bodyPr wrap="square" lIns="0" rIns="0" rtlCol="0">
            <a:spAutoFit/>
          </a:bodyPr>
          <a:lstStyle/>
          <a:p>
            <a:r>
              <a:rPr lang="ja-JP" altLang="en-US" sz="1400" dirty="0">
                <a:solidFill>
                  <a:srgbClr val="000000"/>
                </a:solidFill>
                <a:latin typeface="Meiryo UI" panose="020B0604030504040204" pitchFamily="50" charset="-128"/>
                <a:ea typeface="Meiryo UI" panose="020B0604030504040204" pitchFamily="50" charset="-128"/>
              </a:rPr>
              <a:t>嘱託医</a:t>
            </a:r>
          </a:p>
        </p:txBody>
      </p:sp>
      <p:pic>
        <p:nvPicPr>
          <p:cNvPr id="91" name="Picture 20" descr="ヘルパーさんのイラスト"/>
          <p:cNvPicPr>
            <a:picLocks noChangeAspect="1" noChangeArrowheads="1"/>
          </p:cNvPicPr>
          <p:nvPr/>
        </p:nvPicPr>
        <p:blipFill rotWithShape="1">
          <a:blip r:embed="rId21" cstate="print">
            <a:extLst>
              <a:ext uri="{28A0092B-C50C-407E-A947-70E740481C1C}">
                <a14:useLocalDpi xmlns:a14="http://schemas.microsoft.com/office/drawing/2010/main" val="0"/>
              </a:ext>
            </a:extLst>
          </a:blip>
          <a:srcRect l="28680" t="1" r="20634" b="47510"/>
          <a:stretch/>
        </p:blipFill>
        <p:spPr bwMode="auto">
          <a:xfrm>
            <a:off x="4501168" y="4811541"/>
            <a:ext cx="460704" cy="680918"/>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18" descr="http://3.bp.blogspot.com/-PJ3dznLXog8/VPQTuXp5JWI/AAAAAAAAsA8/Be6edxuLbbk/s800/apron_man1-4laugh.png"/>
          <p:cNvPicPr>
            <a:picLocks noChangeAspect="1" noChangeArrowheads="1"/>
          </p:cNvPicPr>
          <p:nvPr/>
        </p:nvPicPr>
        <p:blipFill rotWithShape="1">
          <a:blip r:embed="rId22" cstate="print">
            <a:extLst>
              <a:ext uri="{28A0092B-C50C-407E-A947-70E740481C1C}">
                <a14:useLocalDpi xmlns:a14="http://schemas.microsoft.com/office/drawing/2010/main" val="0"/>
              </a:ext>
            </a:extLst>
          </a:blip>
          <a:srcRect b="17463"/>
          <a:stretch/>
        </p:blipFill>
        <p:spPr bwMode="auto">
          <a:xfrm>
            <a:off x="4044105" y="4798086"/>
            <a:ext cx="588829" cy="680919"/>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8" descr="http://4.bp.blogspot.com/-K3sL5y0IYEg/U2Lum480A8I/AAAAAAAAftY/H-Sdgl9wlkY/s800/businesswoman1_smile.pn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589956" y="4824604"/>
            <a:ext cx="596093" cy="791226"/>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30" descr="http://4.bp.blogspot.com/-WjY3qiaw8dc/VSufOlLKTZI/AAAAAAAAs4Y/M3I9oueTgQM/s800/job_kaigoshi_man.png"/>
          <p:cNvPicPr>
            <a:picLocks noChangeAspect="1" noChangeArrowheads="1"/>
          </p:cNvPicPr>
          <p:nvPr/>
        </p:nvPicPr>
        <p:blipFill rotWithShape="1">
          <a:blip r:embed="rId24" cstate="print">
            <a:extLst>
              <a:ext uri="{28A0092B-C50C-407E-A947-70E740481C1C}">
                <a14:useLocalDpi xmlns:a14="http://schemas.microsoft.com/office/drawing/2010/main" val="0"/>
              </a:ext>
            </a:extLst>
          </a:blip>
          <a:srcRect l="12314" r="14502" b="52663"/>
          <a:stretch/>
        </p:blipFill>
        <p:spPr bwMode="auto">
          <a:xfrm>
            <a:off x="6344627" y="4743173"/>
            <a:ext cx="587548" cy="780789"/>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48" descr="http://2.bp.blogspot.com/-X9HCQBAQEj4/V2ubXzc_AcI/AAAAAAAA7oQ/f7WX3bvMcbI1Z3cl8t8TaXiboNeOzyPsgCLcB/s800/cooking_itameru_woman.png"/>
          <p:cNvPicPr>
            <a:picLocks noChangeAspect="1" noChangeArrowheads="1"/>
          </p:cNvPicPr>
          <p:nvPr/>
        </p:nvPicPr>
        <p:blipFill rotWithShape="1">
          <a:blip r:embed="rId25" cstate="print">
            <a:extLst>
              <a:ext uri="{28A0092B-C50C-407E-A947-70E740481C1C}">
                <a14:useLocalDpi xmlns:a14="http://schemas.microsoft.com/office/drawing/2010/main" val="0"/>
              </a:ext>
            </a:extLst>
          </a:blip>
          <a:srcRect l="20014" t="1126" r="18640" b="33094"/>
          <a:stretch/>
        </p:blipFill>
        <p:spPr bwMode="auto">
          <a:xfrm>
            <a:off x="6905772" y="4790697"/>
            <a:ext cx="557799" cy="720000"/>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46" descr="http://4.bp.blogspot.com/-QhV91eEE8ms/UZ2U537QLOI/AAAAAAAATpk/n5gGu_PitTY/s800/haisya.png"/>
          <p:cNvPicPr>
            <a:picLocks noChangeAspect="1" noChangeArrowheads="1"/>
          </p:cNvPicPr>
          <p:nvPr/>
        </p:nvPicPr>
        <p:blipFill rotWithShape="1">
          <a:blip r:embed="rId26" cstate="print">
            <a:extLst>
              <a:ext uri="{28A0092B-C50C-407E-A947-70E740481C1C}">
                <a14:useLocalDpi xmlns:a14="http://schemas.microsoft.com/office/drawing/2010/main" val="0"/>
              </a:ext>
            </a:extLst>
          </a:blip>
          <a:srcRect l="9492" t="-173" r="7632" b="44947"/>
          <a:stretch/>
        </p:blipFill>
        <p:spPr bwMode="auto">
          <a:xfrm>
            <a:off x="1320942" y="5565498"/>
            <a:ext cx="665438" cy="690169"/>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8" descr="http://4.bp.blogspot.com/-kSTpOD7I6Xs/WD_ca9ohbcI/AAAAAAABAFs/_E5ERnxPd4QeigLSBs0IJrbAo74tCdxEgCLcB/s800/writing_man1_smile.png"/>
          <p:cNvPicPr>
            <a:picLocks noChangeAspect="1" noChangeArrowheads="1"/>
          </p:cNvPicPr>
          <p:nvPr/>
        </p:nvPicPr>
        <p:blipFill rotWithShape="1">
          <a:blip r:embed="rId27" cstate="print">
            <a:extLst>
              <a:ext uri="{28A0092B-C50C-407E-A947-70E740481C1C}">
                <a14:useLocalDpi xmlns:a14="http://schemas.microsoft.com/office/drawing/2010/main" val="0"/>
              </a:ext>
            </a:extLst>
          </a:blip>
          <a:srcRect l="10828" r="7494" b="6169"/>
          <a:stretch/>
        </p:blipFill>
        <p:spPr bwMode="auto">
          <a:xfrm>
            <a:off x="1987055" y="5106785"/>
            <a:ext cx="439514" cy="796692"/>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10" descr="http://2.bp.blogspot.com/-cEBQPSuNwBQ/Vf-ax5g2WHI/AAAAAAAAyK4/mLKhqaCU91w/s800/icon_business_woman11.png"/>
          <p:cNvPicPr>
            <a:picLocks noChangeAspect="1" noChangeArrowheads="1"/>
          </p:cNvPicPr>
          <p:nvPr/>
        </p:nvPicPr>
        <p:blipFill rotWithShape="1">
          <a:blip r:embed="rId28" cstate="print">
            <a:extLst>
              <a:ext uri="{28A0092B-C50C-407E-A947-70E740481C1C}">
                <a14:useLocalDpi xmlns:a14="http://schemas.microsoft.com/office/drawing/2010/main" val="0"/>
              </a:ext>
            </a:extLst>
          </a:blip>
          <a:srcRect l="9385" r="8002"/>
          <a:stretch/>
        </p:blipFill>
        <p:spPr bwMode="auto">
          <a:xfrm>
            <a:off x="2536363" y="5146821"/>
            <a:ext cx="462871" cy="561273"/>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40" descr="http://1.bp.blogspot.com/-LSCklp2fqOI/Vkcaeten8KI/AAAAAAAA0cM/r_CPwIofBVQ/s800/dai_byouin2.png"/>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flipH="1">
            <a:off x="4469883" y="5843216"/>
            <a:ext cx="1082592" cy="777026"/>
          </a:xfrm>
          <a:prstGeom prst="rect">
            <a:avLst/>
          </a:prstGeom>
          <a:noFill/>
          <a:extLst>
            <a:ext uri="{909E8E84-426E-40DD-AFC4-6F175D3DCCD1}">
              <a14:hiddenFill xmlns:a14="http://schemas.microsoft.com/office/drawing/2010/main">
                <a:solidFill>
                  <a:srgbClr val="FFFFFF"/>
                </a:solidFill>
              </a14:hiddenFill>
            </a:ext>
          </a:extLst>
        </p:spPr>
      </p:pic>
      <p:sp>
        <p:nvSpPr>
          <p:cNvPr id="100" name="Text Box 15"/>
          <p:cNvSpPr txBox="1">
            <a:spLocks noChangeArrowheads="1"/>
          </p:cNvSpPr>
          <p:nvPr/>
        </p:nvSpPr>
        <p:spPr bwMode="auto">
          <a:xfrm>
            <a:off x="7706869" y="3111283"/>
            <a:ext cx="1500521" cy="686342"/>
          </a:xfrm>
          <a:prstGeom prst="rect">
            <a:avLst/>
          </a:prstGeom>
          <a:noFill/>
          <a:ln w="9525">
            <a:noFill/>
            <a:miter lim="800000"/>
            <a:headEnd/>
            <a:tailEnd/>
          </a:ln>
        </p:spPr>
        <p:txBody>
          <a:bodyPr wrap="square" lIns="0" rIns="0" anchor="ctr" anchorCtr="0">
            <a:spAutoFit/>
          </a:bodyPr>
          <a:lstStyle/>
          <a:p>
            <a:pPr eaLnBrk="0" hangingPunct="0">
              <a:lnSpc>
                <a:spcPct val="80000"/>
              </a:lnSpc>
            </a:pPr>
            <a:r>
              <a:rPr kumimoji="0" lang="ja-JP" altLang="en-US" sz="1400" dirty="0">
                <a:solidFill>
                  <a:srgbClr val="000000"/>
                </a:solidFill>
                <a:latin typeface="Meiryo UI" panose="020B0604030504040204" pitchFamily="50" charset="-128"/>
                <a:ea typeface="Meiryo UI" panose="020B0604030504040204" pitchFamily="50" charset="-128"/>
              </a:rPr>
              <a:t>語彙減少</a:t>
            </a:r>
            <a:endParaRPr kumimoji="0" lang="en-US" altLang="ja-JP" sz="1400" dirty="0">
              <a:solidFill>
                <a:srgbClr val="000000"/>
              </a:solidFill>
              <a:latin typeface="Meiryo UI" panose="020B0604030504040204" pitchFamily="50" charset="-128"/>
              <a:ea typeface="Meiryo UI" panose="020B0604030504040204" pitchFamily="50" charset="-128"/>
            </a:endParaRPr>
          </a:p>
          <a:p>
            <a:pPr eaLnBrk="0" hangingPunct="0">
              <a:lnSpc>
                <a:spcPct val="80000"/>
              </a:lnSpc>
              <a:spcBef>
                <a:spcPts val="300"/>
              </a:spcBef>
            </a:pPr>
            <a:r>
              <a:rPr kumimoji="0" lang="ja-JP" altLang="en-US" sz="1400" dirty="0">
                <a:solidFill>
                  <a:srgbClr val="000000"/>
                </a:solidFill>
                <a:latin typeface="Meiryo UI" panose="020B0604030504040204" pitchFamily="50" charset="-128"/>
                <a:ea typeface="Meiryo UI" panose="020B0604030504040204" pitchFamily="50" charset="-128"/>
              </a:rPr>
              <a:t>　意思疎通困難</a:t>
            </a:r>
            <a:endParaRPr kumimoji="0" lang="en-US" altLang="ja-JP" sz="1400" dirty="0" err="1">
              <a:solidFill>
                <a:srgbClr val="000000"/>
              </a:solidFill>
              <a:latin typeface="Meiryo UI" panose="020B0604030504040204" pitchFamily="50" charset="-128"/>
              <a:ea typeface="Meiryo UI" panose="020B0604030504040204" pitchFamily="50" charset="-128"/>
            </a:endParaRPr>
          </a:p>
          <a:p>
            <a:pPr eaLnBrk="0" hangingPunct="0">
              <a:lnSpc>
                <a:spcPct val="80000"/>
              </a:lnSpc>
              <a:spcBef>
                <a:spcPts val="300"/>
              </a:spcBef>
            </a:pPr>
            <a:r>
              <a:rPr kumimoji="0" lang="ja-JP" altLang="en-US" sz="1400" dirty="0">
                <a:solidFill>
                  <a:srgbClr val="000000"/>
                </a:solidFill>
                <a:latin typeface="Meiryo UI" panose="020B0604030504040204" pitchFamily="50" charset="-128"/>
                <a:ea typeface="Meiryo UI" panose="020B0604030504040204" pitchFamily="50" charset="-128"/>
              </a:rPr>
              <a:t>　　　　 嚥下困難　　　　　</a:t>
            </a:r>
          </a:p>
        </p:txBody>
      </p:sp>
      <p:sp>
        <p:nvSpPr>
          <p:cNvPr id="101" name="テキスト ボックス 100"/>
          <p:cNvSpPr txBox="1"/>
          <p:nvPr/>
        </p:nvSpPr>
        <p:spPr>
          <a:xfrm>
            <a:off x="6435964" y="2794605"/>
            <a:ext cx="971374" cy="313932"/>
          </a:xfrm>
          <a:prstGeom prst="rect">
            <a:avLst/>
          </a:prstGeom>
          <a:solidFill>
            <a:srgbClr val="FF5050"/>
          </a:solidFill>
        </p:spPr>
        <p:txBody>
          <a:bodyPr wrap="square" lIns="0" rIns="0" rtlCol="0">
            <a:spAutoFit/>
          </a:bodyPr>
          <a:lstStyle/>
          <a:p>
            <a:pPr algn="ctr">
              <a:lnSpc>
                <a:spcPct val="90000"/>
              </a:lnSpc>
            </a:pPr>
            <a:r>
              <a:rPr lang="en-US" altLang="ja-JP" sz="1600" dirty="0">
                <a:solidFill>
                  <a:srgbClr val="FFFFFF"/>
                </a:solidFill>
                <a:latin typeface="Meiryo UI" panose="020B0604030504040204" pitchFamily="50" charset="-128"/>
                <a:ea typeface="Meiryo UI" panose="020B0604030504040204" pitchFamily="50" charset="-128"/>
              </a:rPr>
              <a:t>X</a:t>
            </a:r>
            <a:r>
              <a:rPr lang="ja-JP" altLang="en-US" sz="1600" dirty="0">
                <a:solidFill>
                  <a:srgbClr val="FFFFFF"/>
                </a:solidFill>
                <a:latin typeface="Meiryo UI" panose="020B0604030504040204" pitchFamily="50" charset="-128"/>
                <a:ea typeface="Meiryo UI" panose="020B0604030504040204" pitchFamily="50" charset="-128"/>
              </a:rPr>
              <a:t>年入院</a:t>
            </a:r>
            <a:r>
              <a:rPr lang="en-US" altLang="ja-JP" sz="1600" dirty="0">
                <a:solidFill>
                  <a:srgbClr val="FFFFFF"/>
                </a:solidFill>
                <a:latin typeface="Meiryo UI" panose="020B0604030504040204" pitchFamily="50" charset="-128"/>
                <a:ea typeface="Meiryo UI" panose="020B0604030504040204" pitchFamily="50" charset="-128"/>
              </a:rPr>
              <a:t> </a:t>
            </a:r>
            <a:endParaRPr lang="ja-JP" altLang="en-US" sz="1600" dirty="0">
              <a:solidFill>
                <a:srgbClr val="FFFFFF"/>
              </a:solidFill>
              <a:latin typeface="Meiryo UI" panose="020B0604030504040204" pitchFamily="50" charset="-128"/>
              <a:ea typeface="Meiryo UI" panose="020B0604030504040204" pitchFamily="50" charset="-128"/>
            </a:endParaRPr>
          </a:p>
        </p:txBody>
      </p:sp>
      <p:pic>
        <p:nvPicPr>
          <p:cNvPr id="102" name="Picture 12" descr="保健師のイラスト（女性）"/>
          <p:cNvPicPr>
            <a:picLocks noChangeAspect="1" noChangeArrowheads="1"/>
          </p:cNvPicPr>
          <p:nvPr/>
        </p:nvPicPr>
        <p:blipFill rotWithShape="1">
          <a:blip r:embed="rId30" cstate="print">
            <a:extLst>
              <a:ext uri="{28A0092B-C50C-407E-A947-70E740481C1C}">
                <a14:useLocalDpi xmlns:a14="http://schemas.microsoft.com/office/drawing/2010/main" val="0"/>
              </a:ext>
            </a:extLst>
          </a:blip>
          <a:srcRect b="47466"/>
          <a:stretch/>
        </p:blipFill>
        <p:spPr bwMode="auto">
          <a:xfrm>
            <a:off x="2063629" y="5451049"/>
            <a:ext cx="873062" cy="788315"/>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16" descr="介護士のイラスト（女性）"/>
          <p:cNvPicPr>
            <a:picLocks noChangeAspect="1" noChangeArrowheads="1"/>
          </p:cNvPicPr>
          <p:nvPr/>
        </p:nvPicPr>
        <p:blipFill rotWithShape="1">
          <a:blip r:embed="rId31" cstate="print">
            <a:extLst>
              <a:ext uri="{28A0092B-C50C-407E-A947-70E740481C1C}">
                <a14:useLocalDpi xmlns:a14="http://schemas.microsoft.com/office/drawing/2010/main" val="0"/>
              </a:ext>
            </a:extLst>
          </a:blip>
          <a:srcRect l="20738" t="1205" r="13412" b="53789"/>
          <a:stretch/>
        </p:blipFill>
        <p:spPr bwMode="auto">
          <a:xfrm>
            <a:off x="5865900" y="4699935"/>
            <a:ext cx="574663" cy="787573"/>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10" descr="http://2.bp.blogspot.com/-cMbxWmTDH6U/Vf-fGfVSlMI/AAAAAAAAyUI/tCJ_Thl3DTA/s800/icon_medical_woman04.png"/>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4823597" y="4803921"/>
            <a:ext cx="636467" cy="647352"/>
          </a:xfrm>
          <a:prstGeom prst="rect">
            <a:avLst/>
          </a:prstGeom>
          <a:noFill/>
          <a:extLst>
            <a:ext uri="{909E8E84-426E-40DD-AFC4-6F175D3DCCD1}">
              <a14:hiddenFill xmlns:a14="http://schemas.microsoft.com/office/drawing/2010/main">
                <a:solidFill>
                  <a:srgbClr val="FFFFFF"/>
                </a:solidFill>
              </a14:hiddenFill>
            </a:ext>
          </a:extLst>
        </p:spPr>
      </p:pic>
      <p:sp>
        <p:nvSpPr>
          <p:cNvPr id="105" name="テキスト ボックス 104"/>
          <p:cNvSpPr txBox="1"/>
          <p:nvPr/>
        </p:nvSpPr>
        <p:spPr>
          <a:xfrm>
            <a:off x="5775952" y="6399182"/>
            <a:ext cx="668717" cy="307777"/>
          </a:xfrm>
          <a:prstGeom prst="rect">
            <a:avLst/>
          </a:prstGeom>
          <a:noFill/>
        </p:spPr>
        <p:txBody>
          <a:bodyPr wrap="square" rtlCol="0">
            <a:spAutoFit/>
          </a:bodyPr>
          <a:lstStyle/>
          <a:p>
            <a:r>
              <a:rPr lang="ja-JP" altLang="en-US" sz="1400" dirty="0">
                <a:solidFill>
                  <a:srgbClr val="000000"/>
                </a:solidFill>
                <a:latin typeface="Meiryo UI" panose="020B0604030504040204" pitchFamily="50" charset="-128"/>
                <a:ea typeface="Meiryo UI" panose="020B0604030504040204" pitchFamily="50" charset="-128"/>
              </a:rPr>
              <a:t>病院</a:t>
            </a:r>
          </a:p>
        </p:txBody>
      </p:sp>
      <p:grpSp>
        <p:nvGrpSpPr>
          <p:cNvPr id="6" name="グループ化 105"/>
          <p:cNvGrpSpPr/>
          <p:nvPr/>
        </p:nvGrpSpPr>
        <p:grpSpPr>
          <a:xfrm>
            <a:off x="87005" y="1444104"/>
            <a:ext cx="9025018" cy="2806046"/>
            <a:chOff x="86217" y="1404348"/>
            <a:chExt cx="9117673" cy="2806046"/>
          </a:xfrm>
        </p:grpSpPr>
        <p:cxnSp>
          <p:nvCxnSpPr>
            <p:cNvPr id="107" name="直線矢印コネクタ 106"/>
            <p:cNvCxnSpPr/>
            <p:nvPr/>
          </p:nvCxnSpPr>
          <p:spPr>
            <a:xfrm flipV="1">
              <a:off x="457927" y="1783401"/>
              <a:ext cx="0" cy="2084700"/>
            </a:xfrm>
            <a:prstGeom prst="straightConnector1">
              <a:avLst/>
            </a:prstGeom>
            <a:ln w="57150">
              <a:solidFill>
                <a:schemeClr val="bg1">
                  <a:lumMod val="50000"/>
                </a:schemeClr>
              </a:solidFill>
              <a:tailEnd type="arrow" w="sm" len="sm"/>
            </a:ln>
          </p:spPr>
          <p:style>
            <a:lnRef idx="1">
              <a:schemeClr val="accent1"/>
            </a:lnRef>
            <a:fillRef idx="0">
              <a:schemeClr val="accent1"/>
            </a:fillRef>
            <a:effectRef idx="0">
              <a:schemeClr val="accent1"/>
            </a:effectRef>
            <a:fontRef idx="minor">
              <a:schemeClr val="tx1"/>
            </a:fontRef>
          </p:style>
        </p:cxnSp>
        <p:sp>
          <p:nvSpPr>
            <p:cNvPr id="108" name="正方形/長方形 40"/>
            <p:cNvSpPr>
              <a:spLocks noChangeArrowheads="1"/>
            </p:cNvSpPr>
            <p:nvPr/>
          </p:nvSpPr>
          <p:spPr bwMode="auto">
            <a:xfrm>
              <a:off x="86217" y="1404348"/>
              <a:ext cx="233202" cy="2806046"/>
            </a:xfrm>
            <a:prstGeom prst="rect">
              <a:avLst/>
            </a:prstGeom>
            <a:noFill/>
            <a:ln w="9525">
              <a:noFill/>
              <a:miter lim="800000"/>
              <a:headEnd/>
              <a:tailEnd/>
            </a:ln>
          </p:spPr>
          <p:txBody>
            <a:bodyPr vert="eaVert" wrap="square" lIns="0" tIns="0" rIns="0" bIns="0">
              <a:spAutoFit/>
            </a:bodyPr>
            <a:lstStyle/>
            <a:p>
              <a:pPr algn="ctr">
                <a:spcBef>
                  <a:spcPct val="50000"/>
                </a:spcBef>
              </a:pPr>
              <a:r>
                <a:rPr lang="ja-JP" altLang="en-US" sz="1500" dirty="0">
                  <a:solidFill>
                    <a:srgbClr val="000000"/>
                  </a:solidFill>
                  <a:latin typeface="Meiryo UI" panose="020B0604030504040204" pitchFamily="50" charset="-128"/>
                  <a:ea typeface="Meiryo UI" panose="020B0604030504040204" pitchFamily="50" charset="-128"/>
                </a:rPr>
                <a:t>日常生活能力・生命維持能力</a:t>
              </a:r>
            </a:p>
          </p:txBody>
        </p:sp>
        <p:sp>
          <p:nvSpPr>
            <p:cNvPr id="109" name="Line 19"/>
            <p:cNvSpPr>
              <a:spLocks noChangeShapeType="1"/>
            </p:cNvSpPr>
            <p:nvPr/>
          </p:nvSpPr>
          <p:spPr bwMode="auto">
            <a:xfrm flipV="1">
              <a:off x="440409" y="3825614"/>
              <a:ext cx="8183158" cy="0"/>
            </a:xfrm>
            <a:prstGeom prst="line">
              <a:avLst/>
            </a:prstGeom>
            <a:noFill/>
            <a:ln w="57150">
              <a:solidFill>
                <a:schemeClr val="bg1">
                  <a:lumMod val="50000"/>
                </a:schemeClr>
              </a:solidFill>
              <a:round/>
              <a:headEnd/>
              <a:tailEnd type="arrow" w="sm" len="sm"/>
            </a:ln>
          </p:spPr>
          <p:txBody>
            <a:bodyPr lIns="0" tIns="0" rIns="0" bIns="0"/>
            <a:lstStyle/>
            <a:p>
              <a:endParaRPr lang="ja-JP" altLang="en-US">
                <a:solidFill>
                  <a:prstClr val="black"/>
                </a:solidFill>
              </a:endParaRPr>
            </a:p>
          </p:txBody>
        </p:sp>
        <p:sp>
          <p:nvSpPr>
            <p:cNvPr id="110" name="Freeform 3"/>
            <p:cNvSpPr>
              <a:spLocks/>
            </p:cNvSpPr>
            <p:nvPr/>
          </p:nvSpPr>
          <p:spPr bwMode="auto">
            <a:xfrm>
              <a:off x="440754" y="2904621"/>
              <a:ext cx="1476000" cy="181277"/>
            </a:xfrm>
            <a:custGeom>
              <a:avLst/>
              <a:gdLst>
                <a:gd name="T0" fmla="*/ 0 w 13591"/>
                <a:gd name="T1" fmla="*/ 0 h 10313"/>
                <a:gd name="T2" fmla="*/ 225293 w 13591"/>
                <a:gd name="T3" fmla="*/ 105908 h 10313"/>
                <a:gd name="T4" fmla="*/ 423275 w 13591"/>
                <a:gd name="T5" fmla="*/ 273511 h 10313"/>
                <a:gd name="T6" fmla="*/ 865203 w 13591"/>
                <a:gd name="T7" fmla="*/ 502175 h 10313"/>
                <a:gd name="T8" fmla="*/ 0 60000 65536"/>
                <a:gd name="T9" fmla="*/ 0 60000 65536"/>
                <a:gd name="T10" fmla="*/ 0 60000 65536"/>
                <a:gd name="T11" fmla="*/ 0 60000 65536"/>
                <a:gd name="connsiteX0" fmla="*/ 0 w 19714"/>
                <a:gd name="connsiteY0" fmla="*/ 0 h 13130"/>
                <a:gd name="connsiteX1" fmla="*/ 3539 w 19714"/>
                <a:gd name="connsiteY1" fmla="*/ 2175 h 13130"/>
                <a:gd name="connsiteX2" fmla="*/ 6649 w 19714"/>
                <a:gd name="connsiteY2" fmla="*/ 5617 h 13130"/>
                <a:gd name="connsiteX3" fmla="*/ 19714 w 19714"/>
                <a:gd name="connsiteY3" fmla="*/ 13130 h 13130"/>
                <a:gd name="connsiteX0" fmla="*/ 0 w 19714"/>
                <a:gd name="connsiteY0" fmla="*/ 0 h 13130"/>
                <a:gd name="connsiteX1" fmla="*/ 3539 w 19714"/>
                <a:gd name="connsiteY1" fmla="*/ 2175 h 13130"/>
                <a:gd name="connsiteX2" fmla="*/ 6649 w 19714"/>
                <a:gd name="connsiteY2" fmla="*/ 5617 h 13130"/>
                <a:gd name="connsiteX3" fmla="*/ 14168 w 19714"/>
                <a:gd name="connsiteY3" fmla="*/ 10125 h 13130"/>
                <a:gd name="connsiteX4" fmla="*/ 19714 w 19714"/>
                <a:gd name="connsiteY4" fmla="*/ 13130 h 13130"/>
                <a:gd name="connsiteX0" fmla="*/ 0 w 19714"/>
                <a:gd name="connsiteY0" fmla="*/ 0 h 14695"/>
                <a:gd name="connsiteX1" fmla="*/ 3539 w 19714"/>
                <a:gd name="connsiteY1" fmla="*/ 2175 h 14695"/>
                <a:gd name="connsiteX2" fmla="*/ 6649 w 19714"/>
                <a:gd name="connsiteY2" fmla="*/ 5617 h 14695"/>
                <a:gd name="connsiteX3" fmla="*/ 14168 w 19714"/>
                <a:gd name="connsiteY3" fmla="*/ 10125 h 14695"/>
                <a:gd name="connsiteX4" fmla="*/ 19714 w 19714"/>
                <a:gd name="connsiteY4" fmla="*/ 14695 h 14695"/>
                <a:gd name="connsiteX0" fmla="*/ 0 w 18301"/>
                <a:gd name="connsiteY0" fmla="*/ 0 h 12191"/>
                <a:gd name="connsiteX1" fmla="*/ 3539 w 18301"/>
                <a:gd name="connsiteY1" fmla="*/ 2175 h 12191"/>
                <a:gd name="connsiteX2" fmla="*/ 6649 w 18301"/>
                <a:gd name="connsiteY2" fmla="*/ 5617 h 12191"/>
                <a:gd name="connsiteX3" fmla="*/ 14168 w 18301"/>
                <a:gd name="connsiteY3" fmla="*/ 10125 h 12191"/>
                <a:gd name="connsiteX4" fmla="*/ 18301 w 18301"/>
                <a:gd name="connsiteY4" fmla="*/ 12191 h 12191"/>
                <a:gd name="connsiteX0" fmla="*/ 0 w 18301"/>
                <a:gd name="connsiteY0" fmla="*/ 0 h 12191"/>
                <a:gd name="connsiteX1" fmla="*/ 3539 w 18301"/>
                <a:gd name="connsiteY1" fmla="*/ 2175 h 12191"/>
                <a:gd name="connsiteX2" fmla="*/ 7591 w 18301"/>
                <a:gd name="connsiteY2" fmla="*/ 4052 h 12191"/>
                <a:gd name="connsiteX3" fmla="*/ 14168 w 18301"/>
                <a:gd name="connsiteY3" fmla="*/ 10125 h 12191"/>
                <a:gd name="connsiteX4" fmla="*/ 18301 w 18301"/>
                <a:gd name="connsiteY4" fmla="*/ 12191 h 12191"/>
                <a:gd name="connsiteX0" fmla="*/ 0 w 18301"/>
                <a:gd name="connsiteY0" fmla="*/ 0 h 12191"/>
                <a:gd name="connsiteX1" fmla="*/ 3539 w 18301"/>
                <a:gd name="connsiteY1" fmla="*/ 2175 h 12191"/>
                <a:gd name="connsiteX2" fmla="*/ 5321 w 18301"/>
                <a:gd name="connsiteY2" fmla="*/ 1221 h 12191"/>
                <a:gd name="connsiteX3" fmla="*/ 7591 w 18301"/>
                <a:gd name="connsiteY3" fmla="*/ 4052 h 12191"/>
                <a:gd name="connsiteX4" fmla="*/ 14168 w 18301"/>
                <a:gd name="connsiteY4" fmla="*/ 10125 h 12191"/>
                <a:gd name="connsiteX5" fmla="*/ 18301 w 18301"/>
                <a:gd name="connsiteY5" fmla="*/ 12191 h 12191"/>
                <a:gd name="connsiteX0" fmla="*/ 234 w 18535"/>
                <a:gd name="connsiteY0" fmla="*/ 3178 h 15369"/>
                <a:gd name="connsiteX1" fmla="*/ 139 w 18535"/>
                <a:gd name="connsiteY1" fmla="*/ 17 h 15369"/>
                <a:gd name="connsiteX2" fmla="*/ 3773 w 18535"/>
                <a:gd name="connsiteY2" fmla="*/ 5353 h 15369"/>
                <a:gd name="connsiteX3" fmla="*/ 5555 w 18535"/>
                <a:gd name="connsiteY3" fmla="*/ 4399 h 15369"/>
                <a:gd name="connsiteX4" fmla="*/ 7825 w 18535"/>
                <a:gd name="connsiteY4" fmla="*/ 7230 h 15369"/>
                <a:gd name="connsiteX5" fmla="*/ 14402 w 18535"/>
                <a:gd name="connsiteY5" fmla="*/ 13303 h 15369"/>
                <a:gd name="connsiteX6" fmla="*/ 18535 w 18535"/>
                <a:gd name="connsiteY6" fmla="*/ 15369 h 15369"/>
                <a:gd name="connsiteX0" fmla="*/ 0 w 18396"/>
                <a:gd name="connsiteY0" fmla="*/ 0 h 15352"/>
                <a:gd name="connsiteX1" fmla="*/ 3634 w 18396"/>
                <a:gd name="connsiteY1" fmla="*/ 5336 h 15352"/>
                <a:gd name="connsiteX2" fmla="*/ 5416 w 18396"/>
                <a:gd name="connsiteY2" fmla="*/ 4382 h 15352"/>
                <a:gd name="connsiteX3" fmla="*/ 7686 w 18396"/>
                <a:gd name="connsiteY3" fmla="*/ 7213 h 15352"/>
                <a:gd name="connsiteX4" fmla="*/ 14263 w 18396"/>
                <a:gd name="connsiteY4" fmla="*/ 13286 h 15352"/>
                <a:gd name="connsiteX5" fmla="*/ 18396 w 18396"/>
                <a:gd name="connsiteY5" fmla="*/ 15352 h 15352"/>
                <a:gd name="connsiteX0" fmla="*/ 0 w 18396"/>
                <a:gd name="connsiteY0" fmla="*/ 0 h 15352"/>
                <a:gd name="connsiteX1" fmla="*/ 3634 w 18396"/>
                <a:gd name="connsiteY1" fmla="*/ 5336 h 15352"/>
                <a:gd name="connsiteX2" fmla="*/ 6358 w 18396"/>
                <a:gd name="connsiteY2" fmla="*/ 5008 h 15352"/>
                <a:gd name="connsiteX3" fmla="*/ 7686 w 18396"/>
                <a:gd name="connsiteY3" fmla="*/ 7213 h 15352"/>
                <a:gd name="connsiteX4" fmla="*/ 14263 w 18396"/>
                <a:gd name="connsiteY4" fmla="*/ 13286 h 15352"/>
                <a:gd name="connsiteX5" fmla="*/ 18396 w 18396"/>
                <a:gd name="connsiteY5" fmla="*/ 15352 h 15352"/>
                <a:gd name="connsiteX0" fmla="*/ 0 w 18396"/>
                <a:gd name="connsiteY0" fmla="*/ 0 h 15352"/>
                <a:gd name="connsiteX1" fmla="*/ 3634 w 18396"/>
                <a:gd name="connsiteY1" fmla="*/ 5336 h 15352"/>
                <a:gd name="connsiteX2" fmla="*/ 7686 w 18396"/>
                <a:gd name="connsiteY2" fmla="*/ 7213 h 15352"/>
                <a:gd name="connsiteX3" fmla="*/ 14263 w 18396"/>
                <a:gd name="connsiteY3" fmla="*/ 13286 h 15352"/>
                <a:gd name="connsiteX4" fmla="*/ 18396 w 18396"/>
                <a:gd name="connsiteY4" fmla="*/ 15352 h 15352"/>
                <a:gd name="connsiteX0" fmla="*/ 0 w 18396"/>
                <a:gd name="connsiteY0" fmla="*/ 0 h 15352"/>
                <a:gd name="connsiteX1" fmla="*/ 3634 w 18396"/>
                <a:gd name="connsiteY1" fmla="*/ 5336 h 15352"/>
                <a:gd name="connsiteX2" fmla="*/ 4710 w 18396"/>
                <a:gd name="connsiteY2" fmla="*/ 2817 h 15352"/>
                <a:gd name="connsiteX3" fmla="*/ 7686 w 18396"/>
                <a:gd name="connsiteY3" fmla="*/ 7213 h 15352"/>
                <a:gd name="connsiteX4" fmla="*/ 14263 w 18396"/>
                <a:gd name="connsiteY4" fmla="*/ 13286 h 15352"/>
                <a:gd name="connsiteX5" fmla="*/ 18396 w 18396"/>
                <a:gd name="connsiteY5" fmla="*/ 15352 h 15352"/>
                <a:gd name="connsiteX0" fmla="*/ 0 w 18396"/>
                <a:gd name="connsiteY0" fmla="*/ 1236 h 16588"/>
                <a:gd name="connsiteX1" fmla="*/ 102 w 18396"/>
                <a:gd name="connsiteY1" fmla="*/ 0 h 16588"/>
                <a:gd name="connsiteX2" fmla="*/ 4710 w 18396"/>
                <a:gd name="connsiteY2" fmla="*/ 4053 h 16588"/>
                <a:gd name="connsiteX3" fmla="*/ 7686 w 18396"/>
                <a:gd name="connsiteY3" fmla="*/ 8449 h 16588"/>
                <a:gd name="connsiteX4" fmla="*/ 14263 w 18396"/>
                <a:gd name="connsiteY4" fmla="*/ 14522 h 16588"/>
                <a:gd name="connsiteX5" fmla="*/ 18396 w 18396"/>
                <a:gd name="connsiteY5" fmla="*/ 16588 h 16588"/>
                <a:gd name="connsiteX0" fmla="*/ 0 w 18396"/>
                <a:gd name="connsiteY0" fmla="*/ 1236 h 16588"/>
                <a:gd name="connsiteX1" fmla="*/ 102 w 18396"/>
                <a:gd name="connsiteY1" fmla="*/ 0 h 16588"/>
                <a:gd name="connsiteX2" fmla="*/ 4710 w 18396"/>
                <a:gd name="connsiteY2" fmla="*/ 4053 h 16588"/>
                <a:gd name="connsiteX3" fmla="*/ 8157 w 18396"/>
                <a:gd name="connsiteY3" fmla="*/ 7197 h 16588"/>
                <a:gd name="connsiteX4" fmla="*/ 14263 w 18396"/>
                <a:gd name="connsiteY4" fmla="*/ 14522 h 16588"/>
                <a:gd name="connsiteX5" fmla="*/ 18396 w 18396"/>
                <a:gd name="connsiteY5" fmla="*/ 16588 h 16588"/>
                <a:gd name="connsiteX0" fmla="*/ 0 w 18294"/>
                <a:gd name="connsiteY0" fmla="*/ 0 h 16588"/>
                <a:gd name="connsiteX1" fmla="*/ 4608 w 18294"/>
                <a:gd name="connsiteY1" fmla="*/ 4053 h 16588"/>
                <a:gd name="connsiteX2" fmla="*/ 8055 w 18294"/>
                <a:gd name="connsiteY2" fmla="*/ 7197 h 16588"/>
                <a:gd name="connsiteX3" fmla="*/ 14161 w 18294"/>
                <a:gd name="connsiteY3" fmla="*/ 14522 h 16588"/>
                <a:gd name="connsiteX4" fmla="*/ 18294 w 18294"/>
                <a:gd name="connsiteY4" fmla="*/ 16588 h 16588"/>
                <a:gd name="connsiteX0" fmla="*/ 0 w 17182"/>
                <a:gd name="connsiteY0" fmla="*/ 0 h 16901"/>
                <a:gd name="connsiteX1" fmla="*/ 4608 w 17182"/>
                <a:gd name="connsiteY1" fmla="*/ 4053 h 16901"/>
                <a:gd name="connsiteX2" fmla="*/ 8055 w 17182"/>
                <a:gd name="connsiteY2" fmla="*/ 7197 h 16901"/>
                <a:gd name="connsiteX3" fmla="*/ 14161 w 17182"/>
                <a:gd name="connsiteY3" fmla="*/ 14522 h 16901"/>
                <a:gd name="connsiteX4" fmla="*/ 17182 w 17182"/>
                <a:gd name="connsiteY4" fmla="*/ 16901 h 16901"/>
                <a:gd name="connsiteX0" fmla="*/ 0 w 17858"/>
                <a:gd name="connsiteY0" fmla="*/ 0 h 15950"/>
                <a:gd name="connsiteX1" fmla="*/ 5284 w 17858"/>
                <a:gd name="connsiteY1" fmla="*/ 3102 h 15950"/>
                <a:gd name="connsiteX2" fmla="*/ 8731 w 17858"/>
                <a:gd name="connsiteY2" fmla="*/ 6246 h 15950"/>
                <a:gd name="connsiteX3" fmla="*/ 14837 w 17858"/>
                <a:gd name="connsiteY3" fmla="*/ 13571 h 15950"/>
                <a:gd name="connsiteX4" fmla="*/ 17858 w 17858"/>
                <a:gd name="connsiteY4" fmla="*/ 15950 h 15950"/>
                <a:gd name="connsiteX0" fmla="*/ 0 w 17351"/>
                <a:gd name="connsiteY0" fmla="*/ 2605 h 12850"/>
                <a:gd name="connsiteX1" fmla="*/ 4777 w 17351"/>
                <a:gd name="connsiteY1" fmla="*/ 2 h 12850"/>
                <a:gd name="connsiteX2" fmla="*/ 8224 w 17351"/>
                <a:gd name="connsiteY2" fmla="*/ 3146 h 12850"/>
                <a:gd name="connsiteX3" fmla="*/ 14330 w 17351"/>
                <a:gd name="connsiteY3" fmla="*/ 10471 h 12850"/>
                <a:gd name="connsiteX4" fmla="*/ 17351 w 17351"/>
                <a:gd name="connsiteY4" fmla="*/ 12850 h 12850"/>
                <a:gd name="connsiteX0" fmla="*/ 0 w 17351"/>
                <a:gd name="connsiteY0" fmla="*/ 0 h 10245"/>
                <a:gd name="connsiteX1" fmla="*/ 4608 w 17351"/>
                <a:gd name="connsiteY1" fmla="*/ 2151 h 10245"/>
                <a:gd name="connsiteX2" fmla="*/ 8224 w 17351"/>
                <a:gd name="connsiteY2" fmla="*/ 541 h 10245"/>
                <a:gd name="connsiteX3" fmla="*/ 14330 w 17351"/>
                <a:gd name="connsiteY3" fmla="*/ 7866 h 10245"/>
                <a:gd name="connsiteX4" fmla="*/ 17351 w 17351"/>
                <a:gd name="connsiteY4" fmla="*/ 10245 h 10245"/>
                <a:gd name="connsiteX0" fmla="*/ 0 w 17351"/>
                <a:gd name="connsiteY0" fmla="*/ 0 h 10245"/>
                <a:gd name="connsiteX1" fmla="*/ 4608 w 17351"/>
                <a:gd name="connsiteY1" fmla="*/ 2151 h 10245"/>
                <a:gd name="connsiteX2" fmla="*/ 8224 w 17351"/>
                <a:gd name="connsiteY2" fmla="*/ 5295 h 10245"/>
                <a:gd name="connsiteX3" fmla="*/ 14330 w 17351"/>
                <a:gd name="connsiteY3" fmla="*/ 7866 h 10245"/>
                <a:gd name="connsiteX4" fmla="*/ 17351 w 17351"/>
                <a:gd name="connsiteY4" fmla="*/ 10245 h 10245"/>
                <a:gd name="connsiteX0" fmla="*/ 0 w 18364"/>
                <a:gd name="connsiteY0" fmla="*/ 0 h 10958"/>
                <a:gd name="connsiteX1" fmla="*/ 4608 w 18364"/>
                <a:gd name="connsiteY1" fmla="*/ 2151 h 10958"/>
                <a:gd name="connsiteX2" fmla="*/ 8224 w 18364"/>
                <a:gd name="connsiteY2" fmla="*/ 5295 h 10958"/>
                <a:gd name="connsiteX3" fmla="*/ 14330 w 18364"/>
                <a:gd name="connsiteY3" fmla="*/ 7866 h 10958"/>
                <a:gd name="connsiteX4" fmla="*/ 18364 w 18364"/>
                <a:gd name="connsiteY4" fmla="*/ 10958 h 10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64" h="10958">
                  <a:moveTo>
                    <a:pt x="0" y="0"/>
                  </a:moveTo>
                  <a:cubicBezTo>
                    <a:pt x="785" y="887"/>
                    <a:pt x="3237" y="1269"/>
                    <a:pt x="4608" y="2151"/>
                  </a:cubicBezTo>
                  <a:cubicBezTo>
                    <a:pt x="5979" y="3034"/>
                    <a:pt x="6604" y="4342"/>
                    <a:pt x="8224" y="5295"/>
                  </a:cubicBezTo>
                  <a:cubicBezTo>
                    <a:pt x="9844" y="6248"/>
                    <a:pt x="12152" y="6614"/>
                    <a:pt x="14330" y="7866"/>
                  </a:cubicBezTo>
                  <a:cubicBezTo>
                    <a:pt x="16508" y="9118"/>
                    <a:pt x="17440" y="10457"/>
                    <a:pt x="18364" y="10958"/>
                  </a:cubicBezTo>
                </a:path>
              </a:pathLst>
            </a:custGeom>
            <a:noFill/>
            <a:ln w="63500">
              <a:solidFill>
                <a:srgbClr val="922088"/>
              </a:solidFill>
              <a:prstDash val="sysDash"/>
              <a:round/>
              <a:headEnd/>
              <a:tailEnd type="none" w="med" len="med"/>
            </a:ln>
          </p:spPr>
          <p:txBody>
            <a:bodyPr lIns="0" tIns="0" rIns="0" bIns="0"/>
            <a:lstStyle/>
            <a:p>
              <a:endParaRPr lang="ja-JP" altLang="en-US">
                <a:solidFill>
                  <a:prstClr val="black"/>
                </a:solidFill>
              </a:endParaRPr>
            </a:p>
          </p:txBody>
        </p:sp>
        <p:sp>
          <p:nvSpPr>
            <p:cNvPr id="111" name="Freeform 3"/>
            <p:cNvSpPr>
              <a:spLocks/>
            </p:cNvSpPr>
            <p:nvPr/>
          </p:nvSpPr>
          <p:spPr bwMode="auto">
            <a:xfrm>
              <a:off x="1985339" y="3102071"/>
              <a:ext cx="6191191" cy="540000"/>
            </a:xfrm>
            <a:custGeom>
              <a:avLst/>
              <a:gdLst>
                <a:gd name="T0" fmla="*/ 0 w 10549"/>
                <a:gd name="T1" fmla="*/ 0 h 10908"/>
                <a:gd name="T2" fmla="*/ 223251 w 10549"/>
                <a:gd name="T3" fmla="*/ 70653 h 10908"/>
                <a:gd name="T4" fmla="*/ 676910 w 10549"/>
                <a:gd name="T5" fmla="*/ 207929 h 10908"/>
                <a:gd name="T6" fmla="*/ 1169208 w 10549"/>
                <a:gd name="T7" fmla="*/ 327543 h 10908"/>
                <a:gd name="T8" fmla="*/ 1605693 w 10549"/>
                <a:gd name="T9" fmla="*/ 693821 h 10908"/>
                <a:gd name="T10" fmla="*/ 2685456 w 10549"/>
                <a:gd name="T11" fmla="*/ 964037 h 10908"/>
                <a:gd name="T12" fmla="*/ 3531952 w 10549"/>
                <a:gd name="T13" fmla="*/ 1405616 h 10908"/>
                <a:gd name="T14" fmla="*/ 4399913 w 10549"/>
                <a:gd name="T15" fmla="*/ 1690705 h 10908"/>
                <a:gd name="T16" fmla="*/ 5226372 w 10549"/>
                <a:gd name="T17" fmla="*/ 2224938 h 10908"/>
                <a:gd name="T18" fmla="*/ 5711514 w 10549"/>
                <a:gd name="T19" fmla="*/ 2648854 h 10908"/>
                <a:gd name="T20" fmla="*/ 6120094 w 10549"/>
                <a:gd name="T21" fmla="*/ 2839740 h 10908"/>
                <a:gd name="T22" fmla="*/ 6698258 w 10549"/>
                <a:gd name="T23" fmla="*/ 2984145 h 10908"/>
                <a:gd name="T24" fmla="*/ 7159787 w 10549"/>
                <a:gd name="T25" fmla="*/ 3121111 h 10908"/>
                <a:gd name="T26" fmla="*/ 7548330 w 10549"/>
                <a:gd name="T27" fmla="*/ 3380171 h 109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connsiteX0" fmla="*/ 0 w 10549"/>
                <a:gd name="connsiteY0" fmla="*/ 0 h 10908"/>
                <a:gd name="connsiteX1" fmla="*/ 312 w 10549"/>
                <a:gd name="connsiteY1" fmla="*/ 228 h 10908"/>
                <a:gd name="connsiteX2" fmla="*/ 946 w 10549"/>
                <a:gd name="connsiteY2" fmla="*/ 671 h 10908"/>
                <a:gd name="connsiteX3" fmla="*/ 1634 w 10549"/>
                <a:gd name="connsiteY3" fmla="*/ 1057 h 10908"/>
                <a:gd name="connsiteX4" fmla="*/ 2244 w 10549"/>
                <a:gd name="connsiteY4" fmla="*/ 2239 h 10908"/>
                <a:gd name="connsiteX5" fmla="*/ 3753 w 10549"/>
                <a:gd name="connsiteY5" fmla="*/ 3111 h 10908"/>
                <a:gd name="connsiteX6" fmla="*/ 4936 w 10549"/>
                <a:gd name="connsiteY6" fmla="*/ 4536 h 10908"/>
                <a:gd name="connsiteX7" fmla="*/ 6149 w 10549"/>
                <a:gd name="connsiteY7" fmla="*/ 5456 h 10908"/>
                <a:gd name="connsiteX8" fmla="*/ 7304 w 10549"/>
                <a:gd name="connsiteY8" fmla="*/ 7180 h 10908"/>
                <a:gd name="connsiteX9" fmla="*/ 7982 w 10549"/>
                <a:gd name="connsiteY9" fmla="*/ 8548 h 10908"/>
                <a:gd name="connsiteX10" fmla="*/ 8553 w 10549"/>
                <a:gd name="connsiteY10" fmla="*/ 9164 h 10908"/>
                <a:gd name="connsiteX11" fmla="*/ 9361 w 10549"/>
                <a:gd name="connsiteY11" fmla="*/ 9630 h 10908"/>
                <a:gd name="connsiteX12" fmla="*/ 9862 w 10549"/>
                <a:gd name="connsiteY12" fmla="*/ 10006 h 10908"/>
                <a:gd name="connsiteX13" fmla="*/ 10549 w 10549"/>
                <a:gd name="connsiteY13" fmla="*/ 10908 h 10908"/>
                <a:gd name="connsiteX0" fmla="*/ 0 w 10032"/>
                <a:gd name="connsiteY0" fmla="*/ 0 h 10711"/>
                <a:gd name="connsiteX1" fmla="*/ 312 w 10032"/>
                <a:gd name="connsiteY1" fmla="*/ 228 h 10711"/>
                <a:gd name="connsiteX2" fmla="*/ 946 w 10032"/>
                <a:gd name="connsiteY2" fmla="*/ 671 h 10711"/>
                <a:gd name="connsiteX3" fmla="*/ 1634 w 10032"/>
                <a:gd name="connsiteY3" fmla="*/ 1057 h 10711"/>
                <a:gd name="connsiteX4" fmla="*/ 2244 w 10032"/>
                <a:gd name="connsiteY4" fmla="*/ 2239 h 10711"/>
                <a:gd name="connsiteX5" fmla="*/ 3753 w 10032"/>
                <a:gd name="connsiteY5" fmla="*/ 3111 h 10711"/>
                <a:gd name="connsiteX6" fmla="*/ 4936 w 10032"/>
                <a:gd name="connsiteY6" fmla="*/ 4536 h 10711"/>
                <a:gd name="connsiteX7" fmla="*/ 6149 w 10032"/>
                <a:gd name="connsiteY7" fmla="*/ 5456 h 10711"/>
                <a:gd name="connsiteX8" fmla="*/ 7304 w 10032"/>
                <a:gd name="connsiteY8" fmla="*/ 7180 h 10711"/>
                <a:gd name="connsiteX9" fmla="*/ 7982 w 10032"/>
                <a:gd name="connsiteY9" fmla="*/ 8548 h 10711"/>
                <a:gd name="connsiteX10" fmla="*/ 8553 w 10032"/>
                <a:gd name="connsiteY10" fmla="*/ 9164 h 10711"/>
                <a:gd name="connsiteX11" fmla="*/ 9361 w 10032"/>
                <a:gd name="connsiteY11" fmla="*/ 9630 h 10711"/>
                <a:gd name="connsiteX12" fmla="*/ 9862 w 10032"/>
                <a:gd name="connsiteY12" fmla="*/ 10006 h 10711"/>
                <a:gd name="connsiteX13" fmla="*/ 10032 w 10032"/>
                <a:gd name="connsiteY13" fmla="*/ 10711 h 10711"/>
                <a:gd name="connsiteX0" fmla="*/ 0 w 10032"/>
                <a:gd name="connsiteY0" fmla="*/ 0 h 10711"/>
                <a:gd name="connsiteX1" fmla="*/ 312 w 10032"/>
                <a:gd name="connsiteY1" fmla="*/ 228 h 10711"/>
                <a:gd name="connsiteX2" fmla="*/ 946 w 10032"/>
                <a:gd name="connsiteY2" fmla="*/ 671 h 10711"/>
                <a:gd name="connsiteX3" fmla="*/ 1634 w 10032"/>
                <a:gd name="connsiteY3" fmla="*/ 1057 h 10711"/>
                <a:gd name="connsiteX4" fmla="*/ 2244 w 10032"/>
                <a:gd name="connsiteY4" fmla="*/ 2239 h 10711"/>
                <a:gd name="connsiteX5" fmla="*/ 3753 w 10032"/>
                <a:gd name="connsiteY5" fmla="*/ 3111 h 10711"/>
                <a:gd name="connsiteX6" fmla="*/ 4936 w 10032"/>
                <a:gd name="connsiteY6" fmla="*/ 4536 h 10711"/>
                <a:gd name="connsiteX7" fmla="*/ 6149 w 10032"/>
                <a:gd name="connsiteY7" fmla="*/ 5456 h 10711"/>
                <a:gd name="connsiteX8" fmla="*/ 7304 w 10032"/>
                <a:gd name="connsiteY8" fmla="*/ 7180 h 10711"/>
                <a:gd name="connsiteX9" fmla="*/ 7982 w 10032"/>
                <a:gd name="connsiteY9" fmla="*/ 8548 h 10711"/>
                <a:gd name="connsiteX10" fmla="*/ 8553 w 10032"/>
                <a:gd name="connsiteY10" fmla="*/ 9164 h 10711"/>
                <a:gd name="connsiteX11" fmla="*/ 9361 w 10032"/>
                <a:gd name="connsiteY11" fmla="*/ 9630 h 10711"/>
                <a:gd name="connsiteX12" fmla="*/ 9431 w 10032"/>
                <a:gd name="connsiteY12" fmla="*/ 9875 h 10711"/>
                <a:gd name="connsiteX13" fmla="*/ 10032 w 10032"/>
                <a:gd name="connsiteY13" fmla="*/ 10711 h 10711"/>
                <a:gd name="connsiteX0" fmla="*/ 0 w 10032"/>
                <a:gd name="connsiteY0" fmla="*/ 0 h 10711"/>
                <a:gd name="connsiteX1" fmla="*/ 312 w 10032"/>
                <a:gd name="connsiteY1" fmla="*/ 228 h 10711"/>
                <a:gd name="connsiteX2" fmla="*/ 946 w 10032"/>
                <a:gd name="connsiteY2" fmla="*/ 671 h 10711"/>
                <a:gd name="connsiteX3" fmla="*/ 1634 w 10032"/>
                <a:gd name="connsiteY3" fmla="*/ 1057 h 10711"/>
                <a:gd name="connsiteX4" fmla="*/ 2244 w 10032"/>
                <a:gd name="connsiteY4" fmla="*/ 2239 h 10711"/>
                <a:gd name="connsiteX5" fmla="*/ 3753 w 10032"/>
                <a:gd name="connsiteY5" fmla="*/ 3111 h 10711"/>
                <a:gd name="connsiteX6" fmla="*/ 4936 w 10032"/>
                <a:gd name="connsiteY6" fmla="*/ 4536 h 10711"/>
                <a:gd name="connsiteX7" fmla="*/ 6149 w 10032"/>
                <a:gd name="connsiteY7" fmla="*/ 5456 h 10711"/>
                <a:gd name="connsiteX8" fmla="*/ 7304 w 10032"/>
                <a:gd name="connsiteY8" fmla="*/ 7180 h 10711"/>
                <a:gd name="connsiteX9" fmla="*/ 7982 w 10032"/>
                <a:gd name="connsiteY9" fmla="*/ 8548 h 10711"/>
                <a:gd name="connsiteX10" fmla="*/ 8553 w 10032"/>
                <a:gd name="connsiteY10" fmla="*/ 9164 h 10711"/>
                <a:gd name="connsiteX11" fmla="*/ 9431 w 10032"/>
                <a:gd name="connsiteY11" fmla="*/ 9875 h 10711"/>
                <a:gd name="connsiteX12" fmla="*/ 10032 w 10032"/>
                <a:gd name="connsiteY12" fmla="*/ 10711 h 10711"/>
                <a:gd name="connsiteX0" fmla="*/ 0 w 10032"/>
                <a:gd name="connsiteY0" fmla="*/ 0 h 10942"/>
                <a:gd name="connsiteX1" fmla="*/ 312 w 10032"/>
                <a:gd name="connsiteY1" fmla="*/ 228 h 10942"/>
                <a:gd name="connsiteX2" fmla="*/ 946 w 10032"/>
                <a:gd name="connsiteY2" fmla="*/ 671 h 10942"/>
                <a:gd name="connsiteX3" fmla="*/ 1634 w 10032"/>
                <a:gd name="connsiteY3" fmla="*/ 1057 h 10942"/>
                <a:gd name="connsiteX4" fmla="*/ 2244 w 10032"/>
                <a:gd name="connsiteY4" fmla="*/ 2239 h 10942"/>
                <a:gd name="connsiteX5" fmla="*/ 3753 w 10032"/>
                <a:gd name="connsiteY5" fmla="*/ 3111 h 10942"/>
                <a:gd name="connsiteX6" fmla="*/ 4936 w 10032"/>
                <a:gd name="connsiteY6" fmla="*/ 4536 h 10942"/>
                <a:gd name="connsiteX7" fmla="*/ 6149 w 10032"/>
                <a:gd name="connsiteY7" fmla="*/ 5456 h 10942"/>
                <a:gd name="connsiteX8" fmla="*/ 7304 w 10032"/>
                <a:gd name="connsiteY8" fmla="*/ 7180 h 10942"/>
                <a:gd name="connsiteX9" fmla="*/ 7982 w 10032"/>
                <a:gd name="connsiteY9" fmla="*/ 8548 h 10942"/>
                <a:gd name="connsiteX10" fmla="*/ 8553 w 10032"/>
                <a:gd name="connsiteY10" fmla="*/ 9164 h 10942"/>
                <a:gd name="connsiteX11" fmla="*/ 9431 w 10032"/>
                <a:gd name="connsiteY11" fmla="*/ 9875 h 10942"/>
                <a:gd name="connsiteX12" fmla="*/ 9887 w 10032"/>
                <a:gd name="connsiteY12" fmla="*/ 10910 h 10942"/>
                <a:gd name="connsiteX13" fmla="*/ 10032 w 10032"/>
                <a:gd name="connsiteY13" fmla="*/ 10711 h 10942"/>
                <a:gd name="connsiteX0" fmla="*/ 0 w 9887"/>
                <a:gd name="connsiteY0" fmla="*/ 0 h 10910"/>
                <a:gd name="connsiteX1" fmla="*/ 312 w 9887"/>
                <a:gd name="connsiteY1" fmla="*/ 228 h 10910"/>
                <a:gd name="connsiteX2" fmla="*/ 946 w 9887"/>
                <a:gd name="connsiteY2" fmla="*/ 671 h 10910"/>
                <a:gd name="connsiteX3" fmla="*/ 1634 w 9887"/>
                <a:gd name="connsiteY3" fmla="*/ 1057 h 10910"/>
                <a:gd name="connsiteX4" fmla="*/ 2244 w 9887"/>
                <a:gd name="connsiteY4" fmla="*/ 2239 h 10910"/>
                <a:gd name="connsiteX5" fmla="*/ 3753 w 9887"/>
                <a:gd name="connsiteY5" fmla="*/ 3111 h 10910"/>
                <a:gd name="connsiteX6" fmla="*/ 4936 w 9887"/>
                <a:gd name="connsiteY6" fmla="*/ 4536 h 10910"/>
                <a:gd name="connsiteX7" fmla="*/ 6149 w 9887"/>
                <a:gd name="connsiteY7" fmla="*/ 5456 h 10910"/>
                <a:gd name="connsiteX8" fmla="*/ 7304 w 9887"/>
                <a:gd name="connsiteY8" fmla="*/ 7180 h 10910"/>
                <a:gd name="connsiteX9" fmla="*/ 7982 w 9887"/>
                <a:gd name="connsiteY9" fmla="*/ 8548 h 10910"/>
                <a:gd name="connsiteX10" fmla="*/ 8553 w 9887"/>
                <a:gd name="connsiteY10" fmla="*/ 9164 h 10910"/>
                <a:gd name="connsiteX11" fmla="*/ 9431 w 9887"/>
                <a:gd name="connsiteY11" fmla="*/ 9875 h 10910"/>
                <a:gd name="connsiteX12" fmla="*/ 9887 w 9887"/>
                <a:gd name="connsiteY12" fmla="*/ 10910 h 10910"/>
                <a:gd name="connsiteX0" fmla="*/ 0 w 10000"/>
                <a:gd name="connsiteY0" fmla="*/ 0 h 10000"/>
                <a:gd name="connsiteX1" fmla="*/ 316 w 10000"/>
                <a:gd name="connsiteY1" fmla="*/ 209 h 10000"/>
                <a:gd name="connsiteX2" fmla="*/ 957 w 10000"/>
                <a:gd name="connsiteY2" fmla="*/ 615 h 10000"/>
                <a:gd name="connsiteX3" fmla="*/ 1653 w 10000"/>
                <a:gd name="connsiteY3" fmla="*/ 969 h 10000"/>
                <a:gd name="connsiteX4" fmla="*/ 2270 w 10000"/>
                <a:gd name="connsiteY4" fmla="*/ 2052 h 10000"/>
                <a:gd name="connsiteX5" fmla="*/ 3796 w 10000"/>
                <a:gd name="connsiteY5" fmla="*/ 2852 h 10000"/>
                <a:gd name="connsiteX6" fmla="*/ 4992 w 10000"/>
                <a:gd name="connsiteY6" fmla="*/ 4158 h 10000"/>
                <a:gd name="connsiteX7" fmla="*/ 6219 w 10000"/>
                <a:gd name="connsiteY7" fmla="*/ 5001 h 10000"/>
                <a:gd name="connsiteX8" fmla="*/ 7250 w 10000"/>
                <a:gd name="connsiteY8" fmla="*/ 6499 h 10000"/>
                <a:gd name="connsiteX9" fmla="*/ 8073 w 10000"/>
                <a:gd name="connsiteY9" fmla="*/ 7835 h 10000"/>
                <a:gd name="connsiteX10" fmla="*/ 8651 w 10000"/>
                <a:gd name="connsiteY10" fmla="*/ 8400 h 10000"/>
                <a:gd name="connsiteX11" fmla="*/ 9539 w 10000"/>
                <a:gd name="connsiteY11" fmla="*/ 9051 h 10000"/>
                <a:gd name="connsiteX12" fmla="*/ 10000 w 10000"/>
                <a:gd name="connsiteY12" fmla="*/ 10000 h 10000"/>
                <a:gd name="connsiteX0" fmla="*/ 0 w 10068"/>
                <a:gd name="connsiteY0" fmla="*/ 0 h 10309"/>
                <a:gd name="connsiteX1" fmla="*/ 384 w 10068"/>
                <a:gd name="connsiteY1" fmla="*/ 518 h 10309"/>
                <a:gd name="connsiteX2" fmla="*/ 1025 w 10068"/>
                <a:gd name="connsiteY2" fmla="*/ 924 h 10309"/>
                <a:gd name="connsiteX3" fmla="*/ 1721 w 10068"/>
                <a:gd name="connsiteY3" fmla="*/ 1278 h 10309"/>
                <a:gd name="connsiteX4" fmla="*/ 2338 w 10068"/>
                <a:gd name="connsiteY4" fmla="*/ 2361 h 10309"/>
                <a:gd name="connsiteX5" fmla="*/ 3864 w 10068"/>
                <a:gd name="connsiteY5" fmla="*/ 3161 h 10309"/>
                <a:gd name="connsiteX6" fmla="*/ 5060 w 10068"/>
                <a:gd name="connsiteY6" fmla="*/ 4467 h 10309"/>
                <a:gd name="connsiteX7" fmla="*/ 6287 w 10068"/>
                <a:gd name="connsiteY7" fmla="*/ 5310 h 10309"/>
                <a:gd name="connsiteX8" fmla="*/ 7318 w 10068"/>
                <a:gd name="connsiteY8" fmla="*/ 6808 h 10309"/>
                <a:gd name="connsiteX9" fmla="*/ 8141 w 10068"/>
                <a:gd name="connsiteY9" fmla="*/ 8144 h 10309"/>
                <a:gd name="connsiteX10" fmla="*/ 8719 w 10068"/>
                <a:gd name="connsiteY10" fmla="*/ 8709 h 10309"/>
                <a:gd name="connsiteX11" fmla="*/ 9607 w 10068"/>
                <a:gd name="connsiteY11" fmla="*/ 9360 h 10309"/>
                <a:gd name="connsiteX12" fmla="*/ 10068 w 10068"/>
                <a:gd name="connsiteY12" fmla="*/ 10309 h 10309"/>
                <a:gd name="connsiteX0" fmla="*/ 0 w 10068"/>
                <a:gd name="connsiteY0" fmla="*/ 27 h 10336"/>
                <a:gd name="connsiteX1" fmla="*/ 338 w 10068"/>
                <a:gd name="connsiteY1" fmla="*/ 81 h 10336"/>
                <a:gd name="connsiteX2" fmla="*/ 1025 w 10068"/>
                <a:gd name="connsiteY2" fmla="*/ 951 h 10336"/>
                <a:gd name="connsiteX3" fmla="*/ 1721 w 10068"/>
                <a:gd name="connsiteY3" fmla="*/ 1305 h 10336"/>
                <a:gd name="connsiteX4" fmla="*/ 2338 w 10068"/>
                <a:gd name="connsiteY4" fmla="*/ 2388 h 10336"/>
                <a:gd name="connsiteX5" fmla="*/ 3864 w 10068"/>
                <a:gd name="connsiteY5" fmla="*/ 3188 h 10336"/>
                <a:gd name="connsiteX6" fmla="*/ 5060 w 10068"/>
                <a:gd name="connsiteY6" fmla="*/ 4494 h 10336"/>
                <a:gd name="connsiteX7" fmla="*/ 6287 w 10068"/>
                <a:gd name="connsiteY7" fmla="*/ 5337 h 10336"/>
                <a:gd name="connsiteX8" fmla="*/ 7318 w 10068"/>
                <a:gd name="connsiteY8" fmla="*/ 6835 h 10336"/>
                <a:gd name="connsiteX9" fmla="*/ 8141 w 10068"/>
                <a:gd name="connsiteY9" fmla="*/ 8171 h 10336"/>
                <a:gd name="connsiteX10" fmla="*/ 8719 w 10068"/>
                <a:gd name="connsiteY10" fmla="*/ 8736 h 10336"/>
                <a:gd name="connsiteX11" fmla="*/ 9607 w 10068"/>
                <a:gd name="connsiteY11" fmla="*/ 9387 h 10336"/>
                <a:gd name="connsiteX12" fmla="*/ 10068 w 10068"/>
                <a:gd name="connsiteY12" fmla="*/ 10336 h 10336"/>
                <a:gd name="connsiteX0" fmla="*/ 0 w 10136"/>
                <a:gd name="connsiteY0" fmla="*/ 0 h 10618"/>
                <a:gd name="connsiteX1" fmla="*/ 406 w 10136"/>
                <a:gd name="connsiteY1" fmla="*/ 363 h 10618"/>
                <a:gd name="connsiteX2" fmla="*/ 1093 w 10136"/>
                <a:gd name="connsiteY2" fmla="*/ 1233 h 10618"/>
                <a:gd name="connsiteX3" fmla="*/ 1789 w 10136"/>
                <a:gd name="connsiteY3" fmla="*/ 1587 h 10618"/>
                <a:gd name="connsiteX4" fmla="*/ 2406 w 10136"/>
                <a:gd name="connsiteY4" fmla="*/ 2670 h 10618"/>
                <a:gd name="connsiteX5" fmla="*/ 3932 w 10136"/>
                <a:gd name="connsiteY5" fmla="*/ 3470 h 10618"/>
                <a:gd name="connsiteX6" fmla="*/ 5128 w 10136"/>
                <a:gd name="connsiteY6" fmla="*/ 4776 h 10618"/>
                <a:gd name="connsiteX7" fmla="*/ 6355 w 10136"/>
                <a:gd name="connsiteY7" fmla="*/ 5619 h 10618"/>
                <a:gd name="connsiteX8" fmla="*/ 7386 w 10136"/>
                <a:gd name="connsiteY8" fmla="*/ 7117 h 10618"/>
                <a:gd name="connsiteX9" fmla="*/ 8209 w 10136"/>
                <a:gd name="connsiteY9" fmla="*/ 8453 h 10618"/>
                <a:gd name="connsiteX10" fmla="*/ 8787 w 10136"/>
                <a:gd name="connsiteY10" fmla="*/ 9018 h 10618"/>
                <a:gd name="connsiteX11" fmla="*/ 9675 w 10136"/>
                <a:gd name="connsiteY11" fmla="*/ 9669 h 10618"/>
                <a:gd name="connsiteX12" fmla="*/ 10136 w 10136"/>
                <a:gd name="connsiteY12" fmla="*/ 10618 h 10618"/>
                <a:gd name="connsiteX0" fmla="*/ 0 w 10136"/>
                <a:gd name="connsiteY0" fmla="*/ 0 h 10618"/>
                <a:gd name="connsiteX1" fmla="*/ 406 w 10136"/>
                <a:gd name="connsiteY1" fmla="*/ 363 h 10618"/>
                <a:gd name="connsiteX2" fmla="*/ 1207 w 10136"/>
                <a:gd name="connsiteY2" fmla="*/ 1233 h 10618"/>
                <a:gd name="connsiteX3" fmla="*/ 1789 w 10136"/>
                <a:gd name="connsiteY3" fmla="*/ 1587 h 10618"/>
                <a:gd name="connsiteX4" fmla="*/ 2406 w 10136"/>
                <a:gd name="connsiteY4" fmla="*/ 2670 h 10618"/>
                <a:gd name="connsiteX5" fmla="*/ 3932 w 10136"/>
                <a:gd name="connsiteY5" fmla="*/ 3470 h 10618"/>
                <a:gd name="connsiteX6" fmla="*/ 5128 w 10136"/>
                <a:gd name="connsiteY6" fmla="*/ 4776 h 10618"/>
                <a:gd name="connsiteX7" fmla="*/ 6355 w 10136"/>
                <a:gd name="connsiteY7" fmla="*/ 5619 h 10618"/>
                <a:gd name="connsiteX8" fmla="*/ 7386 w 10136"/>
                <a:gd name="connsiteY8" fmla="*/ 7117 h 10618"/>
                <a:gd name="connsiteX9" fmla="*/ 8209 w 10136"/>
                <a:gd name="connsiteY9" fmla="*/ 8453 h 10618"/>
                <a:gd name="connsiteX10" fmla="*/ 8787 w 10136"/>
                <a:gd name="connsiteY10" fmla="*/ 9018 h 10618"/>
                <a:gd name="connsiteX11" fmla="*/ 9675 w 10136"/>
                <a:gd name="connsiteY11" fmla="*/ 9669 h 10618"/>
                <a:gd name="connsiteX12" fmla="*/ 10136 w 10136"/>
                <a:gd name="connsiteY12" fmla="*/ 10618 h 10618"/>
                <a:gd name="connsiteX0" fmla="*/ 0 w 10136"/>
                <a:gd name="connsiteY0" fmla="*/ 0 h 10618"/>
                <a:gd name="connsiteX1" fmla="*/ 406 w 10136"/>
                <a:gd name="connsiteY1" fmla="*/ 363 h 10618"/>
                <a:gd name="connsiteX2" fmla="*/ 1207 w 10136"/>
                <a:gd name="connsiteY2" fmla="*/ 1233 h 10618"/>
                <a:gd name="connsiteX3" fmla="*/ 1789 w 10136"/>
                <a:gd name="connsiteY3" fmla="*/ 1587 h 10618"/>
                <a:gd name="connsiteX4" fmla="*/ 2406 w 10136"/>
                <a:gd name="connsiteY4" fmla="*/ 2670 h 10618"/>
                <a:gd name="connsiteX5" fmla="*/ 3932 w 10136"/>
                <a:gd name="connsiteY5" fmla="*/ 3470 h 10618"/>
                <a:gd name="connsiteX6" fmla="*/ 5128 w 10136"/>
                <a:gd name="connsiteY6" fmla="*/ 4776 h 10618"/>
                <a:gd name="connsiteX7" fmla="*/ 6355 w 10136"/>
                <a:gd name="connsiteY7" fmla="*/ 5619 h 10618"/>
                <a:gd name="connsiteX8" fmla="*/ 7227 w 10136"/>
                <a:gd name="connsiteY8" fmla="*/ 7117 h 10618"/>
                <a:gd name="connsiteX9" fmla="*/ 8209 w 10136"/>
                <a:gd name="connsiteY9" fmla="*/ 8453 h 10618"/>
                <a:gd name="connsiteX10" fmla="*/ 8787 w 10136"/>
                <a:gd name="connsiteY10" fmla="*/ 9018 h 10618"/>
                <a:gd name="connsiteX11" fmla="*/ 9675 w 10136"/>
                <a:gd name="connsiteY11" fmla="*/ 9669 h 10618"/>
                <a:gd name="connsiteX12" fmla="*/ 10136 w 10136"/>
                <a:gd name="connsiteY12" fmla="*/ 10618 h 10618"/>
                <a:gd name="connsiteX0" fmla="*/ 0 w 10136"/>
                <a:gd name="connsiteY0" fmla="*/ 0 h 10618"/>
                <a:gd name="connsiteX1" fmla="*/ 406 w 10136"/>
                <a:gd name="connsiteY1" fmla="*/ 363 h 10618"/>
                <a:gd name="connsiteX2" fmla="*/ 1207 w 10136"/>
                <a:gd name="connsiteY2" fmla="*/ 1233 h 10618"/>
                <a:gd name="connsiteX3" fmla="*/ 1789 w 10136"/>
                <a:gd name="connsiteY3" fmla="*/ 1587 h 10618"/>
                <a:gd name="connsiteX4" fmla="*/ 2406 w 10136"/>
                <a:gd name="connsiteY4" fmla="*/ 2670 h 10618"/>
                <a:gd name="connsiteX5" fmla="*/ 3932 w 10136"/>
                <a:gd name="connsiteY5" fmla="*/ 3470 h 10618"/>
                <a:gd name="connsiteX6" fmla="*/ 5128 w 10136"/>
                <a:gd name="connsiteY6" fmla="*/ 4776 h 10618"/>
                <a:gd name="connsiteX7" fmla="*/ 6355 w 10136"/>
                <a:gd name="connsiteY7" fmla="*/ 5619 h 10618"/>
                <a:gd name="connsiteX8" fmla="*/ 7227 w 10136"/>
                <a:gd name="connsiteY8" fmla="*/ 7117 h 10618"/>
                <a:gd name="connsiteX9" fmla="*/ 8141 w 10136"/>
                <a:gd name="connsiteY9" fmla="*/ 8298 h 10618"/>
                <a:gd name="connsiteX10" fmla="*/ 8787 w 10136"/>
                <a:gd name="connsiteY10" fmla="*/ 9018 h 10618"/>
                <a:gd name="connsiteX11" fmla="*/ 9675 w 10136"/>
                <a:gd name="connsiteY11" fmla="*/ 9669 h 10618"/>
                <a:gd name="connsiteX12" fmla="*/ 10136 w 10136"/>
                <a:gd name="connsiteY12" fmla="*/ 10618 h 10618"/>
                <a:gd name="connsiteX0" fmla="*/ 0 w 10136"/>
                <a:gd name="connsiteY0" fmla="*/ 0 h 10618"/>
                <a:gd name="connsiteX1" fmla="*/ 406 w 10136"/>
                <a:gd name="connsiteY1" fmla="*/ 363 h 10618"/>
                <a:gd name="connsiteX2" fmla="*/ 1207 w 10136"/>
                <a:gd name="connsiteY2" fmla="*/ 1233 h 10618"/>
                <a:gd name="connsiteX3" fmla="*/ 1789 w 10136"/>
                <a:gd name="connsiteY3" fmla="*/ 1587 h 10618"/>
                <a:gd name="connsiteX4" fmla="*/ 2406 w 10136"/>
                <a:gd name="connsiteY4" fmla="*/ 2670 h 10618"/>
                <a:gd name="connsiteX5" fmla="*/ 3932 w 10136"/>
                <a:gd name="connsiteY5" fmla="*/ 3470 h 10618"/>
                <a:gd name="connsiteX6" fmla="*/ 5128 w 10136"/>
                <a:gd name="connsiteY6" fmla="*/ 4776 h 10618"/>
                <a:gd name="connsiteX7" fmla="*/ 6355 w 10136"/>
                <a:gd name="connsiteY7" fmla="*/ 5619 h 10618"/>
                <a:gd name="connsiteX8" fmla="*/ 7227 w 10136"/>
                <a:gd name="connsiteY8" fmla="*/ 7117 h 10618"/>
                <a:gd name="connsiteX9" fmla="*/ 8141 w 10136"/>
                <a:gd name="connsiteY9" fmla="*/ 8298 h 10618"/>
                <a:gd name="connsiteX10" fmla="*/ 8787 w 10136"/>
                <a:gd name="connsiteY10" fmla="*/ 9018 h 10618"/>
                <a:gd name="connsiteX11" fmla="*/ 9447 w 10136"/>
                <a:gd name="connsiteY11" fmla="*/ 9669 h 10618"/>
                <a:gd name="connsiteX12" fmla="*/ 10136 w 10136"/>
                <a:gd name="connsiteY12" fmla="*/ 10618 h 10618"/>
                <a:gd name="connsiteX0" fmla="*/ 0 w 9931"/>
                <a:gd name="connsiteY0" fmla="*/ 0 h 10927"/>
                <a:gd name="connsiteX1" fmla="*/ 406 w 9931"/>
                <a:gd name="connsiteY1" fmla="*/ 363 h 10927"/>
                <a:gd name="connsiteX2" fmla="*/ 1207 w 9931"/>
                <a:gd name="connsiteY2" fmla="*/ 1233 h 10927"/>
                <a:gd name="connsiteX3" fmla="*/ 1789 w 9931"/>
                <a:gd name="connsiteY3" fmla="*/ 1587 h 10927"/>
                <a:gd name="connsiteX4" fmla="*/ 2406 w 9931"/>
                <a:gd name="connsiteY4" fmla="*/ 2670 h 10927"/>
                <a:gd name="connsiteX5" fmla="*/ 3932 w 9931"/>
                <a:gd name="connsiteY5" fmla="*/ 3470 h 10927"/>
                <a:gd name="connsiteX6" fmla="*/ 5128 w 9931"/>
                <a:gd name="connsiteY6" fmla="*/ 4776 h 10927"/>
                <a:gd name="connsiteX7" fmla="*/ 6355 w 9931"/>
                <a:gd name="connsiteY7" fmla="*/ 5619 h 10927"/>
                <a:gd name="connsiteX8" fmla="*/ 7227 w 9931"/>
                <a:gd name="connsiteY8" fmla="*/ 7117 h 10927"/>
                <a:gd name="connsiteX9" fmla="*/ 8141 w 9931"/>
                <a:gd name="connsiteY9" fmla="*/ 8298 h 10927"/>
                <a:gd name="connsiteX10" fmla="*/ 8787 w 9931"/>
                <a:gd name="connsiteY10" fmla="*/ 9018 h 10927"/>
                <a:gd name="connsiteX11" fmla="*/ 9447 w 9931"/>
                <a:gd name="connsiteY11" fmla="*/ 9669 h 10927"/>
                <a:gd name="connsiteX12" fmla="*/ 9931 w 9931"/>
                <a:gd name="connsiteY12" fmla="*/ 10927 h 10927"/>
                <a:gd name="connsiteX0" fmla="*/ 0 w 10000"/>
                <a:gd name="connsiteY0" fmla="*/ 0 h 10000"/>
                <a:gd name="connsiteX1" fmla="*/ 409 w 10000"/>
                <a:gd name="connsiteY1" fmla="*/ 332 h 10000"/>
                <a:gd name="connsiteX2" fmla="*/ 1215 w 10000"/>
                <a:gd name="connsiteY2" fmla="*/ 1128 h 10000"/>
                <a:gd name="connsiteX3" fmla="*/ 1801 w 10000"/>
                <a:gd name="connsiteY3" fmla="*/ 1452 h 10000"/>
                <a:gd name="connsiteX4" fmla="*/ 2423 w 10000"/>
                <a:gd name="connsiteY4" fmla="*/ 2443 h 10000"/>
                <a:gd name="connsiteX5" fmla="*/ 3959 w 10000"/>
                <a:gd name="connsiteY5" fmla="*/ 3176 h 10000"/>
                <a:gd name="connsiteX6" fmla="*/ 5164 w 10000"/>
                <a:gd name="connsiteY6" fmla="*/ 4371 h 10000"/>
                <a:gd name="connsiteX7" fmla="*/ 6399 w 10000"/>
                <a:gd name="connsiteY7" fmla="*/ 5142 h 10000"/>
                <a:gd name="connsiteX8" fmla="*/ 7277 w 10000"/>
                <a:gd name="connsiteY8" fmla="*/ 6513 h 10000"/>
                <a:gd name="connsiteX9" fmla="*/ 8198 w 10000"/>
                <a:gd name="connsiteY9" fmla="*/ 7594 h 10000"/>
                <a:gd name="connsiteX10" fmla="*/ 8848 w 10000"/>
                <a:gd name="connsiteY10" fmla="*/ 8253 h 10000"/>
                <a:gd name="connsiteX11" fmla="*/ 9375 w 10000"/>
                <a:gd name="connsiteY11" fmla="*/ 8849 h 10000"/>
                <a:gd name="connsiteX12" fmla="*/ 10000 w 10000"/>
                <a:gd name="connsiteY12" fmla="*/ 10000 h 10000"/>
                <a:gd name="connsiteX0" fmla="*/ 0 w 10183"/>
                <a:gd name="connsiteY0" fmla="*/ 0 h 10566"/>
                <a:gd name="connsiteX1" fmla="*/ 409 w 10183"/>
                <a:gd name="connsiteY1" fmla="*/ 332 h 10566"/>
                <a:gd name="connsiteX2" fmla="*/ 1215 w 10183"/>
                <a:gd name="connsiteY2" fmla="*/ 1128 h 10566"/>
                <a:gd name="connsiteX3" fmla="*/ 1801 w 10183"/>
                <a:gd name="connsiteY3" fmla="*/ 1452 h 10566"/>
                <a:gd name="connsiteX4" fmla="*/ 2423 w 10183"/>
                <a:gd name="connsiteY4" fmla="*/ 2443 h 10566"/>
                <a:gd name="connsiteX5" fmla="*/ 3959 w 10183"/>
                <a:gd name="connsiteY5" fmla="*/ 3176 h 10566"/>
                <a:gd name="connsiteX6" fmla="*/ 5164 w 10183"/>
                <a:gd name="connsiteY6" fmla="*/ 4371 h 10566"/>
                <a:gd name="connsiteX7" fmla="*/ 6399 w 10183"/>
                <a:gd name="connsiteY7" fmla="*/ 5142 h 10566"/>
                <a:gd name="connsiteX8" fmla="*/ 7277 w 10183"/>
                <a:gd name="connsiteY8" fmla="*/ 6513 h 10566"/>
                <a:gd name="connsiteX9" fmla="*/ 8198 w 10183"/>
                <a:gd name="connsiteY9" fmla="*/ 7594 h 10566"/>
                <a:gd name="connsiteX10" fmla="*/ 8848 w 10183"/>
                <a:gd name="connsiteY10" fmla="*/ 8253 h 10566"/>
                <a:gd name="connsiteX11" fmla="*/ 9375 w 10183"/>
                <a:gd name="connsiteY11" fmla="*/ 8849 h 10566"/>
                <a:gd name="connsiteX12" fmla="*/ 10183 w 10183"/>
                <a:gd name="connsiteY12" fmla="*/ 10566 h 10566"/>
                <a:gd name="connsiteX0" fmla="*/ 0 w 9885"/>
                <a:gd name="connsiteY0" fmla="*/ 0 h 10000"/>
                <a:gd name="connsiteX1" fmla="*/ 409 w 9885"/>
                <a:gd name="connsiteY1" fmla="*/ 332 h 10000"/>
                <a:gd name="connsiteX2" fmla="*/ 1215 w 9885"/>
                <a:gd name="connsiteY2" fmla="*/ 1128 h 10000"/>
                <a:gd name="connsiteX3" fmla="*/ 1801 w 9885"/>
                <a:gd name="connsiteY3" fmla="*/ 1452 h 10000"/>
                <a:gd name="connsiteX4" fmla="*/ 2423 w 9885"/>
                <a:gd name="connsiteY4" fmla="*/ 2443 h 10000"/>
                <a:gd name="connsiteX5" fmla="*/ 3959 w 9885"/>
                <a:gd name="connsiteY5" fmla="*/ 3176 h 10000"/>
                <a:gd name="connsiteX6" fmla="*/ 5164 w 9885"/>
                <a:gd name="connsiteY6" fmla="*/ 4371 h 10000"/>
                <a:gd name="connsiteX7" fmla="*/ 6399 w 9885"/>
                <a:gd name="connsiteY7" fmla="*/ 5142 h 10000"/>
                <a:gd name="connsiteX8" fmla="*/ 7277 w 9885"/>
                <a:gd name="connsiteY8" fmla="*/ 6513 h 10000"/>
                <a:gd name="connsiteX9" fmla="*/ 8198 w 9885"/>
                <a:gd name="connsiteY9" fmla="*/ 7594 h 10000"/>
                <a:gd name="connsiteX10" fmla="*/ 8848 w 9885"/>
                <a:gd name="connsiteY10" fmla="*/ 8253 h 10000"/>
                <a:gd name="connsiteX11" fmla="*/ 9375 w 9885"/>
                <a:gd name="connsiteY11" fmla="*/ 8849 h 10000"/>
                <a:gd name="connsiteX12" fmla="*/ 9885 w 9885"/>
                <a:gd name="connsiteY12" fmla="*/ 10000 h 10000"/>
                <a:gd name="connsiteX0" fmla="*/ 0 w 10000"/>
                <a:gd name="connsiteY0" fmla="*/ 0 h 10000"/>
                <a:gd name="connsiteX1" fmla="*/ 414 w 10000"/>
                <a:gd name="connsiteY1" fmla="*/ 332 h 10000"/>
                <a:gd name="connsiteX2" fmla="*/ 1229 w 10000"/>
                <a:gd name="connsiteY2" fmla="*/ 1128 h 10000"/>
                <a:gd name="connsiteX3" fmla="*/ 1822 w 10000"/>
                <a:gd name="connsiteY3" fmla="*/ 1452 h 10000"/>
                <a:gd name="connsiteX4" fmla="*/ 2451 w 10000"/>
                <a:gd name="connsiteY4" fmla="*/ 2443 h 10000"/>
                <a:gd name="connsiteX5" fmla="*/ 4005 w 10000"/>
                <a:gd name="connsiteY5" fmla="*/ 3176 h 10000"/>
                <a:gd name="connsiteX6" fmla="*/ 5224 w 10000"/>
                <a:gd name="connsiteY6" fmla="*/ 4371 h 10000"/>
                <a:gd name="connsiteX7" fmla="*/ 6473 w 10000"/>
                <a:gd name="connsiteY7" fmla="*/ 5142 h 10000"/>
                <a:gd name="connsiteX8" fmla="*/ 7362 w 10000"/>
                <a:gd name="connsiteY8" fmla="*/ 6513 h 10000"/>
                <a:gd name="connsiteX9" fmla="*/ 8293 w 10000"/>
                <a:gd name="connsiteY9" fmla="*/ 7594 h 10000"/>
                <a:gd name="connsiteX10" fmla="*/ 8194 w 10000"/>
                <a:gd name="connsiteY10" fmla="*/ 7428 h 10000"/>
                <a:gd name="connsiteX11" fmla="*/ 8951 w 10000"/>
                <a:gd name="connsiteY11" fmla="*/ 8253 h 10000"/>
                <a:gd name="connsiteX12" fmla="*/ 9484 w 10000"/>
                <a:gd name="connsiteY12" fmla="*/ 8849 h 10000"/>
                <a:gd name="connsiteX13" fmla="*/ 10000 w 10000"/>
                <a:gd name="connsiteY13" fmla="*/ 10000 h 10000"/>
                <a:gd name="connsiteX0" fmla="*/ 0 w 10000"/>
                <a:gd name="connsiteY0" fmla="*/ 0 h 10000"/>
                <a:gd name="connsiteX1" fmla="*/ 414 w 10000"/>
                <a:gd name="connsiteY1" fmla="*/ 332 h 10000"/>
                <a:gd name="connsiteX2" fmla="*/ 1229 w 10000"/>
                <a:gd name="connsiteY2" fmla="*/ 1128 h 10000"/>
                <a:gd name="connsiteX3" fmla="*/ 1822 w 10000"/>
                <a:gd name="connsiteY3" fmla="*/ 1452 h 10000"/>
                <a:gd name="connsiteX4" fmla="*/ 2451 w 10000"/>
                <a:gd name="connsiteY4" fmla="*/ 2443 h 10000"/>
                <a:gd name="connsiteX5" fmla="*/ 4005 w 10000"/>
                <a:gd name="connsiteY5" fmla="*/ 3176 h 10000"/>
                <a:gd name="connsiteX6" fmla="*/ 5224 w 10000"/>
                <a:gd name="connsiteY6" fmla="*/ 4371 h 10000"/>
                <a:gd name="connsiteX7" fmla="*/ 6473 w 10000"/>
                <a:gd name="connsiteY7" fmla="*/ 5142 h 10000"/>
                <a:gd name="connsiteX8" fmla="*/ 7362 w 10000"/>
                <a:gd name="connsiteY8" fmla="*/ 6513 h 10000"/>
                <a:gd name="connsiteX9" fmla="*/ 8293 w 10000"/>
                <a:gd name="connsiteY9" fmla="*/ 7594 h 10000"/>
                <a:gd name="connsiteX10" fmla="*/ 8194 w 10000"/>
                <a:gd name="connsiteY10" fmla="*/ 7428 h 10000"/>
                <a:gd name="connsiteX11" fmla="*/ 8951 w 10000"/>
                <a:gd name="connsiteY11" fmla="*/ 8253 h 10000"/>
                <a:gd name="connsiteX12" fmla="*/ 9438 w 10000"/>
                <a:gd name="connsiteY12" fmla="*/ 9203 h 10000"/>
                <a:gd name="connsiteX13" fmla="*/ 10000 w 10000"/>
                <a:gd name="connsiteY13" fmla="*/ 10000 h 10000"/>
                <a:gd name="connsiteX0" fmla="*/ 0 w 10139"/>
                <a:gd name="connsiteY0" fmla="*/ 0 h 10212"/>
                <a:gd name="connsiteX1" fmla="*/ 414 w 10139"/>
                <a:gd name="connsiteY1" fmla="*/ 332 h 10212"/>
                <a:gd name="connsiteX2" fmla="*/ 1229 w 10139"/>
                <a:gd name="connsiteY2" fmla="*/ 1128 h 10212"/>
                <a:gd name="connsiteX3" fmla="*/ 1822 w 10139"/>
                <a:gd name="connsiteY3" fmla="*/ 1452 h 10212"/>
                <a:gd name="connsiteX4" fmla="*/ 2451 w 10139"/>
                <a:gd name="connsiteY4" fmla="*/ 2443 h 10212"/>
                <a:gd name="connsiteX5" fmla="*/ 4005 w 10139"/>
                <a:gd name="connsiteY5" fmla="*/ 3176 h 10212"/>
                <a:gd name="connsiteX6" fmla="*/ 5224 w 10139"/>
                <a:gd name="connsiteY6" fmla="*/ 4371 h 10212"/>
                <a:gd name="connsiteX7" fmla="*/ 6473 w 10139"/>
                <a:gd name="connsiteY7" fmla="*/ 5142 h 10212"/>
                <a:gd name="connsiteX8" fmla="*/ 7362 w 10139"/>
                <a:gd name="connsiteY8" fmla="*/ 6513 h 10212"/>
                <a:gd name="connsiteX9" fmla="*/ 8293 w 10139"/>
                <a:gd name="connsiteY9" fmla="*/ 7594 h 10212"/>
                <a:gd name="connsiteX10" fmla="*/ 8194 w 10139"/>
                <a:gd name="connsiteY10" fmla="*/ 7428 h 10212"/>
                <a:gd name="connsiteX11" fmla="*/ 8951 w 10139"/>
                <a:gd name="connsiteY11" fmla="*/ 8253 h 10212"/>
                <a:gd name="connsiteX12" fmla="*/ 9438 w 10139"/>
                <a:gd name="connsiteY12" fmla="*/ 9203 h 10212"/>
                <a:gd name="connsiteX13" fmla="*/ 10139 w 10139"/>
                <a:gd name="connsiteY13" fmla="*/ 10212 h 10212"/>
                <a:gd name="connsiteX0" fmla="*/ 0 w 10139"/>
                <a:gd name="connsiteY0" fmla="*/ 0 h 10212"/>
                <a:gd name="connsiteX1" fmla="*/ 414 w 10139"/>
                <a:gd name="connsiteY1" fmla="*/ 332 h 10212"/>
                <a:gd name="connsiteX2" fmla="*/ 1229 w 10139"/>
                <a:gd name="connsiteY2" fmla="*/ 1128 h 10212"/>
                <a:gd name="connsiteX3" fmla="*/ 1822 w 10139"/>
                <a:gd name="connsiteY3" fmla="*/ 1452 h 10212"/>
                <a:gd name="connsiteX4" fmla="*/ 2451 w 10139"/>
                <a:gd name="connsiteY4" fmla="*/ 2443 h 10212"/>
                <a:gd name="connsiteX5" fmla="*/ 4005 w 10139"/>
                <a:gd name="connsiteY5" fmla="*/ 3176 h 10212"/>
                <a:gd name="connsiteX6" fmla="*/ 5224 w 10139"/>
                <a:gd name="connsiteY6" fmla="*/ 4371 h 10212"/>
                <a:gd name="connsiteX7" fmla="*/ 6473 w 10139"/>
                <a:gd name="connsiteY7" fmla="*/ 5142 h 10212"/>
                <a:gd name="connsiteX8" fmla="*/ 7362 w 10139"/>
                <a:gd name="connsiteY8" fmla="*/ 6513 h 10212"/>
                <a:gd name="connsiteX9" fmla="*/ 8293 w 10139"/>
                <a:gd name="connsiteY9" fmla="*/ 7594 h 10212"/>
                <a:gd name="connsiteX10" fmla="*/ 8951 w 10139"/>
                <a:gd name="connsiteY10" fmla="*/ 8253 h 10212"/>
                <a:gd name="connsiteX11" fmla="*/ 9438 w 10139"/>
                <a:gd name="connsiteY11" fmla="*/ 9203 h 10212"/>
                <a:gd name="connsiteX12" fmla="*/ 10139 w 10139"/>
                <a:gd name="connsiteY12" fmla="*/ 10212 h 10212"/>
                <a:gd name="connsiteX0" fmla="*/ 0 w 10139"/>
                <a:gd name="connsiteY0" fmla="*/ 0 h 10212"/>
                <a:gd name="connsiteX1" fmla="*/ 414 w 10139"/>
                <a:gd name="connsiteY1" fmla="*/ 332 h 10212"/>
                <a:gd name="connsiteX2" fmla="*/ 1229 w 10139"/>
                <a:gd name="connsiteY2" fmla="*/ 1128 h 10212"/>
                <a:gd name="connsiteX3" fmla="*/ 1822 w 10139"/>
                <a:gd name="connsiteY3" fmla="*/ 1452 h 10212"/>
                <a:gd name="connsiteX4" fmla="*/ 2451 w 10139"/>
                <a:gd name="connsiteY4" fmla="*/ 2443 h 10212"/>
                <a:gd name="connsiteX5" fmla="*/ 4005 w 10139"/>
                <a:gd name="connsiteY5" fmla="*/ 3176 h 10212"/>
                <a:gd name="connsiteX6" fmla="*/ 5224 w 10139"/>
                <a:gd name="connsiteY6" fmla="*/ 4371 h 10212"/>
                <a:gd name="connsiteX7" fmla="*/ 6473 w 10139"/>
                <a:gd name="connsiteY7" fmla="*/ 5142 h 10212"/>
                <a:gd name="connsiteX8" fmla="*/ 7362 w 10139"/>
                <a:gd name="connsiteY8" fmla="*/ 6513 h 10212"/>
                <a:gd name="connsiteX9" fmla="*/ 8293 w 10139"/>
                <a:gd name="connsiteY9" fmla="*/ 7594 h 10212"/>
                <a:gd name="connsiteX10" fmla="*/ 8881 w 10139"/>
                <a:gd name="connsiteY10" fmla="*/ 8253 h 10212"/>
                <a:gd name="connsiteX11" fmla="*/ 9438 w 10139"/>
                <a:gd name="connsiteY11" fmla="*/ 9203 h 10212"/>
                <a:gd name="connsiteX12" fmla="*/ 10139 w 10139"/>
                <a:gd name="connsiteY12" fmla="*/ 10212 h 10212"/>
                <a:gd name="connsiteX0" fmla="*/ 0 w 10139"/>
                <a:gd name="connsiteY0" fmla="*/ 0 h 10212"/>
                <a:gd name="connsiteX1" fmla="*/ 414 w 10139"/>
                <a:gd name="connsiteY1" fmla="*/ 332 h 10212"/>
                <a:gd name="connsiteX2" fmla="*/ 1229 w 10139"/>
                <a:gd name="connsiteY2" fmla="*/ 1128 h 10212"/>
                <a:gd name="connsiteX3" fmla="*/ 1822 w 10139"/>
                <a:gd name="connsiteY3" fmla="*/ 1452 h 10212"/>
                <a:gd name="connsiteX4" fmla="*/ 2451 w 10139"/>
                <a:gd name="connsiteY4" fmla="*/ 2443 h 10212"/>
                <a:gd name="connsiteX5" fmla="*/ 4005 w 10139"/>
                <a:gd name="connsiteY5" fmla="*/ 3176 h 10212"/>
                <a:gd name="connsiteX6" fmla="*/ 5224 w 10139"/>
                <a:gd name="connsiteY6" fmla="*/ 4371 h 10212"/>
                <a:gd name="connsiteX7" fmla="*/ 6473 w 10139"/>
                <a:gd name="connsiteY7" fmla="*/ 5142 h 10212"/>
                <a:gd name="connsiteX8" fmla="*/ 7455 w 10139"/>
                <a:gd name="connsiteY8" fmla="*/ 6513 h 10212"/>
                <a:gd name="connsiteX9" fmla="*/ 8293 w 10139"/>
                <a:gd name="connsiteY9" fmla="*/ 7594 h 10212"/>
                <a:gd name="connsiteX10" fmla="*/ 8881 w 10139"/>
                <a:gd name="connsiteY10" fmla="*/ 8253 h 10212"/>
                <a:gd name="connsiteX11" fmla="*/ 9438 w 10139"/>
                <a:gd name="connsiteY11" fmla="*/ 9203 h 10212"/>
                <a:gd name="connsiteX12" fmla="*/ 10139 w 10139"/>
                <a:gd name="connsiteY12" fmla="*/ 10212 h 10212"/>
                <a:gd name="connsiteX0" fmla="*/ 0 w 10139"/>
                <a:gd name="connsiteY0" fmla="*/ 0 h 10212"/>
                <a:gd name="connsiteX1" fmla="*/ 414 w 10139"/>
                <a:gd name="connsiteY1" fmla="*/ 332 h 10212"/>
                <a:gd name="connsiteX2" fmla="*/ 1229 w 10139"/>
                <a:gd name="connsiteY2" fmla="*/ 1128 h 10212"/>
                <a:gd name="connsiteX3" fmla="*/ 1822 w 10139"/>
                <a:gd name="connsiteY3" fmla="*/ 1452 h 10212"/>
                <a:gd name="connsiteX4" fmla="*/ 2451 w 10139"/>
                <a:gd name="connsiteY4" fmla="*/ 2443 h 10212"/>
                <a:gd name="connsiteX5" fmla="*/ 4005 w 10139"/>
                <a:gd name="connsiteY5" fmla="*/ 3176 h 10212"/>
                <a:gd name="connsiteX6" fmla="*/ 5224 w 10139"/>
                <a:gd name="connsiteY6" fmla="*/ 4371 h 10212"/>
                <a:gd name="connsiteX7" fmla="*/ 6473 w 10139"/>
                <a:gd name="connsiteY7" fmla="*/ 5142 h 10212"/>
                <a:gd name="connsiteX8" fmla="*/ 7293 w 10139"/>
                <a:gd name="connsiteY8" fmla="*/ 6654 h 10212"/>
                <a:gd name="connsiteX9" fmla="*/ 8293 w 10139"/>
                <a:gd name="connsiteY9" fmla="*/ 7594 h 10212"/>
                <a:gd name="connsiteX10" fmla="*/ 8881 w 10139"/>
                <a:gd name="connsiteY10" fmla="*/ 8253 h 10212"/>
                <a:gd name="connsiteX11" fmla="*/ 9438 w 10139"/>
                <a:gd name="connsiteY11" fmla="*/ 9203 h 10212"/>
                <a:gd name="connsiteX12" fmla="*/ 10139 w 10139"/>
                <a:gd name="connsiteY12" fmla="*/ 10212 h 10212"/>
                <a:gd name="connsiteX0" fmla="*/ 0 w 10139"/>
                <a:gd name="connsiteY0" fmla="*/ 0 h 10212"/>
                <a:gd name="connsiteX1" fmla="*/ 414 w 10139"/>
                <a:gd name="connsiteY1" fmla="*/ 332 h 10212"/>
                <a:gd name="connsiteX2" fmla="*/ 1229 w 10139"/>
                <a:gd name="connsiteY2" fmla="*/ 1128 h 10212"/>
                <a:gd name="connsiteX3" fmla="*/ 1822 w 10139"/>
                <a:gd name="connsiteY3" fmla="*/ 1452 h 10212"/>
                <a:gd name="connsiteX4" fmla="*/ 2451 w 10139"/>
                <a:gd name="connsiteY4" fmla="*/ 2443 h 10212"/>
                <a:gd name="connsiteX5" fmla="*/ 4005 w 10139"/>
                <a:gd name="connsiteY5" fmla="*/ 3176 h 10212"/>
                <a:gd name="connsiteX6" fmla="*/ 5224 w 10139"/>
                <a:gd name="connsiteY6" fmla="*/ 4371 h 10212"/>
                <a:gd name="connsiteX7" fmla="*/ 6473 w 10139"/>
                <a:gd name="connsiteY7" fmla="*/ 5142 h 10212"/>
                <a:gd name="connsiteX8" fmla="*/ 7293 w 10139"/>
                <a:gd name="connsiteY8" fmla="*/ 6654 h 10212"/>
                <a:gd name="connsiteX9" fmla="*/ 8293 w 10139"/>
                <a:gd name="connsiteY9" fmla="*/ 7594 h 10212"/>
                <a:gd name="connsiteX10" fmla="*/ 8927 w 10139"/>
                <a:gd name="connsiteY10" fmla="*/ 8607 h 10212"/>
                <a:gd name="connsiteX11" fmla="*/ 9438 w 10139"/>
                <a:gd name="connsiteY11" fmla="*/ 9203 h 10212"/>
                <a:gd name="connsiteX12" fmla="*/ 10139 w 10139"/>
                <a:gd name="connsiteY12" fmla="*/ 10212 h 10212"/>
                <a:gd name="connsiteX0" fmla="*/ 0 w 10278"/>
                <a:gd name="connsiteY0" fmla="*/ 0 h 10707"/>
                <a:gd name="connsiteX1" fmla="*/ 553 w 10278"/>
                <a:gd name="connsiteY1" fmla="*/ 827 h 10707"/>
                <a:gd name="connsiteX2" fmla="*/ 1368 w 10278"/>
                <a:gd name="connsiteY2" fmla="*/ 1623 h 10707"/>
                <a:gd name="connsiteX3" fmla="*/ 1961 w 10278"/>
                <a:gd name="connsiteY3" fmla="*/ 1947 h 10707"/>
                <a:gd name="connsiteX4" fmla="*/ 2590 w 10278"/>
                <a:gd name="connsiteY4" fmla="*/ 2938 h 10707"/>
                <a:gd name="connsiteX5" fmla="*/ 4144 w 10278"/>
                <a:gd name="connsiteY5" fmla="*/ 3671 h 10707"/>
                <a:gd name="connsiteX6" fmla="*/ 5363 w 10278"/>
                <a:gd name="connsiteY6" fmla="*/ 4866 h 10707"/>
                <a:gd name="connsiteX7" fmla="*/ 6612 w 10278"/>
                <a:gd name="connsiteY7" fmla="*/ 5637 h 10707"/>
                <a:gd name="connsiteX8" fmla="*/ 7432 w 10278"/>
                <a:gd name="connsiteY8" fmla="*/ 7149 h 10707"/>
                <a:gd name="connsiteX9" fmla="*/ 8432 w 10278"/>
                <a:gd name="connsiteY9" fmla="*/ 8089 h 10707"/>
                <a:gd name="connsiteX10" fmla="*/ 9066 w 10278"/>
                <a:gd name="connsiteY10" fmla="*/ 9102 h 10707"/>
                <a:gd name="connsiteX11" fmla="*/ 9577 w 10278"/>
                <a:gd name="connsiteY11" fmla="*/ 9698 h 10707"/>
                <a:gd name="connsiteX12" fmla="*/ 10278 w 10278"/>
                <a:gd name="connsiteY12" fmla="*/ 10707 h 10707"/>
                <a:gd name="connsiteX0" fmla="*/ 0 w 10278"/>
                <a:gd name="connsiteY0" fmla="*/ 0 h 10707"/>
                <a:gd name="connsiteX1" fmla="*/ 553 w 10278"/>
                <a:gd name="connsiteY1" fmla="*/ 827 h 10707"/>
                <a:gd name="connsiteX2" fmla="*/ 493 w 10278"/>
                <a:gd name="connsiteY2" fmla="*/ 711 h 10707"/>
                <a:gd name="connsiteX3" fmla="*/ 1368 w 10278"/>
                <a:gd name="connsiteY3" fmla="*/ 1623 h 10707"/>
                <a:gd name="connsiteX4" fmla="*/ 1961 w 10278"/>
                <a:gd name="connsiteY4" fmla="*/ 1947 h 10707"/>
                <a:gd name="connsiteX5" fmla="*/ 2590 w 10278"/>
                <a:gd name="connsiteY5" fmla="*/ 2938 h 10707"/>
                <a:gd name="connsiteX6" fmla="*/ 4144 w 10278"/>
                <a:gd name="connsiteY6" fmla="*/ 3671 h 10707"/>
                <a:gd name="connsiteX7" fmla="*/ 5363 w 10278"/>
                <a:gd name="connsiteY7" fmla="*/ 4866 h 10707"/>
                <a:gd name="connsiteX8" fmla="*/ 6612 w 10278"/>
                <a:gd name="connsiteY8" fmla="*/ 5637 h 10707"/>
                <a:gd name="connsiteX9" fmla="*/ 7432 w 10278"/>
                <a:gd name="connsiteY9" fmla="*/ 7149 h 10707"/>
                <a:gd name="connsiteX10" fmla="*/ 8432 w 10278"/>
                <a:gd name="connsiteY10" fmla="*/ 8089 h 10707"/>
                <a:gd name="connsiteX11" fmla="*/ 9066 w 10278"/>
                <a:gd name="connsiteY11" fmla="*/ 9102 h 10707"/>
                <a:gd name="connsiteX12" fmla="*/ 9577 w 10278"/>
                <a:gd name="connsiteY12" fmla="*/ 9698 h 10707"/>
                <a:gd name="connsiteX13" fmla="*/ 10278 w 10278"/>
                <a:gd name="connsiteY13" fmla="*/ 10707 h 10707"/>
                <a:gd name="connsiteX0" fmla="*/ 0 w 10278"/>
                <a:gd name="connsiteY0" fmla="*/ 0 h 10707"/>
                <a:gd name="connsiteX1" fmla="*/ 553 w 10278"/>
                <a:gd name="connsiteY1" fmla="*/ 827 h 10707"/>
                <a:gd name="connsiteX2" fmla="*/ 1368 w 10278"/>
                <a:gd name="connsiteY2" fmla="*/ 1623 h 10707"/>
                <a:gd name="connsiteX3" fmla="*/ 1961 w 10278"/>
                <a:gd name="connsiteY3" fmla="*/ 1947 h 10707"/>
                <a:gd name="connsiteX4" fmla="*/ 2590 w 10278"/>
                <a:gd name="connsiteY4" fmla="*/ 2938 h 10707"/>
                <a:gd name="connsiteX5" fmla="*/ 4144 w 10278"/>
                <a:gd name="connsiteY5" fmla="*/ 3671 h 10707"/>
                <a:gd name="connsiteX6" fmla="*/ 5363 w 10278"/>
                <a:gd name="connsiteY6" fmla="*/ 4866 h 10707"/>
                <a:gd name="connsiteX7" fmla="*/ 6612 w 10278"/>
                <a:gd name="connsiteY7" fmla="*/ 5637 h 10707"/>
                <a:gd name="connsiteX8" fmla="*/ 7432 w 10278"/>
                <a:gd name="connsiteY8" fmla="*/ 7149 h 10707"/>
                <a:gd name="connsiteX9" fmla="*/ 8432 w 10278"/>
                <a:gd name="connsiteY9" fmla="*/ 8089 h 10707"/>
                <a:gd name="connsiteX10" fmla="*/ 9066 w 10278"/>
                <a:gd name="connsiteY10" fmla="*/ 9102 h 10707"/>
                <a:gd name="connsiteX11" fmla="*/ 9577 w 10278"/>
                <a:gd name="connsiteY11" fmla="*/ 9698 h 10707"/>
                <a:gd name="connsiteX12" fmla="*/ 10278 w 10278"/>
                <a:gd name="connsiteY12" fmla="*/ 10707 h 10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78" h="10707">
                  <a:moveTo>
                    <a:pt x="0" y="0"/>
                  </a:moveTo>
                  <a:cubicBezTo>
                    <a:pt x="16" y="12"/>
                    <a:pt x="325" y="557"/>
                    <a:pt x="553" y="827"/>
                  </a:cubicBezTo>
                  <a:cubicBezTo>
                    <a:pt x="781" y="1097"/>
                    <a:pt x="1133" y="1436"/>
                    <a:pt x="1368" y="1623"/>
                  </a:cubicBezTo>
                  <a:cubicBezTo>
                    <a:pt x="1603" y="1810"/>
                    <a:pt x="1758" y="1729"/>
                    <a:pt x="1961" y="1947"/>
                  </a:cubicBezTo>
                  <a:cubicBezTo>
                    <a:pt x="2165" y="2166"/>
                    <a:pt x="2226" y="2652"/>
                    <a:pt x="2590" y="2938"/>
                  </a:cubicBezTo>
                  <a:cubicBezTo>
                    <a:pt x="2953" y="3226"/>
                    <a:pt x="3682" y="3348"/>
                    <a:pt x="4144" y="3671"/>
                  </a:cubicBezTo>
                  <a:cubicBezTo>
                    <a:pt x="4606" y="3992"/>
                    <a:pt x="4952" y="4537"/>
                    <a:pt x="5363" y="4866"/>
                  </a:cubicBezTo>
                  <a:cubicBezTo>
                    <a:pt x="5774" y="5193"/>
                    <a:pt x="6267" y="5257"/>
                    <a:pt x="6612" y="5637"/>
                  </a:cubicBezTo>
                  <a:cubicBezTo>
                    <a:pt x="6957" y="6017"/>
                    <a:pt x="7128" y="6741"/>
                    <a:pt x="7432" y="7149"/>
                  </a:cubicBezTo>
                  <a:cubicBezTo>
                    <a:pt x="7735" y="7557"/>
                    <a:pt x="8160" y="7764"/>
                    <a:pt x="8432" y="8089"/>
                  </a:cubicBezTo>
                  <a:cubicBezTo>
                    <a:pt x="8704" y="8415"/>
                    <a:pt x="8875" y="8834"/>
                    <a:pt x="9066" y="9102"/>
                  </a:cubicBezTo>
                  <a:cubicBezTo>
                    <a:pt x="9273" y="9398"/>
                    <a:pt x="9342" y="9491"/>
                    <a:pt x="9577" y="9698"/>
                  </a:cubicBezTo>
                  <a:cubicBezTo>
                    <a:pt x="9810" y="9905"/>
                    <a:pt x="10175" y="10591"/>
                    <a:pt x="10278" y="10707"/>
                  </a:cubicBezTo>
                </a:path>
              </a:pathLst>
            </a:custGeom>
            <a:noFill/>
            <a:ln w="63500">
              <a:solidFill>
                <a:srgbClr val="922088"/>
              </a:solidFill>
              <a:round/>
              <a:headEnd/>
              <a:tailEnd type="triangle" w="med" len="med"/>
            </a:ln>
          </p:spPr>
          <p:txBody>
            <a:bodyPr lIns="0" tIns="0" rIns="0" bIns="0"/>
            <a:lstStyle/>
            <a:p>
              <a:endParaRPr lang="ja-JP" altLang="en-US">
                <a:solidFill>
                  <a:prstClr val="black"/>
                </a:solidFill>
              </a:endParaRPr>
            </a:p>
          </p:txBody>
        </p:sp>
        <p:sp>
          <p:nvSpPr>
            <p:cNvPr id="112" name="Text Box 22"/>
            <p:cNvSpPr txBox="1">
              <a:spLocks noChangeArrowheads="1"/>
            </p:cNvSpPr>
            <p:nvPr/>
          </p:nvSpPr>
          <p:spPr bwMode="auto">
            <a:xfrm>
              <a:off x="8699838" y="3713284"/>
              <a:ext cx="504052" cy="246221"/>
            </a:xfrm>
            <a:prstGeom prst="rect">
              <a:avLst/>
            </a:prstGeom>
            <a:noFill/>
            <a:ln w="9525">
              <a:noFill/>
              <a:miter lim="800000"/>
              <a:headEnd/>
              <a:tailEnd/>
            </a:ln>
          </p:spPr>
          <p:txBody>
            <a:bodyPr wrap="square" lIns="0" tIns="0" rIns="0" bIns="0">
              <a:spAutoFit/>
            </a:bodyPr>
            <a:lstStyle/>
            <a:p>
              <a:pPr>
                <a:spcBef>
                  <a:spcPct val="50000"/>
                </a:spcBef>
              </a:pPr>
              <a:r>
                <a:rPr lang="ja-JP" altLang="en-US" sz="1600" dirty="0">
                  <a:solidFill>
                    <a:srgbClr val="000000"/>
                  </a:solidFill>
                  <a:latin typeface="Meiryo UI" panose="020B0604030504040204" pitchFamily="50" charset="-128"/>
                  <a:ea typeface="Meiryo UI" panose="020B0604030504040204" pitchFamily="50" charset="-128"/>
                </a:rPr>
                <a:t>時間</a:t>
              </a:r>
            </a:p>
          </p:txBody>
        </p:sp>
        <p:sp>
          <p:nvSpPr>
            <p:cNvPr id="113" name="正方形/長方形 112"/>
            <p:cNvSpPr/>
            <p:nvPr/>
          </p:nvSpPr>
          <p:spPr bwMode="auto">
            <a:xfrm>
              <a:off x="7335098" y="3758460"/>
              <a:ext cx="104898" cy="108000"/>
            </a:xfrm>
            <a:prstGeom prst="rect">
              <a:avLst/>
            </a:prstGeom>
            <a:solidFill>
              <a:srgbClr val="FF5050"/>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r"/>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114" name="正方形/長方形 113"/>
            <p:cNvSpPr/>
            <p:nvPr/>
          </p:nvSpPr>
          <p:spPr bwMode="auto">
            <a:xfrm>
              <a:off x="7589851" y="3765268"/>
              <a:ext cx="212455" cy="108000"/>
            </a:xfrm>
            <a:prstGeom prst="rect">
              <a:avLst/>
            </a:prstGeom>
            <a:solidFill>
              <a:srgbClr val="FF5050"/>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r"/>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115" name="正方形/長方形 114"/>
            <p:cNvSpPr/>
            <p:nvPr/>
          </p:nvSpPr>
          <p:spPr bwMode="auto">
            <a:xfrm>
              <a:off x="7898281" y="3765463"/>
              <a:ext cx="278248" cy="108000"/>
            </a:xfrm>
            <a:prstGeom prst="rect">
              <a:avLst/>
            </a:prstGeom>
            <a:solidFill>
              <a:srgbClr val="FF5050"/>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r"/>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116" name="正方形/長方形 115"/>
            <p:cNvSpPr/>
            <p:nvPr/>
          </p:nvSpPr>
          <p:spPr bwMode="auto">
            <a:xfrm>
              <a:off x="6859702" y="3765140"/>
              <a:ext cx="104898" cy="108000"/>
            </a:xfrm>
            <a:prstGeom prst="rect">
              <a:avLst/>
            </a:prstGeom>
            <a:solidFill>
              <a:srgbClr val="FF5050"/>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r"/>
              <a:endParaRPr lang="ja-JP" altLang="en-US">
                <a:solidFill>
                  <a:srgbClr val="000000"/>
                </a:solidFill>
                <a:effectLst>
                  <a:outerShdw blurRad="38100" dist="38100" dir="2700000" algn="tl">
                    <a:srgbClr val="000000">
                      <a:alpha val="43137"/>
                    </a:srgbClr>
                  </a:outerShdw>
                </a:effectLst>
                <a:latin typeface="Arial" charset="0"/>
              </a:endParaRPr>
            </a:p>
          </p:txBody>
        </p:sp>
      </p:grpSp>
      <p:sp>
        <p:nvSpPr>
          <p:cNvPr id="117" name="テキスト ボックス 116"/>
          <p:cNvSpPr txBox="1"/>
          <p:nvPr/>
        </p:nvSpPr>
        <p:spPr>
          <a:xfrm>
            <a:off x="7783791" y="2813806"/>
            <a:ext cx="777412" cy="313932"/>
          </a:xfrm>
          <a:prstGeom prst="rect">
            <a:avLst/>
          </a:prstGeom>
          <a:solidFill>
            <a:srgbClr val="FF5050"/>
          </a:solidFill>
        </p:spPr>
        <p:txBody>
          <a:bodyPr wrap="square" lIns="0" rIns="0" rtlCol="0">
            <a:spAutoFit/>
          </a:bodyPr>
          <a:lstStyle/>
          <a:p>
            <a:pPr algn="ctr">
              <a:lnSpc>
                <a:spcPct val="90000"/>
              </a:lnSpc>
            </a:pPr>
            <a:r>
              <a:rPr lang="ja-JP" altLang="en-US" sz="1600" dirty="0">
                <a:solidFill>
                  <a:srgbClr val="FFFFFF"/>
                </a:solidFill>
                <a:latin typeface="Meiryo UI" panose="020B0604030504040204" pitchFamily="50" charset="-128"/>
                <a:ea typeface="Meiryo UI" panose="020B0604030504040204" pitchFamily="50" charset="-128"/>
              </a:rPr>
              <a:t>入退院</a:t>
            </a:r>
            <a:r>
              <a:rPr lang="en-US" altLang="ja-JP" sz="1600" dirty="0">
                <a:solidFill>
                  <a:srgbClr val="FFFFFF"/>
                </a:solidFill>
                <a:latin typeface="Meiryo UI" panose="020B0604030504040204" pitchFamily="50" charset="-128"/>
                <a:ea typeface="Meiryo UI" panose="020B0604030504040204" pitchFamily="50" charset="-128"/>
              </a:rPr>
              <a:t> </a:t>
            </a:r>
            <a:endParaRPr lang="ja-JP" altLang="en-US" sz="1600" dirty="0">
              <a:solidFill>
                <a:srgbClr val="FFFFFF"/>
              </a:solidFill>
              <a:latin typeface="Meiryo UI" panose="020B0604030504040204" pitchFamily="50" charset="-128"/>
              <a:ea typeface="Meiryo UI" panose="020B0604030504040204" pitchFamily="50" charset="-128"/>
            </a:endParaRPr>
          </a:p>
        </p:txBody>
      </p:sp>
      <p:grpSp>
        <p:nvGrpSpPr>
          <p:cNvPr id="7" name="グループ化 117"/>
          <p:cNvGrpSpPr/>
          <p:nvPr/>
        </p:nvGrpSpPr>
        <p:grpSpPr>
          <a:xfrm>
            <a:off x="3665833" y="3072410"/>
            <a:ext cx="3593253" cy="826694"/>
            <a:chOff x="3665833" y="2984756"/>
            <a:chExt cx="3593253" cy="826694"/>
          </a:xfrm>
        </p:grpSpPr>
        <p:pic>
          <p:nvPicPr>
            <p:cNvPr id="119" name="Picture 22" descr="アルツハイマー型認知症｜物忘れ｜人格の変化｜認知機能低下 / 無料素材 / イラスト"/>
            <p:cNvPicPr>
              <a:picLocks noChangeAspect="1" noChangeArrowheads="1"/>
            </p:cNvPicPr>
            <p:nvPr/>
          </p:nvPicPr>
          <p:blipFill>
            <a:blip r:embed="rId33"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65833" y="2984756"/>
              <a:ext cx="996937" cy="817928"/>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26" descr="老人 | おじいさん | お年寄り / ピクトグラム / 無料 / アイコン / クリップアート"/>
            <p:cNvPicPr>
              <a:picLocks noChangeArrowheads="1"/>
            </p:cNvPicPr>
            <p:nvPr/>
          </p:nvPicPr>
          <p:blipFill>
            <a:blip r:embed="rId34"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5419900" y="3163450"/>
              <a:ext cx="828000" cy="648000"/>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10" descr="care, elderly, home, nurse, old folks, wheelchair icon"/>
            <p:cNvPicPr>
              <a:picLocks noChangeArrowheads="1"/>
            </p:cNvPicPr>
            <p:nvPr/>
          </p:nvPicPr>
          <p:blipFill>
            <a:blip r:embed="rId3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77919" y="3091229"/>
              <a:ext cx="581167" cy="684000"/>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0" name="直線矢印コネクタ 9"/>
          <p:cNvCxnSpPr>
            <a:endCxn id="96" idx="3"/>
          </p:cNvCxnSpPr>
          <p:nvPr/>
        </p:nvCxnSpPr>
        <p:spPr bwMode="auto">
          <a:xfrm flipH="1">
            <a:off x="1986380" y="4624266"/>
            <a:ext cx="3238763" cy="1286317"/>
          </a:xfrm>
          <a:prstGeom prst="straightConnector1">
            <a:avLst/>
          </a:prstGeom>
          <a:solidFill>
            <a:srgbClr val="FFFF99"/>
          </a:solidFill>
          <a:ln w="9525" cap="flat" cmpd="sng" algn="ctr">
            <a:noFill/>
            <a:prstDash val="solid"/>
            <a:round/>
            <a:headEnd type="none" w="med" len="med"/>
            <a:tailEnd type="triangle"/>
          </a:ln>
          <a:effectLst/>
        </p:spPr>
      </p:cxnSp>
      <p:sp>
        <p:nvSpPr>
          <p:cNvPr id="123" name="テキスト ボックス 122"/>
          <p:cNvSpPr txBox="1"/>
          <p:nvPr/>
        </p:nvSpPr>
        <p:spPr>
          <a:xfrm>
            <a:off x="8377360" y="8964"/>
            <a:ext cx="757675" cy="461665"/>
          </a:xfrm>
          <a:prstGeom prst="rect">
            <a:avLst/>
          </a:prstGeom>
          <a:noFill/>
        </p:spPr>
        <p:txBody>
          <a:bodyPr wrap="square" rtlCol="0">
            <a:spAutoFit/>
          </a:bodyPr>
          <a:lstStyle/>
          <a:p>
            <a:pPr algn="r"/>
            <a:r>
              <a:rPr kumimoji="1" lang="en-US" altLang="ja-JP" sz="2400" dirty="0" smtClean="0">
                <a:latin typeface="Meiryo UI" panose="020B0604030504040204" pitchFamily="50" charset="-128"/>
                <a:ea typeface="Meiryo UI" panose="020B0604030504040204" pitchFamily="50" charset="-128"/>
              </a:rPr>
              <a:t>52</a:t>
            </a:r>
            <a:endParaRPr kumimoji="1" lang="ja-JP" altLang="en-US"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503898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グループ化 21"/>
          <p:cNvGrpSpPr/>
          <p:nvPr/>
        </p:nvGrpSpPr>
        <p:grpSpPr>
          <a:xfrm>
            <a:off x="659873" y="2036321"/>
            <a:ext cx="3025982" cy="1849522"/>
            <a:chOff x="1547691" y="1304990"/>
            <a:chExt cx="4745259" cy="3077777"/>
          </a:xfrm>
          <a:solidFill>
            <a:srgbClr val="FFE3B9"/>
          </a:solidFill>
        </p:grpSpPr>
        <p:sp>
          <p:nvSpPr>
            <p:cNvPr id="4" name="円/楕円 3"/>
            <p:cNvSpPr/>
            <p:nvPr/>
          </p:nvSpPr>
          <p:spPr>
            <a:xfrm>
              <a:off x="2674132" y="2333193"/>
              <a:ext cx="1203304" cy="1032741"/>
            </a:xfrm>
            <a:prstGeom prst="ellipse">
              <a:avLst/>
            </a:prstGeom>
            <a:solidFill>
              <a:srgbClr val="FFB64B"/>
            </a:solidFill>
          </p:spPr>
          <p:style>
            <a:lnRef idx="1">
              <a:schemeClr val="accent6"/>
            </a:lnRef>
            <a:fillRef idx="2">
              <a:schemeClr val="accent6"/>
            </a:fillRef>
            <a:effectRef idx="1">
              <a:schemeClr val="accent6"/>
            </a:effectRef>
            <a:fontRef idx="minor">
              <a:schemeClr val="dk1"/>
            </a:fontRef>
          </p:style>
          <p:txBody>
            <a:bodyPr wrap="none" rtlCol="0" anchor="ctr"/>
            <a:lstStyle/>
            <a:p>
              <a:pPr algn="ctr"/>
              <a:r>
                <a:rPr lang="ja-JP" altLang="en-US" sz="2000" b="1" dirty="0">
                  <a:solidFill>
                    <a:prstClr val="black"/>
                  </a:solidFill>
                  <a:latin typeface="Meiryo UI" panose="020B0604030504040204" pitchFamily="50" charset="-128"/>
                  <a:ea typeface="Meiryo UI" panose="020B0604030504040204" pitchFamily="50" charset="-128"/>
                </a:rPr>
                <a:t>本人</a:t>
              </a:r>
            </a:p>
          </p:txBody>
        </p:sp>
        <p:grpSp>
          <p:nvGrpSpPr>
            <p:cNvPr id="20" name="グループ化 19"/>
            <p:cNvGrpSpPr/>
            <p:nvPr/>
          </p:nvGrpSpPr>
          <p:grpSpPr>
            <a:xfrm>
              <a:off x="1547691" y="1304990"/>
              <a:ext cx="4745259" cy="3077777"/>
              <a:chOff x="1547691" y="1304990"/>
              <a:chExt cx="4745259" cy="3077777"/>
            </a:xfrm>
            <a:grpFill/>
          </p:grpSpPr>
          <p:sp>
            <p:nvSpPr>
              <p:cNvPr id="7" name="円/楕円 6"/>
              <p:cNvSpPr/>
              <p:nvPr/>
            </p:nvSpPr>
            <p:spPr>
              <a:xfrm>
                <a:off x="4528754" y="1395114"/>
                <a:ext cx="1080120" cy="864097"/>
              </a:xfrm>
              <a:prstGeom prst="ellipse">
                <a:avLst/>
              </a:prstGeom>
              <a:grp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solidFill>
                    <a:prstClr val="black"/>
                  </a:solidFill>
                </a:endParaRPr>
              </a:p>
            </p:txBody>
          </p:sp>
          <p:sp>
            <p:nvSpPr>
              <p:cNvPr id="9" name="円/楕円 8"/>
              <p:cNvSpPr/>
              <p:nvPr/>
            </p:nvSpPr>
            <p:spPr>
              <a:xfrm>
                <a:off x="5212830" y="1983614"/>
                <a:ext cx="1080120" cy="864097"/>
              </a:xfrm>
              <a:prstGeom prst="ellipse">
                <a:avLst/>
              </a:prstGeom>
              <a:grp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solidFill>
                    <a:prstClr val="black"/>
                  </a:solidFill>
                </a:endParaRPr>
              </a:p>
            </p:txBody>
          </p:sp>
          <p:sp>
            <p:nvSpPr>
              <p:cNvPr id="10" name="円/楕円 9"/>
              <p:cNvSpPr/>
              <p:nvPr/>
            </p:nvSpPr>
            <p:spPr>
              <a:xfrm>
                <a:off x="5212830" y="2865512"/>
                <a:ext cx="1080120" cy="864097"/>
              </a:xfrm>
              <a:prstGeom prst="ellipse">
                <a:avLst/>
              </a:prstGeom>
              <a:grp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solidFill>
                    <a:prstClr val="black"/>
                  </a:solidFill>
                </a:endParaRPr>
              </a:p>
            </p:txBody>
          </p:sp>
          <p:sp>
            <p:nvSpPr>
              <p:cNvPr id="13" name="円/楕円 12"/>
              <p:cNvSpPr/>
              <p:nvPr/>
            </p:nvSpPr>
            <p:spPr>
              <a:xfrm>
                <a:off x="3635896" y="1304990"/>
                <a:ext cx="1080120" cy="864097"/>
              </a:xfrm>
              <a:prstGeom prst="ellipse">
                <a:avLst/>
              </a:prstGeom>
              <a:grp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solidFill>
                    <a:prstClr val="black"/>
                  </a:solidFill>
                </a:endParaRPr>
              </a:p>
            </p:txBody>
          </p:sp>
          <p:sp>
            <p:nvSpPr>
              <p:cNvPr id="14" name="円/楕円 13"/>
              <p:cNvSpPr/>
              <p:nvPr/>
            </p:nvSpPr>
            <p:spPr>
              <a:xfrm>
                <a:off x="2627784" y="1376999"/>
                <a:ext cx="1080120" cy="864097"/>
              </a:xfrm>
              <a:prstGeom prst="ellipse">
                <a:avLst/>
              </a:prstGeom>
              <a:grp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solidFill>
                    <a:prstClr val="black"/>
                  </a:solidFill>
                </a:endParaRPr>
              </a:p>
            </p:txBody>
          </p:sp>
          <p:sp>
            <p:nvSpPr>
              <p:cNvPr id="15" name="円/楕円 14"/>
              <p:cNvSpPr/>
              <p:nvPr/>
            </p:nvSpPr>
            <p:spPr>
              <a:xfrm>
                <a:off x="1792528" y="1628800"/>
                <a:ext cx="1080120" cy="864097"/>
              </a:xfrm>
              <a:prstGeom prst="ellipse">
                <a:avLst/>
              </a:prstGeom>
              <a:grp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solidFill>
                    <a:prstClr val="black"/>
                  </a:solidFill>
                </a:endParaRPr>
              </a:p>
            </p:txBody>
          </p:sp>
          <p:sp>
            <p:nvSpPr>
              <p:cNvPr id="16" name="円/楕円 15"/>
              <p:cNvSpPr/>
              <p:nvPr/>
            </p:nvSpPr>
            <p:spPr>
              <a:xfrm>
                <a:off x="2483768" y="3446663"/>
                <a:ext cx="1080120" cy="864097"/>
              </a:xfrm>
              <a:prstGeom prst="ellipse">
                <a:avLst/>
              </a:prstGeom>
              <a:grp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solidFill>
                    <a:prstClr val="black"/>
                  </a:solidFill>
                </a:endParaRPr>
              </a:p>
            </p:txBody>
          </p:sp>
          <p:sp>
            <p:nvSpPr>
              <p:cNvPr id="17" name="円/楕円 16"/>
              <p:cNvSpPr/>
              <p:nvPr/>
            </p:nvSpPr>
            <p:spPr>
              <a:xfrm>
                <a:off x="3477448" y="3518670"/>
                <a:ext cx="1080120" cy="864097"/>
              </a:xfrm>
              <a:prstGeom prst="ellipse">
                <a:avLst/>
              </a:prstGeom>
              <a:grp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solidFill>
                    <a:prstClr val="black"/>
                  </a:solidFill>
                </a:endParaRPr>
              </a:p>
            </p:txBody>
          </p:sp>
          <p:sp>
            <p:nvSpPr>
              <p:cNvPr id="18" name="円/楕円 17"/>
              <p:cNvSpPr/>
              <p:nvPr/>
            </p:nvSpPr>
            <p:spPr>
              <a:xfrm>
                <a:off x="1547691" y="2330765"/>
                <a:ext cx="1080120" cy="864097"/>
              </a:xfrm>
              <a:prstGeom prst="ellipse">
                <a:avLst/>
              </a:prstGeom>
              <a:grp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solidFill>
                    <a:prstClr val="black"/>
                  </a:solidFill>
                </a:endParaRPr>
              </a:p>
            </p:txBody>
          </p:sp>
          <p:sp>
            <p:nvSpPr>
              <p:cNvPr id="19" name="円/楕円 18"/>
              <p:cNvSpPr/>
              <p:nvPr/>
            </p:nvSpPr>
            <p:spPr>
              <a:xfrm>
                <a:off x="1605319" y="3140515"/>
                <a:ext cx="1080120" cy="864097"/>
              </a:xfrm>
              <a:prstGeom prst="ellipse">
                <a:avLst/>
              </a:prstGeom>
              <a:grp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solidFill>
                    <a:prstClr val="black"/>
                  </a:solidFill>
                </a:endParaRPr>
              </a:p>
            </p:txBody>
          </p:sp>
          <p:sp>
            <p:nvSpPr>
              <p:cNvPr id="21" name="円/楕円 20"/>
              <p:cNvSpPr/>
              <p:nvPr/>
            </p:nvSpPr>
            <p:spPr>
              <a:xfrm>
                <a:off x="4456745" y="3429000"/>
                <a:ext cx="1080120" cy="864097"/>
              </a:xfrm>
              <a:prstGeom prst="ellipse">
                <a:avLst/>
              </a:prstGeom>
              <a:grp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solidFill>
                    <a:prstClr val="black"/>
                  </a:solidFill>
                </a:endParaRPr>
              </a:p>
            </p:txBody>
          </p:sp>
        </p:grpSp>
      </p:grpSp>
      <p:grpSp>
        <p:nvGrpSpPr>
          <p:cNvPr id="11" name="グループ化 10"/>
          <p:cNvGrpSpPr/>
          <p:nvPr/>
        </p:nvGrpSpPr>
        <p:grpSpPr>
          <a:xfrm>
            <a:off x="4139199" y="2712129"/>
            <a:ext cx="4439195" cy="3262449"/>
            <a:chOff x="4716016" y="3463850"/>
            <a:chExt cx="4120212" cy="2719989"/>
          </a:xfrm>
        </p:grpSpPr>
        <p:grpSp>
          <p:nvGrpSpPr>
            <p:cNvPr id="26" name="グループ化 25"/>
            <p:cNvGrpSpPr/>
            <p:nvPr/>
          </p:nvGrpSpPr>
          <p:grpSpPr>
            <a:xfrm>
              <a:off x="4716016" y="3733588"/>
              <a:ext cx="4120212" cy="2450251"/>
              <a:chOff x="2187352" y="1573348"/>
              <a:chExt cx="4120212" cy="2450251"/>
            </a:xfrm>
          </p:grpSpPr>
          <p:sp>
            <p:nvSpPr>
              <p:cNvPr id="28" name="円/楕円 27"/>
              <p:cNvSpPr/>
              <p:nvPr/>
            </p:nvSpPr>
            <p:spPr>
              <a:xfrm>
                <a:off x="5227444" y="2263899"/>
                <a:ext cx="1080120" cy="86409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ja-JP" altLang="en-US">
                  <a:solidFill>
                    <a:prstClr val="black"/>
                  </a:solidFill>
                </a:endParaRPr>
              </a:p>
            </p:txBody>
          </p:sp>
          <p:sp>
            <p:nvSpPr>
              <p:cNvPr id="29" name="円/楕円 28"/>
              <p:cNvSpPr/>
              <p:nvPr/>
            </p:nvSpPr>
            <p:spPr>
              <a:xfrm>
                <a:off x="5083428" y="2799462"/>
                <a:ext cx="1080120" cy="86409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ja-JP" altLang="en-US">
                  <a:solidFill>
                    <a:prstClr val="black"/>
                  </a:solidFill>
                </a:endParaRPr>
              </a:p>
            </p:txBody>
          </p:sp>
          <p:sp>
            <p:nvSpPr>
              <p:cNvPr id="32" name="円/楕円 31"/>
              <p:cNvSpPr/>
              <p:nvPr/>
            </p:nvSpPr>
            <p:spPr>
              <a:xfrm>
                <a:off x="2187352" y="2204864"/>
                <a:ext cx="1080120" cy="86409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ja-JP" altLang="en-US">
                  <a:solidFill>
                    <a:prstClr val="black"/>
                  </a:solidFill>
                </a:endParaRPr>
              </a:p>
            </p:txBody>
          </p:sp>
          <p:sp>
            <p:nvSpPr>
              <p:cNvPr id="33" name="円/楕円 32"/>
              <p:cNvSpPr/>
              <p:nvPr/>
            </p:nvSpPr>
            <p:spPr>
              <a:xfrm>
                <a:off x="3267472" y="3159503"/>
                <a:ext cx="1080120" cy="86409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ja-JP" altLang="en-US">
                  <a:solidFill>
                    <a:prstClr val="black"/>
                  </a:solidFill>
                </a:endParaRPr>
              </a:p>
            </p:txBody>
          </p:sp>
          <p:sp>
            <p:nvSpPr>
              <p:cNvPr id="34" name="円/楕円 33"/>
              <p:cNvSpPr/>
              <p:nvPr/>
            </p:nvSpPr>
            <p:spPr>
              <a:xfrm>
                <a:off x="3787284" y="3159503"/>
                <a:ext cx="1080120" cy="86409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ja-JP" altLang="en-US">
                  <a:solidFill>
                    <a:prstClr val="black"/>
                  </a:solidFill>
                </a:endParaRPr>
              </a:p>
            </p:txBody>
          </p:sp>
          <p:sp>
            <p:nvSpPr>
              <p:cNvPr id="35" name="円/楕円 34"/>
              <p:cNvSpPr/>
              <p:nvPr/>
            </p:nvSpPr>
            <p:spPr>
              <a:xfrm>
                <a:off x="2331368" y="2780928"/>
                <a:ext cx="1080120" cy="86409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ja-JP" altLang="en-US">
                  <a:solidFill>
                    <a:prstClr val="black"/>
                  </a:solidFill>
                </a:endParaRPr>
              </a:p>
            </p:txBody>
          </p:sp>
          <p:sp>
            <p:nvSpPr>
              <p:cNvPr id="36" name="円/楕円 35"/>
              <p:cNvSpPr/>
              <p:nvPr/>
            </p:nvSpPr>
            <p:spPr>
              <a:xfrm>
                <a:off x="2691408" y="3140968"/>
                <a:ext cx="1080120" cy="86409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ja-JP" altLang="en-US">
                  <a:solidFill>
                    <a:prstClr val="black"/>
                  </a:solidFill>
                </a:endParaRPr>
              </a:p>
            </p:txBody>
          </p:sp>
          <p:sp>
            <p:nvSpPr>
              <p:cNvPr id="37" name="円/楕円 36"/>
              <p:cNvSpPr/>
              <p:nvPr/>
            </p:nvSpPr>
            <p:spPr>
              <a:xfrm>
                <a:off x="4579372" y="3087495"/>
                <a:ext cx="1080120" cy="86409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ja-JP" altLang="en-US">
                  <a:solidFill>
                    <a:prstClr val="black"/>
                  </a:solidFill>
                </a:endParaRPr>
              </a:p>
            </p:txBody>
          </p:sp>
          <p:sp>
            <p:nvSpPr>
              <p:cNvPr id="27" name="円/楕円 26"/>
              <p:cNvSpPr/>
              <p:nvPr/>
            </p:nvSpPr>
            <p:spPr>
              <a:xfrm>
                <a:off x="4950285" y="1698045"/>
                <a:ext cx="1080120" cy="86409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ja-JP" altLang="en-US" dirty="0">
                  <a:solidFill>
                    <a:prstClr val="black"/>
                  </a:solidFill>
                </a:endParaRPr>
              </a:p>
            </p:txBody>
          </p:sp>
          <p:sp>
            <p:nvSpPr>
              <p:cNvPr id="31" name="円/楕円 30"/>
              <p:cNvSpPr/>
              <p:nvPr/>
            </p:nvSpPr>
            <p:spPr>
              <a:xfrm>
                <a:off x="2496653" y="1818323"/>
                <a:ext cx="1080120" cy="86409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ja-JP" altLang="en-US">
                  <a:solidFill>
                    <a:prstClr val="black"/>
                  </a:solidFill>
                </a:endParaRPr>
              </a:p>
            </p:txBody>
          </p:sp>
          <p:sp>
            <p:nvSpPr>
              <p:cNvPr id="30" name="円/楕円 29"/>
              <p:cNvSpPr/>
              <p:nvPr/>
            </p:nvSpPr>
            <p:spPr>
              <a:xfrm>
                <a:off x="2785868" y="1573348"/>
                <a:ext cx="1080120" cy="86409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ja-JP" altLang="en-US">
                  <a:solidFill>
                    <a:prstClr val="black"/>
                  </a:solidFill>
                </a:endParaRPr>
              </a:p>
            </p:txBody>
          </p:sp>
        </p:grpSp>
        <p:sp>
          <p:nvSpPr>
            <p:cNvPr id="39" name="円/楕円 38"/>
            <p:cNvSpPr/>
            <p:nvPr/>
          </p:nvSpPr>
          <p:spPr>
            <a:xfrm>
              <a:off x="6854339" y="3488036"/>
              <a:ext cx="1224136" cy="1008112"/>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2200" dirty="0">
                  <a:solidFill>
                    <a:prstClr val="black"/>
                  </a:solidFill>
                  <a:latin typeface="Meiryo UI" panose="020B0604030504040204" pitchFamily="50" charset="-128"/>
                  <a:ea typeface="Meiryo UI" panose="020B0604030504040204" pitchFamily="50" charset="-128"/>
                </a:rPr>
                <a:t>家族</a:t>
              </a:r>
            </a:p>
          </p:txBody>
        </p:sp>
        <p:sp>
          <p:nvSpPr>
            <p:cNvPr id="38" name="円/楕円 37"/>
            <p:cNvSpPr/>
            <p:nvPr/>
          </p:nvSpPr>
          <p:spPr>
            <a:xfrm>
              <a:off x="5968143" y="3463850"/>
              <a:ext cx="1224136" cy="1008112"/>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2200" dirty="0">
                  <a:solidFill>
                    <a:prstClr val="black"/>
                  </a:solidFill>
                  <a:latin typeface="Meiryo UI" panose="020B0604030504040204" pitchFamily="50" charset="-128"/>
                  <a:ea typeface="Meiryo UI" panose="020B0604030504040204" pitchFamily="50" charset="-128"/>
                </a:rPr>
                <a:t>本人</a:t>
              </a:r>
            </a:p>
          </p:txBody>
        </p:sp>
        <p:sp>
          <p:nvSpPr>
            <p:cNvPr id="41" name="円/楕円 40"/>
            <p:cNvSpPr/>
            <p:nvPr/>
          </p:nvSpPr>
          <p:spPr>
            <a:xfrm>
              <a:off x="5645418" y="4277435"/>
              <a:ext cx="2290710" cy="127964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spcBef>
                  <a:spcPts val="300"/>
                </a:spcBef>
              </a:pPr>
              <a:r>
                <a:rPr lang="ja-JP" altLang="en-US" sz="2400" b="1" dirty="0">
                  <a:solidFill>
                    <a:prstClr val="black"/>
                  </a:solidFill>
                  <a:latin typeface="Meiryo UI" panose="020B0604030504040204" pitchFamily="50" charset="-128"/>
                  <a:ea typeface="Meiryo UI" panose="020B0604030504040204" pitchFamily="50" charset="-128"/>
                </a:rPr>
                <a:t>目標</a:t>
              </a:r>
              <a:endParaRPr lang="en-US" altLang="ja-JP" sz="2400" b="1" dirty="0">
                <a:solidFill>
                  <a:prstClr val="black"/>
                </a:solidFill>
                <a:latin typeface="Meiryo UI" panose="020B0604030504040204" pitchFamily="50" charset="-128"/>
                <a:ea typeface="Meiryo UI" panose="020B0604030504040204" pitchFamily="50" charset="-128"/>
              </a:endParaRPr>
            </a:p>
            <a:p>
              <a:pPr algn="ctr">
                <a:spcBef>
                  <a:spcPts val="300"/>
                </a:spcBef>
              </a:pPr>
              <a:r>
                <a:rPr lang="ja-JP" altLang="en-US" sz="2400" b="1" dirty="0">
                  <a:solidFill>
                    <a:prstClr val="black"/>
                  </a:solidFill>
                  <a:latin typeface="Meiryo UI" panose="020B0604030504040204" pitchFamily="50" charset="-128"/>
                  <a:ea typeface="Meiryo UI" panose="020B0604030504040204" pitchFamily="50" charset="-128"/>
                </a:rPr>
                <a:t>希望</a:t>
              </a:r>
              <a:endParaRPr lang="en-US" altLang="ja-JP" sz="2400" b="1" dirty="0">
                <a:solidFill>
                  <a:prstClr val="black"/>
                </a:solidFill>
                <a:latin typeface="Meiryo UI" panose="020B0604030504040204" pitchFamily="50" charset="-128"/>
                <a:ea typeface="Meiryo UI" panose="020B0604030504040204" pitchFamily="50" charset="-128"/>
              </a:endParaRPr>
            </a:p>
            <a:p>
              <a:pPr algn="ctr">
                <a:spcBef>
                  <a:spcPts val="300"/>
                </a:spcBef>
              </a:pPr>
              <a:r>
                <a:rPr lang="ja-JP" altLang="en-US" sz="2400" b="1" dirty="0">
                  <a:solidFill>
                    <a:prstClr val="black"/>
                  </a:solidFill>
                  <a:latin typeface="Meiryo UI" panose="020B0604030504040204" pitchFamily="50" charset="-128"/>
                  <a:ea typeface="Meiryo UI" panose="020B0604030504040204" pitchFamily="50" charset="-128"/>
                </a:rPr>
                <a:t>プラン</a:t>
              </a:r>
            </a:p>
          </p:txBody>
        </p:sp>
      </p:grpSp>
      <p:sp>
        <p:nvSpPr>
          <p:cNvPr id="12" name="テキスト ボックス 11"/>
          <p:cNvSpPr txBox="1"/>
          <p:nvPr/>
        </p:nvSpPr>
        <p:spPr>
          <a:xfrm>
            <a:off x="439640" y="3862342"/>
            <a:ext cx="3683442" cy="646331"/>
          </a:xfrm>
          <a:prstGeom prst="rect">
            <a:avLst/>
          </a:prstGeom>
          <a:noFill/>
        </p:spPr>
        <p:txBody>
          <a:bodyPr wrap="square" rtlCol="0">
            <a:spAutoFit/>
          </a:bodyPr>
          <a:lstStyle/>
          <a:p>
            <a:r>
              <a:rPr lang="ja-JP" altLang="en-US" sz="1800" b="1" dirty="0">
                <a:solidFill>
                  <a:schemeClr val="bg2">
                    <a:lumMod val="25000"/>
                  </a:schemeClr>
                </a:solidFill>
                <a:latin typeface="Meiryo UI" panose="020B0604030504040204" pitchFamily="50" charset="-128"/>
                <a:ea typeface="Meiryo UI" panose="020B0604030504040204" pitchFamily="50" charset="-128"/>
              </a:rPr>
              <a:t>本人とその家族中心の</a:t>
            </a:r>
            <a:endParaRPr lang="en-US" altLang="ja-JP" sz="1800" b="1" dirty="0">
              <a:solidFill>
                <a:schemeClr val="bg2">
                  <a:lumMod val="25000"/>
                </a:schemeClr>
              </a:solidFill>
              <a:latin typeface="Meiryo UI" panose="020B0604030504040204" pitchFamily="50" charset="-128"/>
              <a:ea typeface="Meiryo UI" panose="020B0604030504040204" pitchFamily="50" charset="-128"/>
            </a:endParaRPr>
          </a:p>
          <a:p>
            <a:r>
              <a:rPr lang="ja-JP" altLang="en-US" sz="1800" b="1" dirty="0">
                <a:solidFill>
                  <a:schemeClr val="bg2">
                    <a:lumMod val="25000"/>
                  </a:schemeClr>
                </a:solidFill>
                <a:latin typeface="Meiryo UI" panose="020B0604030504040204" pitchFamily="50" charset="-128"/>
                <a:ea typeface="Meiryo UI" panose="020B0604030504040204" pitchFamily="50" charset="-128"/>
              </a:rPr>
              <a:t>　　チーム医療・多職種連携モデル図</a:t>
            </a:r>
          </a:p>
        </p:txBody>
      </p:sp>
      <p:sp>
        <p:nvSpPr>
          <p:cNvPr id="40" name="テキスト ボックス 39"/>
          <p:cNvSpPr txBox="1"/>
          <p:nvPr/>
        </p:nvSpPr>
        <p:spPr>
          <a:xfrm>
            <a:off x="4213656" y="5960196"/>
            <a:ext cx="4902298" cy="707886"/>
          </a:xfrm>
          <a:prstGeom prst="rect">
            <a:avLst/>
          </a:prstGeom>
          <a:noFill/>
        </p:spPr>
        <p:txBody>
          <a:bodyPr wrap="square" rtlCol="0">
            <a:spAutoFit/>
          </a:bodyPr>
          <a:lstStyle/>
          <a:p>
            <a:r>
              <a:rPr lang="ja-JP" altLang="en-US" sz="2000" b="1" dirty="0">
                <a:solidFill>
                  <a:schemeClr val="bg2">
                    <a:lumMod val="25000"/>
                  </a:schemeClr>
                </a:solidFill>
                <a:latin typeface="Meiryo UI" panose="020B0604030504040204" pitchFamily="50" charset="-128"/>
                <a:ea typeface="Meiryo UI" panose="020B0604030504040204" pitchFamily="50" charset="-128"/>
              </a:rPr>
              <a:t>本人とその家族も多職種連携の輪に入り、　目標や希望を据えてケアプランを立て、共有</a:t>
            </a:r>
          </a:p>
        </p:txBody>
      </p:sp>
      <p:sp>
        <p:nvSpPr>
          <p:cNvPr id="50" name="下矢印 49"/>
          <p:cNvSpPr/>
          <p:nvPr/>
        </p:nvSpPr>
        <p:spPr>
          <a:xfrm rot="18228433">
            <a:off x="3598522" y="3315809"/>
            <a:ext cx="734772" cy="689080"/>
          </a:xfrm>
          <a:prstGeom prst="downArrow">
            <a:avLst/>
          </a:prstGeom>
          <a:solidFill>
            <a:srgbClr val="3CA2BE"/>
          </a:solidFill>
          <a:ln w="9525" cap="flat" cmpd="sng" algn="ctr">
            <a:noFill/>
            <a:prstDash val="solid"/>
          </a:ln>
          <a:effectLst/>
        </p:spPr>
        <p:txBody>
          <a:bodyPr anchor="ctr"/>
          <a:lstStyle/>
          <a:p>
            <a:pPr algn="ctr" fontAlgn="auto">
              <a:spcBef>
                <a:spcPts val="0"/>
              </a:spcBef>
              <a:spcAft>
                <a:spcPts val="0"/>
              </a:spcAft>
              <a:defRPr/>
            </a:pPr>
            <a:endParaRPr kumimoji="0" lang="ja-JP" altLang="en-US" sz="2800" kern="0">
              <a:solidFill>
                <a:prstClr val="black"/>
              </a:solidFill>
              <a:latin typeface="ＭＳ Ｐゴシック" panose="020B0600070205080204" pitchFamily="50" charset="-128"/>
              <a:ea typeface="ＭＳ Ｐゴシック"/>
            </a:endParaRPr>
          </a:p>
        </p:txBody>
      </p:sp>
      <p:grpSp>
        <p:nvGrpSpPr>
          <p:cNvPr id="54" name="グループ化 53"/>
          <p:cNvGrpSpPr/>
          <p:nvPr/>
        </p:nvGrpSpPr>
        <p:grpSpPr>
          <a:xfrm>
            <a:off x="1904726" y="4470847"/>
            <a:ext cx="2197027" cy="2168469"/>
            <a:chOff x="1817783" y="2555913"/>
            <a:chExt cx="3067602" cy="3106757"/>
          </a:xfrm>
        </p:grpSpPr>
        <p:pic>
          <p:nvPicPr>
            <p:cNvPr id="55" name="Picture 2" descr="事務の女性のイラスト「こちらへどうぞ」"/>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141">
              <a:off x="3920071" y="2959554"/>
              <a:ext cx="962532" cy="1428139"/>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40" descr="薬剤師のイラスト（男性）"/>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3213996" y="2711932"/>
              <a:ext cx="1017221" cy="1183382"/>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36" descr="リハビリをしている老人のイラスト"/>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65793" b="16362"/>
            <a:stretch/>
          </p:blipFill>
          <p:spPr bwMode="auto">
            <a:xfrm>
              <a:off x="2728550" y="2555913"/>
              <a:ext cx="703472" cy="1391470"/>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38" descr="作業療法士のイラスト"/>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0000" b="36328"/>
            <a:stretch/>
          </p:blipFill>
          <p:spPr bwMode="auto">
            <a:xfrm rot="21048626" flipH="1">
              <a:off x="2018182" y="2817759"/>
              <a:ext cx="659450" cy="746919"/>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10" descr="医療チーム・医療従事者のイラスト"/>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8897"/>
            <a:stretch/>
          </p:blipFill>
          <p:spPr bwMode="auto">
            <a:xfrm>
              <a:off x="1817783" y="3017991"/>
              <a:ext cx="2522023" cy="2326830"/>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32" descr="白衣を着た栄養士のイラスト"/>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50160" y="3748336"/>
              <a:ext cx="1135225" cy="1460474"/>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18" descr="http://4.bp.blogspot.com/-IPISfV1vUSk/VGLMa_fhMMI/AAAAAAAApAU/zwSOTOKy4nI/s800/himan08_obasan.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36424" y="4361351"/>
              <a:ext cx="635066" cy="1112601"/>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6" descr="http://4.bp.blogspot.com/-3U0ALGdHaDk/Vf-fIyW6a8I/AAAAAAAAyU0/fp5v2UftLlM/s800/icon_medical_woman1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367335">
              <a:off x="3728366" y="3295577"/>
              <a:ext cx="557449" cy="494581"/>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2" descr="http://3.bp.blogspot.com/-lPAic72i1jQ/VmFkDsq7GDI/AAAAAAAA1cE/EtErSciXhC4/s800/stand1_front07_ojisan.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660845" y="4217290"/>
              <a:ext cx="701834" cy="1338075"/>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4" descr="老人のイラスト「かわいいおじいさん」"/>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527648" y="4483820"/>
              <a:ext cx="871230" cy="1167833"/>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4" descr="シルバーカーを押すお婆さんのイラスト"/>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930212" y="4417764"/>
              <a:ext cx="1248026" cy="1244906"/>
            </a:xfrm>
            <a:prstGeom prst="rect">
              <a:avLst/>
            </a:prstGeom>
            <a:noFill/>
            <a:extLst>
              <a:ext uri="{909E8E84-426E-40DD-AFC4-6F175D3DCCD1}">
                <a14:hiddenFill xmlns:a14="http://schemas.microsoft.com/office/drawing/2010/main">
                  <a:solidFill>
                    <a:srgbClr val="FFFFFF"/>
                  </a:solidFill>
                </a14:hiddenFill>
              </a:ext>
            </a:extLst>
          </p:spPr>
        </p:pic>
      </p:grpSp>
      <p:sp>
        <p:nvSpPr>
          <p:cNvPr id="52" name="Rectangle 3">
            <a:extLst>
              <a:ext uri="{FF2B5EF4-FFF2-40B4-BE49-F238E27FC236}">
                <a16:creationId xmlns:a16="http://schemas.microsoft.com/office/drawing/2014/main" xmlns="" id="{CAA513C7-1B90-4294-9C53-4F23CFA0B6CE}"/>
              </a:ext>
            </a:extLst>
          </p:cNvPr>
          <p:cNvSpPr>
            <a:spLocks noChangeArrowheads="1"/>
          </p:cNvSpPr>
          <p:nvPr/>
        </p:nvSpPr>
        <p:spPr bwMode="auto">
          <a:xfrm>
            <a:off x="322650" y="1030065"/>
            <a:ext cx="8511510" cy="129707"/>
          </a:xfrm>
          <a:prstGeom prst="rect">
            <a:avLst/>
          </a:prstGeom>
          <a:gradFill rotWithShape="1">
            <a:gsLst>
              <a:gs pos="0">
                <a:srgbClr val="FFFFFF">
                  <a:lumMod val="95000"/>
                </a:srgbClr>
              </a:gs>
              <a:gs pos="100000">
                <a:srgbClr val="EA8B00"/>
              </a:gs>
            </a:gsLst>
            <a:lin ang="0" scaled="1"/>
          </a:gradFill>
          <a:ln w="9525" algn="ctr">
            <a:noFill/>
            <a:miter lim="800000"/>
            <a:headEnd/>
            <a:tailEnd/>
          </a:ln>
        </p:spPr>
        <p:txBody>
          <a:bodyPr wrap="none" anchor="ctr"/>
          <a:lstStyle/>
          <a:p>
            <a:pPr algn="r" fontAlgn="auto">
              <a:spcBef>
                <a:spcPts val="0"/>
              </a:spcBef>
              <a:spcAft>
                <a:spcPts val="0"/>
              </a:spcAft>
              <a:defRPr/>
            </a:pPr>
            <a:endParaRPr kumimoji="0" lang="ja-JP" altLang="en-US" sz="1800" kern="0">
              <a:solidFill>
                <a:srgbClr val="000000"/>
              </a:solidFill>
              <a:effectLst>
                <a:outerShdw blurRad="38100" dist="38100" dir="2700000" algn="tl">
                  <a:srgbClr val="000000">
                    <a:alpha val="43137"/>
                  </a:srgbClr>
                </a:outerShdw>
              </a:effectLst>
              <a:latin typeface="Arial" charset="0"/>
            </a:endParaRPr>
          </a:p>
        </p:txBody>
      </p:sp>
      <p:sp>
        <p:nvSpPr>
          <p:cNvPr id="63" name="Text Box 2">
            <a:extLst>
              <a:ext uri="{FF2B5EF4-FFF2-40B4-BE49-F238E27FC236}">
                <a16:creationId xmlns:a16="http://schemas.microsoft.com/office/drawing/2014/main" xmlns="" id="{FA915E70-C932-44DF-8127-B2CD2CBAEC1B}"/>
              </a:ext>
            </a:extLst>
          </p:cNvPr>
          <p:cNvSpPr txBox="1">
            <a:spLocks noChangeArrowheads="1"/>
          </p:cNvSpPr>
          <p:nvPr/>
        </p:nvSpPr>
        <p:spPr bwMode="auto">
          <a:xfrm>
            <a:off x="1095388" y="353943"/>
            <a:ext cx="6939432" cy="54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04" tIns="41452" rIns="82904" bIns="41452"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fontAlgn="auto" hangingPunct="1">
              <a:spcBef>
                <a:spcPts val="0"/>
              </a:spcBef>
              <a:spcAft>
                <a:spcPts val="0"/>
              </a:spcAft>
            </a:pPr>
            <a:r>
              <a:rPr lang="ja-JP" altLang="en-US" sz="3000" b="1" dirty="0">
                <a:solidFill>
                  <a:srgbClr val="000000"/>
                </a:solidFill>
                <a:latin typeface="Meiryo UI" pitchFamily="50" charset="-128"/>
                <a:ea typeface="Meiryo UI" pitchFamily="50" charset="-128"/>
                <a:cs typeface="Meiryo UI" pitchFamily="50" charset="-128"/>
              </a:rPr>
              <a:t>多職種でカンファレンスを行う</a:t>
            </a:r>
            <a:endParaRPr lang="en-US" altLang="ja-JP" sz="3000" b="1" dirty="0">
              <a:solidFill>
                <a:srgbClr val="000000"/>
              </a:solidFill>
              <a:latin typeface="Meiryo UI" pitchFamily="50" charset="-128"/>
              <a:ea typeface="Meiryo UI" pitchFamily="50" charset="-128"/>
              <a:cs typeface="Meiryo UI" pitchFamily="50" charset="-128"/>
            </a:endParaRPr>
          </a:p>
        </p:txBody>
      </p:sp>
      <p:sp>
        <p:nvSpPr>
          <p:cNvPr id="64" name="正方形/長方形 63"/>
          <p:cNvSpPr/>
          <p:nvPr/>
        </p:nvSpPr>
        <p:spPr>
          <a:xfrm>
            <a:off x="555944" y="1426184"/>
            <a:ext cx="8044547" cy="532707"/>
          </a:xfrm>
          <a:prstGeom prst="rect">
            <a:avLst/>
          </a:prstGeom>
          <a:solidFill>
            <a:srgbClr val="EA8B00"/>
          </a:solidFill>
        </p:spPr>
        <p:txBody>
          <a:bodyPr wrap="square" anchor="ctr" anchorCtr="0">
            <a:noAutofit/>
          </a:bodyPr>
          <a:lstStyle/>
          <a:p>
            <a:pPr algn="ctr"/>
            <a:r>
              <a:rPr lang="ja-JP" altLang="en-US" sz="2800" b="1" dirty="0">
                <a:solidFill>
                  <a:srgbClr val="FFFF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目標志向で、本人－家族－多職種が連携する</a:t>
            </a:r>
            <a:endParaRPr lang="en-US" altLang="ja-JP" sz="2800" b="1" dirty="0">
              <a:solidFill>
                <a:srgbClr val="FFFF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67" name="円/楕円 66"/>
          <p:cNvSpPr/>
          <p:nvPr/>
        </p:nvSpPr>
        <p:spPr>
          <a:xfrm>
            <a:off x="2209317" y="2655765"/>
            <a:ext cx="767329" cy="620603"/>
          </a:xfrm>
          <a:prstGeom prst="ellipse">
            <a:avLst/>
          </a:prstGeom>
          <a:solidFill>
            <a:srgbClr val="FFB64B"/>
          </a:solidFill>
        </p:spPr>
        <p:style>
          <a:lnRef idx="1">
            <a:schemeClr val="accent6"/>
          </a:lnRef>
          <a:fillRef idx="2">
            <a:schemeClr val="accent6"/>
          </a:fillRef>
          <a:effectRef idx="1">
            <a:schemeClr val="accent6"/>
          </a:effectRef>
          <a:fontRef idx="minor">
            <a:schemeClr val="dk1"/>
          </a:fontRef>
        </p:style>
        <p:txBody>
          <a:bodyPr wrap="none" rtlCol="0" anchor="ctr"/>
          <a:lstStyle/>
          <a:p>
            <a:pPr algn="ctr"/>
            <a:r>
              <a:rPr lang="ja-JP" altLang="en-US" sz="2000" b="1" dirty="0">
                <a:solidFill>
                  <a:prstClr val="black"/>
                </a:solidFill>
                <a:latin typeface="Meiryo UI" panose="020B0604030504040204" pitchFamily="50" charset="-128"/>
                <a:ea typeface="Meiryo UI" panose="020B0604030504040204" pitchFamily="50" charset="-128"/>
              </a:rPr>
              <a:t>家族</a:t>
            </a:r>
          </a:p>
        </p:txBody>
      </p:sp>
      <p:sp>
        <p:nvSpPr>
          <p:cNvPr id="66" name="テキスト ボックス 65"/>
          <p:cNvSpPr txBox="1"/>
          <p:nvPr/>
        </p:nvSpPr>
        <p:spPr>
          <a:xfrm>
            <a:off x="8377360" y="8964"/>
            <a:ext cx="757675" cy="461665"/>
          </a:xfrm>
          <a:prstGeom prst="rect">
            <a:avLst/>
          </a:prstGeom>
          <a:noFill/>
        </p:spPr>
        <p:txBody>
          <a:bodyPr wrap="square" rtlCol="0">
            <a:spAutoFit/>
          </a:bodyPr>
          <a:lstStyle/>
          <a:p>
            <a:pPr algn="r"/>
            <a:r>
              <a:rPr kumimoji="1" lang="en-US" altLang="ja-JP" sz="2400" dirty="0" smtClean="0">
                <a:latin typeface="Meiryo UI" panose="020B0604030504040204" pitchFamily="50" charset="-128"/>
                <a:ea typeface="Meiryo UI" panose="020B0604030504040204" pitchFamily="50" charset="-128"/>
              </a:rPr>
              <a:t>53</a:t>
            </a:r>
            <a:endParaRPr kumimoji="1" lang="ja-JP" altLang="en-US"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235779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a:extLst>
              <a:ext uri="{FF2B5EF4-FFF2-40B4-BE49-F238E27FC236}">
                <a16:creationId xmlns:a16="http://schemas.microsoft.com/office/drawing/2014/main" xmlns="" id="{CAA513C7-1B90-4294-9C53-4F23CFA0B6CE}"/>
              </a:ext>
            </a:extLst>
          </p:cNvPr>
          <p:cNvSpPr>
            <a:spLocks noChangeArrowheads="1"/>
          </p:cNvSpPr>
          <p:nvPr/>
        </p:nvSpPr>
        <p:spPr bwMode="auto">
          <a:xfrm>
            <a:off x="322650" y="1030065"/>
            <a:ext cx="8511510" cy="129707"/>
          </a:xfrm>
          <a:prstGeom prst="rect">
            <a:avLst/>
          </a:prstGeom>
          <a:gradFill rotWithShape="1">
            <a:gsLst>
              <a:gs pos="0">
                <a:srgbClr val="FFFFFF">
                  <a:lumMod val="95000"/>
                </a:srgbClr>
              </a:gs>
              <a:gs pos="100000">
                <a:srgbClr val="EA8B00"/>
              </a:gs>
            </a:gsLst>
            <a:lin ang="0" scaled="1"/>
          </a:gradFill>
          <a:ln w="9525" algn="ctr">
            <a:noFill/>
            <a:miter lim="800000"/>
            <a:headEnd/>
            <a:tailEnd/>
          </a:ln>
        </p:spPr>
        <p:txBody>
          <a:bodyPr wrap="none" anchor="ctr"/>
          <a:lstStyle/>
          <a:p>
            <a:pPr algn="r" fontAlgn="auto">
              <a:spcBef>
                <a:spcPts val="0"/>
              </a:spcBef>
              <a:spcAft>
                <a:spcPts val="0"/>
              </a:spcAft>
              <a:defRPr/>
            </a:pPr>
            <a:endParaRPr kumimoji="0" lang="ja-JP" altLang="en-US" sz="1800" kern="0">
              <a:solidFill>
                <a:srgbClr val="000000"/>
              </a:solidFill>
              <a:effectLst>
                <a:outerShdw blurRad="38100" dist="38100" dir="2700000" algn="tl">
                  <a:srgbClr val="000000">
                    <a:alpha val="43137"/>
                  </a:srgbClr>
                </a:outerShdw>
              </a:effectLst>
              <a:latin typeface="Arial" charset="0"/>
            </a:endParaRPr>
          </a:p>
        </p:txBody>
      </p:sp>
      <p:sp>
        <p:nvSpPr>
          <p:cNvPr id="13" name="Text Box 2">
            <a:extLst>
              <a:ext uri="{FF2B5EF4-FFF2-40B4-BE49-F238E27FC236}">
                <a16:creationId xmlns:a16="http://schemas.microsoft.com/office/drawing/2014/main" xmlns="" id="{FA915E70-C932-44DF-8127-B2CD2CBAEC1B}"/>
              </a:ext>
            </a:extLst>
          </p:cNvPr>
          <p:cNvSpPr txBox="1">
            <a:spLocks noChangeArrowheads="1"/>
          </p:cNvSpPr>
          <p:nvPr/>
        </p:nvSpPr>
        <p:spPr bwMode="auto">
          <a:xfrm>
            <a:off x="1112322" y="353943"/>
            <a:ext cx="6939432" cy="54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04" tIns="41452" rIns="82904" bIns="41452"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fontAlgn="auto" hangingPunct="1">
              <a:spcBef>
                <a:spcPts val="0"/>
              </a:spcBef>
              <a:spcAft>
                <a:spcPts val="0"/>
              </a:spcAft>
            </a:pPr>
            <a:r>
              <a:rPr lang="ja-JP" altLang="en-US" sz="3000" b="1" dirty="0">
                <a:solidFill>
                  <a:srgbClr val="000000"/>
                </a:solidFill>
                <a:latin typeface="Meiryo UI" pitchFamily="50" charset="-128"/>
                <a:ea typeface="Meiryo UI" pitchFamily="50" charset="-128"/>
                <a:cs typeface="Meiryo UI" pitchFamily="50" charset="-128"/>
              </a:rPr>
              <a:t>カンファレンス開催の要点</a:t>
            </a:r>
            <a:endParaRPr lang="en-US" altLang="ja-JP" sz="3000" b="1" dirty="0">
              <a:solidFill>
                <a:srgbClr val="000000"/>
              </a:solidFill>
              <a:latin typeface="Meiryo UI" pitchFamily="50" charset="-128"/>
              <a:ea typeface="Meiryo UI" pitchFamily="50" charset="-128"/>
              <a:cs typeface="Meiryo UI" pitchFamily="50" charset="-128"/>
            </a:endParaRPr>
          </a:p>
        </p:txBody>
      </p:sp>
      <p:sp>
        <p:nvSpPr>
          <p:cNvPr id="12" name="コンテンツ プレースホルダー 2"/>
          <p:cNvSpPr txBox="1">
            <a:spLocks/>
          </p:cNvSpPr>
          <p:nvPr/>
        </p:nvSpPr>
        <p:spPr>
          <a:xfrm>
            <a:off x="720827" y="1613826"/>
            <a:ext cx="8003677" cy="480948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360363" indent="-360363" fontAlgn="auto">
              <a:lnSpc>
                <a:spcPct val="100000"/>
              </a:lnSpc>
              <a:spcBef>
                <a:spcPts val="4200"/>
              </a:spcBef>
              <a:spcAft>
                <a:spcPts val="0"/>
              </a:spcAft>
              <a:buFont typeface="Wingdings" panose="05000000000000000000" pitchFamily="2" charset="2"/>
              <a:buChar char="l"/>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入院前の暮らしの情報、ケア提供内容などを、家族や入院元の関係者、サマリなどから情報収集しておく</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60363" indent="-360363" fontAlgn="auto">
              <a:lnSpc>
                <a:spcPct val="100000"/>
              </a:lnSpc>
              <a:spcBef>
                <a:spcPts val="3600"/>
              </a:spcBef>
              <a:spcAft>
                <a:spcPts val="0"/>
              </a:spcAft>
              <a:buFont typeface="Wingdings" panose="05000000000000000000" pitchFamily="2" charset="2"/>
              <a:buChar char="l"/>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再入院の場合、多職種で前回入院の経過を踏まえて、今回の入院中に活かす情報と目標とを共有する</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60363" indent="-360363" fontAlgn="auto">
              <a:lnSpc>
                <a:spcPct val="100000"/>
              </a:lnSpc>
              <a:spcBef>
                <a:spcPts val="3600"/>
              </a:spcBef>
              <a:spcAft>
                <a:spcPts val="0"/>
              </a:spcAft>
              <a:buFont typeface="Wingdings" panose="05000000000000000000" pitchFamily="2" charset="2"/>
              <a:buChar char="l"/>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家族や退院先のスタッフが受け入れ可能な状態、</a:t>
            </a:r>
            <a:r>
              <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医療依存度のレベルを早期から明らかにし、具体的な実施方法を検討する</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1615" y="5340482"/>
            <a:ext cx="2156250" cy="1459062"/>
          </a:xfrm>
          <a:prstGeom prst="rect">
            <a:avLst/>
          </a:prstGeom>
        </p:spPr>
      </p:pic>
      <p:sp>
        <p:nvSpPr>
          <p:cNvPr id="9" name="テキスト ボックス 8"/>
          <p:cNvSpPr txBox="1"/>
          <p:nvPr/>
        </p:nvSpPr>
        <p:spPr>
          <a:xfrm>
            <a:off x="8377360" y="8964"/>
            <a:ext cx="757675" cy="461665"/>
          </a:xfrm>
          <a:prstGeom prst="rect">
            <a:avLst/>
          </a:prstGeom>
          <a:noFill/>
        </p:spPr>
        <p:txBody>
          <a:bodyPr wrap="square" rtlCol="0">
            <a:spAutoFit/>
          </a:bodyPr>
          <a:lstStyle/>
          <a:p>
            <a:pPr algn="r"/>
            <a:r>
              <a:rPr kumimoji="1" lang="en-US" altLang="ja-JP" sz="2400" dirty="0" smtClean="0">
                <a:latin typeface="Meiryo UI" panose="020B0604030504040204" pitchFamily="50" charset="-128"/>
                <a:ea typeface="Meiryo UI" panose="020B0604030504040204" pitchFamily="50" charset="-128"/>
              </a:rPr>
              <a:t>54</a:t>
            </a:r>
            <a:endParaRPr kumimoji="1" lang="ja-JP" altLang="en-US"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19625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27088" y="1715633"/>
            <a:ext cx="7928542" cy="3185575"/>
          </a:xfrm>
        </p:spPr>
        <p:txBody>
          <a:bodyPr lIns="0" tIns="0" rIns="0" bIns="0">
            <a:noAutofit/>
          </a:bodyPr>
          <a:lstStyle/>
          <a:p>
            <a:pPr marL="0" indent="0">
              <a:spcBef>
                <a:spcPts val="1200"/>
              </a:spcBef>
              <a:buNone/>
            </a:pPr>
            <a:r>
              <a:rPr lang="ja-JP" altLang="en-US" b="1" dirty="0">
                <a:solidFill>
                  <a:srgbClr val="EA8B00"/>
                </a:solidFill>
                <a:latin typeface="Meiryo UI" panose="020B0604030504040204" pitchFamily="50" charset="-128"/>
                <a:ea typeface="Meiryo UI" panose="020B0604030504040204" pitchFamily="50" charset="-128"/>
                <a:cs typeface="Meiryo UI" panose="020B0604030504040204" pitchFamily="50" charset="-128"/>
              </a:rPr>
              <a:t>　　　　　職種ごとにゴール設定に相違がある</a:t>
            </a:r>
            <a:endParaRPr lang="en-US" altLang="ja-JP" b="1" dirty="0">
              <a:solidFill>
                <a:srgbClr val="EA8B00"/>
              </a:solidFill>
              <a:latin typeface="Meiryo UI" panose="020B0604030504040204" pitchFamily="50" charset="-128"/>
              <a:ea typeface="Meiryo UI" panose="020B0604030504040204" pitchFamily="50" charset="-128"/>
              <a:cs typeface="Meiryo UI" panose="020B0604030504040204" pitchFamily="50" charset="-128"/>
            </a:endParaRPr>
          </a:p>
          <a:p>
            <a:pPr marL="0" indent="0">
              <a:spcBef>
                <a:spcPts val="1800"/>
              </a:spcBef>
              <a:buNone/>
            </a:pP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marL="0" indent="0">
              <a:spcBef>
                <a:spcPts val="1800"/>
              </a:spcBef>
              <a:buNone/>
            </a:pPr>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00000"/>
              </a:lnSpc>
              <a:spcBef>
                <a:spcPts val="1600"/>
              </a:spcBef>
              <a:buNone/>
            </a:pPr>
            <a:r>
              <a:rPr lang="ja-JP" altLang="en-US" sz="2700" b="1" dirty="0">
                <a:latin typeface="Meiryo UI" panose="020B0604030504040204" pitchFamily="50" charset="-128"/>
                <a:ea typeface="Meiryo UI" panose="020B0604030504040204" pitchFamily="50" charset="-128"/>
                <a:cs typeface="Meiryo UI" panose="020B0604030504040204" pitchFamily="50" charset="-128"/>
              </a:rPr>
              <a:t>本人の希望、価値観、身体状況、今後の生活を考慮し、</a:t>
            </a:r>
            <a:endParaRPr lang="en-US" altLang="ja-JP" sz="2700" b="1" dirty="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00000"/>
              </a:lnSpc>
              <a:buNone/>
            </a:pPr>
            <a:r>
              <a:rPr lang="ja-JP" altLang="en-US" sz="2700" b="1" dirty="0">
                <a:latin typeface="Meiryo UI" panose="020B0604030504040204" pitchFamily="50" charset="-128"/>
                <a:ea typeface="Meiryo UI" panose="020B0604030504040204" pitchFamily="50" charset="-128"/>
                <a:cs typeface="Meiryo UI" panose="020B0604030504040204" pitchFamily="50" charset="-128"/>
              </a:rPr>
              <a:t>折り合いをつけながら、最善のゴールを検討</a:t>
            </a:r>
            <a:endParaRPr kumimoji="1" lang="ja-JP" altLang="en-US" sz="27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2462824" y="4883516"/>
            <a:ext cx="4239238" cy="931525"/>
          </a:xfrm>
          <a:prstGeom prst="rect">
            <a:avLst/>
          </a:prstGeom>
          <a:solidFill>
            <a:srgbClr val="EA8B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ja-JP" altLang="en-US" sz="3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本人が主人公</a:t>
            </a:r>
          </a:p>
        </p:txBody>
      </p:sp>
      <p:sp>
        <p:nvSpPr>
          <p:cNvPr id="5" name="下矢印 4"/>
          <p:cNvSpPr/>
          <p:nvPr/>
        </p:nvSpPr>
        <p:spPr>
          <a:xfrm>
            <a:off x="3570797" y="2435829"/>
            <a:ext cx="2048958" cy="775913"/>
          </a:xfrm>
          <a:prstGeom prst="downArrow">
            <a:avLst>
              <a:gd name="adj1" fmla="val 50000"/>
              <a:gd name="adj2" fmla="val 61291"/>
            </a:avLst>
          </a:prstGeom>
          <a:solidFill>
            <a:srgbClr val="EA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spcBef>
                <a:spcPts val="0"/>
              </a:spcBef>
              <a:spcAft>
                <a:spcPts val="0"/>
              </a:spcAft>
            </a:pPr>
            <a:endParaRPr lang="ja-JP" altLang="en-US" sz="1800" dirty="0">
              <a:solidFill>
                <a:prstClr val="black"/>
              </a:solidFill>
            </a:endParaRPr>
          </a:p>
        </p:txBody>
      </p:sp>
      <p:sp>
        <p:nvSpPr>
          <p:cNvPr id="14" name="Rectangle 3">
            <a:extLst>
              <a:ext uri="{FF2B5EF4-FFF2-40B4-BE49-F238E27FC236}">
                <a16:creationId xmlns:a16="http://schemas.microsoft.com/office/drawing/2014/main" xmlns="" id="{CAA513C7-1B90-4294-9C53-4F23CFA0B6CE}"/>
              </a:ext>
            </a:extLst>
          </p:cNvPr>
          <p:cNvSpPr>
            <a:spLocks noChangeArrowheads="1"/>
          </p:cNvSpPr>
          <p:nvPr/>
        </p:nvSpPr>
        <p:spPr bwMode="auto">
          <a:xfrm>
            <a:off x="322650" y="1030065"/>
            <a:ext cx="8511510" cy="129707"/>
          </a:xfrm>
          <a:prstGeom prst="rect">
            <a:avLst/>
          </a:prstGeom>
          <a:gradFill rotWithShape="1">
            <a:gsLst>
              <a:gs pos="0">
                <a:srgbClr val="FFFFFF">
                  <a:lumMod val="95000"/>
                </a:srgbClr>
              </a:gs>
              <a:gs pos="100000">
                <a:srgbClr val="EA8B00"/>
              </a:gs>
            </a:gsLst>
            <a:lin ang="0" scaled="1"/>
          </a:gradFill>
          <a:ln w="9525" algn="ctr">
            <a:noFill/>
            <a:miter lim="800000"/>
            <a:headEnd/>
            <a:tailEnd/>
          </a:ln>
        </p:spPr>
        <p:txBody>
          <a:bodyPr wrap="none" anchor="ctr"/>
          <a:lstStyle/>
          <a:p>
            <a:pPr algn="r" fontAlgn="auto">
              <a:spcBef>
                <a:spcPts val="0"/>
              </a:spcBef>
              <a:spcAft>
                <a:spcPts val="0"/>
              </a:spcAft>
              <a:defRPr/>
            </a:pPr>
            <a:endParaRPr kumimoji="0" lang="ja-JP" altLang="en-US" sz="1800" kern="0">
              <a:solidFill>
                <a:srgbClr val="000000"/>
              </a:solidFill>
              <a:effectLst>
                <a:outerShdw blurRad="38100" dist="38100" dir="2700000" algn="tl">
                  <a:srgbClr val="000000">
                    <a:alpha val="43137"/>
                  </a:srgbClr>
                </a:outerShdw>
              </a:effectLst>
              <a:latin typeface="Arial" charset="0"/>
            </a:endParaRPr>
          </a:p>
        </p:txBody>
      </p:sp>
      <p:sp>
        <p:nvSpPr>
          <p:cNvPr id="15" name="Text Box 2">
            <a:extLst>
              <a:ext uri="{FF2B5EF4-FFF2-40B4-BE49-F238E27FC236}">
                <a16:creationId xmlns:a16="http://schemas.microsoft.com/office/drawing/2014/main" xmlns="" id="{FA915E70-C932-44DF-8127-B2CD2CBAEC1B}"/>
              </a:ext>
            </a:extLst>
          </p:cNvPr>
          <p:cNvSpPr txBox="1">
            <a:spLocks noChangeArrowheads="1"/>
          </p:cNvSpPr>
          <p:nvPr/>
        </p:nvSpPr>
        <p:spPr bwMode="auto">
          <a:xfrm>
            <a:off x="1112322" y="200054"/>
            <a:ext cx="6939432" cy="853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04" tIns="41452" rIns="82904" bIns="41452"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fontAlgn="auto" hangingPunct="1">
              <a:spcBef>
                <a:spcPts val="0"/>
              </a:spcBef>
              <a:spcAft>
                <a:spcPts val="0"/>
              </a:spcAft>
            </a:pPr>
            <a:r>
              <a:rPr lang="ja-JP" altLang="en-US" sz="3000" b="1" dirty="0">
                <a:solidFill>
                  <a:srgbClr val="000000"/>
                </a:solidFill>
                <a:latin typeface="Meiryo UI" pitchFamily="50" charset="-128"/>
                <a:ea typeface="Meiryo UI" pitchFamily="50" charset="-128"/>
                <a:cs typeface="Meiryo UI" pitchFamily="50" charset="-128"/>
              </a:rPr>
              <a:t>入院時カンファレンスの主な検討課題</a:t>
            </a:r>
            <a:endParaRPr lang="en-US" altLang="ja-JP" sz="3000" b="1" dirty="0">
              <a:solidFill>
                <a:srgbClr val="000000"/>
              </a:solidFill>
              <a:latin typeface="Meiryo UI" pitchFamily="50" charset="-128"/>
              <a:ea typeface="Meiryo UI" pitchFamily="50" charset="-128"/>
              <a:cs typeface="Meiryo UI" pitchFamily="50" charset="-128"/>
            </a:endParaRPr>
          </a:p>
          <a:p>
            <a:pPr algn="ctr" eaLnBrk="1" fontAlgn="auto" hangingPunct="1">
              <a:spcBef>
                <a:spcPts val="0"/>
              </a:spcBef>
              <a:spcAft>
                <a:spcPts val="0"/>
              </a:spcAft>
            </a:pPr>
            <a:r>
              <a:rPr lang="ja-JP" altLang="en-US" sz="2000" b="1" dirty="0">
                <a:solidFill>
                  <a:srgbClr val="000000"/>
                </a:solidFill>
                <a:latin typeface="Meiryo UI" pitchFamily="50" charset="-128"/>
                <a:ea typeface="Meiryo UI" pitchFamily="50" charset="-128"/>
                <a:cs typeface="Meiryo UI" pitchFamily="50" charset="-128"/>
              </a:rPr>
              <a:t>（院内多職種）</a:t>
            </a:r>
            <a:endParaRPr lang="en-US" altLang="ja-JP" sz="2000" b="1" dirty="0">
              <a:solidFill>
                <a:srgbClr val="000000"/>
              </a:solidFill>
              <a:latin typeface="Meiryo UI" pitchFamily="50" charset="-128"/>
              <a:ea typeface="Meiryo UI" pitchFamily="50" charset="-128"/>
              <a:cs typeface="Meiryo UI" pitchFamily="50" charset="-128"/>
            </a:endParaRPr>
          </a:p>
        </p:txBody>
      </p:sp>
      <p:pic>
        <p:nvPicPr>
          <p:cNvPr id="6146" name="Picture 2" descr="http://oide43.com/wp-content/uploads/2015/09/bed_hospital.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767" t="10894" r="14552" b="11660"/>
          <a:stretch/>
        </p:blipFill>
        <p:spPr bwMode="auto">
          <a:xfrm>
            <a:off x="6979482" y="4664046"/>
            <a:ext cx="1503035" cy="1601595"/>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8377360" y="8964"/>
            <a:ext cx="757675" cy="461665"/>
          </a:xfrm>
          <a:prstGeom prst="rect">
            <a:avLst/>
          </a:prstGeom>
          <a:noFill/>
        </p:spPr>
        <p:txBody>
          <a:bodyPr wrap="square" rtlCol="0">
            <a:spAutoFit/>
          </a:bodyPr>
          <a:lstStyle/>
          <a:p>
            <a:pPr algn="r"/>
            <a:r>
              <a:rPr kumimoji="1" lang="en-US" altLang="ja-JP" sz="2400" dirty="0" smtClean="0">
                <a:latin typeface="Meiryo UI" panose="020B0604030504040204" pitchFamily="50" charset="-128"/>
                <a:ea typeface="Meiryo UI" panose="020B0604030504040204" pitchFamily="50" charset="-128"/>
              </a:rPr>
              <a:t>55</a:t>
            </a:r>
            <a:endParaRPr kumimoji="1" lang="ja-JP" altLang="en-US"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024434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15134" y="1676611"/>
            <a:ext cx="8072012" cy="2399534"/>
          </a:xfrm>
        </p:spPr>
        <p:txBody>
          <a:bodyPr lIns="0" rIns="0">
            <a:normAutofit/>
          </a:bodyPr>
          <a:lstStyle/>
          <a:p>
            <a:pPr marL="0" indent="0">
              <a:buNone/>
            </a:pPr>
            <a:r>
              <a:rPr lang="ja-JP" altLang="en-US" b="1" dirty="0">
                <a:latin typeface="Meiryo UI" panose="020B0604030504040204" pitchFamily="50" charset="-128"/>
                <a:ea typeface="Meiryo UI" panose="020B0604030504040204" pitchFamily="50" charset="-128"/>
                <a:cs typeface="Meiryo UI" panose="020B0604030504040204" pitchFamily="50" charset="-128"/>
              </a:rPr>
              <a:t>・ 退院先での療養生活の継続（再入院のリスクなど）</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b="1" dirty="0">
                <a:latin typeface="Meiryo UI" panose="020B0604030504040204" pitchFamily="50" charset="-128"/>
                <a:ea typeface="Meiryo UI" panose="020B0604030504040204" pitchFamily="50" charset="-128"/>
                <a:cs typeface="Meiryo UI" panose="020B0604030504040204" pitchFamily="50" charset="-128"/>
              </a:rPr>
              <a:t>・ 家族間の意見の相違（キーパーソン以外の家族）</a:t>
            </a:r>
            <a:endParaRPr lang="en-US" altLang="ja-JP" sz="3200" b="1"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ja-JP" altLang="ja-JP" sz="3200" b="1"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kumimoji="1" lang="ja-JP" altLang="en-US" sz="3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コンテンツ プレースホルダー 2"/>
          <p:cNvSpPr txBox="1">
            <a:spLocks/>
          </p:cNvSpPr>
          <p:nvPr/>
        </p:nvSpPr>
        <p:spPr>
          <a:xfrm>
            <a:off x="698589" y="4389126"/>
            <a:ext cx="8088435" cy="15510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ja-JP" altLang="en-US" sz="2600" b="1" dirty="0">
                <a:solidFill>
                  <a:srgbClr val="EA8B00"/>
                </a:solidFill>
                <a:latin typeface="Meiryo UI" panose="020B0604030504040204" pitchFamily="50" charset="-128"/>
                <a:ea typeface="Meiryo UI" panose="020B0604030504040204" pitchFamily="50" charset="-128"/>
                <a:cs typeface="Meiryo UI" panose="020B0604030504040204" pitchFamily="50" charset="-128"/>
              </a:rPr>
              <a:t>● 必要な療養の継続、環境の確保</a:t>
            </a:r>
            <a:endParaRPr lang="en-US" altLang="ja-JP" sz="2600" b="1" dirty="0">
              <a:solidFill>
                <a:srgbClr val="EA8B00"/>
              </a:solidFill>
              <a:latin typeface="Meiryo UI" panose="020B0604030504040204" pitchFamily="50" charset="-128"/>
              <a:ea typeface="Meiryo UI" panose="020B0604030504040204" pitchFamily="50" charset="-128"/>
              <a:cs typeface="Meiryo UI" panose="020B0604030504040204" pitchFamily="50" charset="-128"/>
            </a:endParaRPr>
          </a:p>
          <a:p>
            <a:pPr marL="0" indent="0" fontAlgn="auto">
              <a:spcAft>
                <a:spcPts val="0"/>
              </a:spcAft>
              <a:buFont typeface="Arial" panose="020B0604020202020204" pitchFamily="34" charset="0"/>
              <a:buNone/>
            </a:pPr>
            <a:r>
              <a:rPr lang="ja-JP" altLang="en-US" sz="2600" b="1" dirty="0">
                <a:solidFill>
                  <a:srgbClr val="EA8B00"/>
                </a:solidFill>
                <a:latin typeface="Meiryo UI" panose="020B0604030504040204" pitchFamily="50" charset="-128"/>
                <a:ea typeface="Meiryo UI" panose="020B0604030504040204" pitchFamily="50" charset="-128"/>
                <a:cs typeface="Meiryo UI" panose="020B0604030504040204" pitchFamily="50" charset="-128"/>
              </a:rPr>
              <a:t>● 医療体制（急変時含む）の確認</a:t>
            </a:r>
            <a:endParaRPr lang="en-US" altLang="ja-JP" sz="2600" b="1" dirty="0">
              <a:solidFill>
                <a:srgbClr val="EA8B00"/>
              </a:solidFill>
              <a:latin typeface="Meiryo UI" panose="020B0604030504040204" pitchFamily="50" charset="-128"/>
              <a:ea typeface="Meiryo UI" panose="020B0604030504040204" pitchFamily="50" charset="-128"/>
              <a:cs typeface="Meiryo UI" panose="020B0604030504040204" pitchFamily="50" charset="-128"/>
            </a:endParaRPr>
          </a:p>
          <a:p>
            <a:pPr marL="0" indent="0" fontAlgn="auto">
              <a:spcAft>
                <a:spcPts val="0"/>
              </a:spcAft>
              <a:buFont typeface="Arial" panose="020B0604020202020204" pitchFamily="34" charset="0"/>
              <a:buNone/>
            </a:pPr>
            <a:r>
              <a:rPr lang="ja-JP" altLang="en-US" sz="2600" b="1" dirty="0">
                <a:solidFill>
                  <a:srgbClr val="EA8B00"/>
                </a:solidFill>
                <a:latin typeface="Meiryo UI" panose="020B0604030504040204" pitchFamily="50" charset="-128"/>
                <a:ea typeface="Meiryo UI" panose="020B0604030504040204" pitchFamily="50" charset="-128"/>
                <a:cs typeface="Meiryo UI" panose="020B0604030504040204" pitchFamily="50" charset="-128"/>
              </a:rPr>
              <a:t>● キーパーソン以外の家族へのカンファレンス参加を促す</a:t>
            </a:r>
            <a:endParaRPr lang="ja-JP" altLang="ja-JP" sz="2600" b="1" dirty="0">
              <a:solidFill>
                <a:srgbClr val="EA8B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Rectangle 3">
            <a:extLst>
              <a:ext uri="{FF2B5EF4-FFF2-40B4-BE49-F238E27FC236}">
                <a16:creationId xmlns:a16="http://schemas.microsoft.com/office/drawing/2014/main" xmlns="" id="{CAA513C7-1B90-4294-9C53-4F23CFA0B6CE}"/>
              </a:ext>
            </a:extLst>
          </p:cNvPr>
          <p:cNvSpPr>
            <a:spLocks noChangeArrowheads="1"/>
          </p:cNvSpPr>
          <p:nvPr/>
        </p:nvSpPr>
        <p:spPr bwMode="auto">
          <a:xfrm>
            <a:off x="322650" y="1030065"/>
            <a:ext cx="8511510" cy="129707"/>
          </a:xfrm>
          <a:prstGeom prst="rect">
            <a:avLst/>
          </a:prstGeom>
          <a:gradFill rotWithShape="1">
            <a:gsLst>
              <a:gs pos="0">
                <a:srgbClr val="FFFFFF">
                  <a:lumMod val="95000"/>
                </a:srgbClr>
              </a:gs>
              <a:gs pos="100000">
                <a:srgbClr val="EA8B00"/>
              </a:gs>
            </a:gsLst>
            <a:lin ang="0" scaled="1"/>
          </a:gradFill>
          <a:ln w="9525" algn="ctr">
            <a:noFill/>
            <a:miter lim="800000"/>
            <a:headEnd/>
            <a:tailEnd/>
          </a:ln>
        </p:spPr>
        <p:txBody>
          <a:bodyPr wrap="none" anchor="ctr"/>
          <a:lstStyle/>
          <a:p>
            <a:pPr algn="r" fontAlgn="auto">
              <a:spcBef>
                <a:spcPts val="0"/>
              </a:spcBef>
              <a:spcAft>
                <a:spcPts val="0"/>
              </a:spcAft>
              <a:defRPr/>
            </a:pPr>
            <a:endParaRPr kumimoji="0" lang="ja-JP" altLang="en-US" sz="1800" kern="0">
              <a:solidFill>
                <a:srgbClr val="000000"/>
              </a:solidFill>
              <a:effectLst>
                <a:outerShdw blurRad="38100" dist="38100" dir="2700000" algn="tl">
                  <a:srgbClr val="000000">
                    <a:alpha val="43137"/>
                  </a:srgbClr>
                </a:outerShdw>
              </a:effectLst>
              <a:latin typeface="Arial" charset="0"/>
            </a:endParaRPr>
          </a:p>
        </p:txBody>
      </p:sp>
      <p:sp>
        <p:nvSpPr>
          <p:cNvPr id="12" name="Text Box 2">
            <a:extLst>
              <a:ext uri="{FF2B5EF4-FFF2-40B4-BE49-F238E27FC236}">
                <a16:creationId xmlns:a16="http://schemas.microsoft.com/office/drawing/2014/main" xmlns="" id="{FA915E70-C932-44DF-8127-B2CD2CBAEC1B}"/>
              </a:ext>
            </a:extLst>
          </p:cNvPr>
          <p:cNvSpPr txBox="1">
            <a:spLocks noChangeArrowheads="1"/>
          </p:cNvSpPr>
          <p:nvPr/>
        </p:nvSpPr>
        <p:spPr bwMode="auto">
          <a:xfrm>
            <a:off x="1112322" y="200054"/>
            <a:ext cx="6939432" cy="853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04" tIns="41452" rIns="82904" bIns="41452"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fontAlgn="auto" hangingPunct="1">
              <a:spcBef>
                <a:spcPts val="0"/>
              </a:spcBef>
              <a:spcAft>
                <a:spcPts val="0"/>
              </a:spcAft>
            </a:pPr>
            <a:r>
              <a:rPr lang="ja-JP" altLang="en-US" sz="3000" b="1" dirty="0">
                <a:solidFill>
                  <a:srgbClr val="000000"/>
                </a:solidFill>
                <a:latin typeface="Meiryo UI" pitchFamily="50" charset="-128"/>
                <a:ea typeface="Meiryo UI" pitchFamily="50" charset="-128"/>
                <a:cs typeface="Meiryo UI" pitchFamily="50" charset="-128"/>
              </a:rPr>
              <a:t>退院時カンファレンスの主な検討課題</a:t>
            </a:r>
            <a:endParaRPr lang="en-US" altLang="ja-JP" sz="3000" b="1" dirty="0">
              <a:solidFill>
                <a:srgbClr val="000000"/>
              </a:solidFill>
              <a:latin typeface="Meiryo UI" pitchFamily="50" charset="-128"/>
              <a:ea typeface="Meiryo UI" pitchFamily="50" charset="-128"/>
              <a:cs typeface="Meiryo UI" pitchFamily="50" charset="-128"/>
            </a:endParaRPr>
          </a:p>
          <a:p>
            <a:pPr algn="ctr" eaLnBrk="1" fontAlgn="auto" hangingPunct="1">
              <a:spcBef>
                <a:spcPts val="0"/>
              </a:spcBef>
              <a:spcAft>
                <a:spcPts val="0"/>
              </a:spcAft>
            </a:pPr>
            <a:r>
              <a:rPr lang="ja-JP" altLang="en-US" sz="2000" b="1" dirty="0">
                <a:solidFill>
                  <a:srgbClr val="000000"/>
                </a:solidFill>
                <a:latin typeface="Meiryo UI" pitchFamily="50" charset="-128"/>
                <a:ea typeface="Meiryo UI" pitchFamily="50" charset="-128"/>
                <a:cs typeface="Meiryo UI" pitchFamily="50" charset="-128"/>
              </a:rPr>
              <a:t>（院内外の多職種）</a:t>
            </a:r>
            <a:endParaRPr lang="en-US" altLang="ja-JP" sz="2000" b="1" dirty="0">
              <a:solidFill>
                <a:srgbClr val="000000"/>
              </a:solidFill>
              <a:latin typeface="Meiryo UI" pitchFamily="50" charset="-128"/>
              <a:ea typeface="Meiryo UI" pitchFamily="50" charset="-128"/>
              <a:cs typeface="Meiryo UI" pitchFamily="50" charset="-128"/>
            </a:endParaRPr>
          </a:p>
        </p:txBody>
      </p:sp>
      <p:sp>
        <p:nvSpPr>
          <p:cNvPr id="15" name="下矢印 14"/>
          <p:cNvSpPr/>
          <p:nvPr/>
        </p:nvSpPr>
        <p:spPr>
          <a:xfrm>
            <a:off x="3541613" y="3058159"/>
            <a:ext cx="2048958" cy="775913"/>
          </a:xfrm>
          <a:prstGeom prst="downArrow">
            <a:avLst>
              <a:gd name="adj1" fmla="val 50000"/>
              <a:gd name="adj2" fmla="val 61291"/>
            </a:avLst>
          </a:prstGeom>
          <a:solidFill>
            <a:srgbClr val="EA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spcBef>
                <a:spcPts val="0"/>
              </a:spcBef>
              <a:spcAft>
                <a:spcPts val="0"/>
              </a:spcAft>
            </a:pPr>
            <a:endParaRPr lang="ja-JP" altLang="en-US" sz="1800" dirty="0">
              <a:solidFill>
                <a:prstClr val="black"/>
              </a:solidFill>
            </a:endParaRPr>
          </a:p>
        </p:txBody>
      </p:sp>
      <p:pic>
        <p:nvPicPr>
          <p:cNvPr id="5122" name="Picture 2" descr="「医療関係者　無料イラスト」の画像検索結果"/>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98238" y="3456995"/>
            <a:ext cx="2843211" cy="1737922"/>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8377360" y="8964"/>
            <a:ext cx="757675" cy="461665"/>
          </a:xfrm>
          <a:prstGeom prst="rect">
            <a:avLst/>
          </a:prstGeom>
          <a:noFill/>
        </p:spPr>
        <p:txBody>
          <a:bodyPr wrap="square" rtlCol="0">
            <a:spAutoFit/>
          </a:bodyPr>
          <a:lstStyle/>
          <a:p>
            <a:pPr algn="r"/>
            <a:r>
              <a:rPr kumimoji="1" lang="en-US" altLang="ja-JP" sz="2400" dirty="0" smtClean="0">
                <a:latin typeface="Meiryo UI" panose="020B0604030504040204" pitchFamily="50" charset="-128"/>
                <a:ea typeface="Meiryo UI" panose="020B0604030504040204" pitchFamily="50" charset="-128"/>
              </a:rPr>
              <a:t>56</a:t>
            </a:r>
            <a:endParaRPr kumimoji="1" lang="ja-JP" altLang="en-US"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614860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569709" y="851666"/>
            <a:ext cx="3887653" cy="553998"/>
          </a:xfrm>
          <a:prstGeom prst="rect">
            <a:avLst/>
          </a:prstGeom>
          <a:noFill/>
        </p:spPr>
        <p:txBody>
          <a:bodyPr wrap="square" rtlCol="0">
            <a:spAutoFit/>
          </a:bodyPr>
          <a:lstStyle/>
          <a:p>
            <a:r>
              <a:rPr lang="ja-JP" altLang="en-US" sz="3000" b="1" dirty="0" smtClean="0">
                <a:solidFill>
                  <a:srgbClr val="8CAF47"/>
                </a:solidFill>
                <a:latin typeface="Meiryo UI" panose="020B0604030504040204" pitchFamily="50" charset="-128"/>
                <a:ea typeface="Meiryo UI" panose="020B0604030504040204" pitchFamily="50" charset="-128"/>
              </a:rPr>
              <a:t>本人</a:t>
            </a:r>
            <a:r>
              <a:rPr lang="ja-JP" altLang="en-US" sz="3000" b="1" dirty="0">
                <a:solidFill>
                  <a:srgbClr val="8CAF47"/>
                </a:solidFill>
                <a:latin typeface="Meiryo UI" panose="020B0604030504040204" pitchFamily="50" charset="-128"/>
                <a:ea typeface="Meiryo UI" panose="020B0604030504040204" pitchFamily="50" charset="-128"/>
              </a:rPr>
              <a:t>からのメッセージ</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3094" y="1735554"/>
            <a:ext cx="7535327" cy="4241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テキスト ボックス 5"/>
          <p:cNvSpPr txBox="1"/>
          <p:nvPr/>
        </p:nvSpPr>
        <p:spPr>
          <a:xfrm>
            <a:off x="8377360" y="8964"/>
            <a:ext cx="757675" cy="461665"/>
          </a:xfrm>
          <a:prstGeom prst="rect">
            <a:avLst/>
          </a:prstGeom>
          <a:noFill/>
        </p:spPr>
        <p:txBody>
          <a:bodyPr wrap="square" rtlCol="0">
            <a:spAutoFit/>
          </a:bodyPr>
          <a:lstStyle/>
          <a:p>
            <a:pPr algn="r"/>
            <a:r>
              <a:rPr kumimoji="1" lang="en-US" altLang="ja-JP" sz="2400" dirty="0" smtClean="0">
                <a:latin typeface="Meiryo UI" panose="020B0604030504040204" pitchFamily="50" charset="-128"/>
                <a:ea typeface="Meiryo UI" panose="020B0604030504040204" pitchFamily="50" charset="-128"/>
              </a:rPr>
              <a:t>57</a:t>
            </a:r>
            <a:endParaRPr kumimoji="1" lang="ja-JP" altLang="en-US" sz="2400" dirty="0">
              <a:latin typeface="Meiryo UI" panose="020B0604030504040204" pitchFamily="50" charset="-128"/>
              <a:ea typeface="Meiryo UI" panose="020B0604030504040204" pitchFamily="50" charset="-128"/>
            </a:endParaRPr>
          </a:p>
        </p:txBody>
      </p:sp>
      <p:sp>
        <p:nvSpPr>
          <p:cNvPr id="8" name="角丸四角形 7"/>
          <p:cNvSpPr/>
          <p:nvPr/>
        </p:nvSpPr>
        <p:spPr bwMode="auto">
          <a:xfrm>
            <a:off x="780923" y="764851"/>
            <a:ext cx="1556924" cy="696303"/>
          </a:xfrm>
          <a:prstGeom prst="roundRect">
            <a:avLst>
              <a:gd name="adj" fmla="val 38726"/>
            </a:avLst>
          </a:prstGeom>
          <a:solidFill>
            <a:srgbClr val="8CAF47"/>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2800" b="1" i="0" u="none" strike="noStrike" cap="none" normalizeH="0" baseline="0" dirty="0" smtClean="0">
                <a:ln>
                  <a:noFill/>
                </a:ln>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DVD-3</a:t>
            </a:r>
            <a:endParaRPr kumimoji="1" lang="en-US" altLang="ja-JP" sz="2800" b="1" i="0" u="none" strike="noStrike" cap="none" normalizeH="0" baseline="0" dirty="0">
              <a:ln>
                <a:noFill/>
              </a:ln>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641698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a:extLst>
              <a:ext uri="{FF2B5EF4-FFF2-40B4-BE49-F238E27FC236}">
                <a16:creationId xmlns:a16="http://schemas.microsoft.com/office/drawing/2014/main" xmlns="" id="{CAA513C7-1B90-4294-9C53-4F23CFA0B6CE}"/>
              </a:ext>
            </a:extLst>
          </p:cNvPr>
          <p:cNvSpPr>
            <a:spLocks noChangeArrowheads="1"/>
          </p:cNvSpPr>
          <p:nvPr/>
        </p:nvSpPr>
        <p:spPr bwMode="auto">
          <a:xfrm>
            <a:off x="322650" y="1030065"/>
            <a:ext cx="8511510" cy="129707"/>
          </a:xfrm>
          <a:prstGeom prst="rect">
            <a:avLst/>
          </a:prstGeom>
          <a:gradFill rotWithShape="1">
            <a:gsLst>
              <a:gs pos="0">
                <a:srgbClr val="FFFFFF">
                  <a:lumMod val="95000"/>
                </a:srgbClr>
              </a:gs>
              <a:gs pos="100000">
                <a:srgbClr val="EA8B00"/>
              </a:gs>
            </a:gsLst>
            <a:lin ang="0" scaled="1"/>
          </a:gradFill>
          <a:ln w="9525" algn="ctr">
            <a:noFill/>
            <a:miter lim="800000"/>
            <a:headEnd/>
            <a:tailEnd/>
          </a:ln>
        </p:spPr>
        <p:txBody>
          <a:bodyPr wrap="none" anchor="ctr"/>
          <a:lstStyle/>
          <a:p>
            <a:pPr algn="r" fontAlgn="auto">
              <a:spcBef>
                <a:spcPts val="0"/>
              </a:spcBef>
              <a:spcAft>
                <a:spcPts val="0"/>
              </a:spcAft>
              <a:defRPr/>
            </a:pPr>
            <a:endParaRPr kumimoji="0" lang="ja-JP" altLang="en-US" sz="1800" kern="0">
              <a:solidFill>
                <a:srgbClr val="000000"/>
              </a:solidFill>
              <a:effectLst>
                <a:outerShdw blurRad="38100" dist="38100" dir="2700000" algn="tl">
                  <a:srgbClr val="000000">
                    <a:alpha val="43137"/>
                  </a:srgbClr>
                </a:outerShdw>
              </a:effectLst>
              <a:latin typeface="Arial" charset="0"/>
            </a:endParaRPr>
          </a:p>
        </p:txBody>
      </p:sp>
      <p:sp>
        <p:nvSpPr>
          <p:cNvPr id="13" name="Text Box 2">
            <a:extLst>
              <a:ext uri="{FF2B5EF4-FFF2-40B4-BE49-F238E27FC236}">
                <a16:creationId xmlns:a16="http://schemas.microsoft.com/office/drawing/2014/main" xmlns="" id="{FA915E70-C932-44DF-8127-B2CD2CBAEC1B}"/>
              </a:ext>
            </a:extLst>
          </p:cNvPr>
          <p:cNvSpPr txBox="1">
            <a:spLocks noChangeArrowheads="1"/>
          </p:cNvSpPr>
          <p:nvPr/>
        </p:nvSpPr>
        <p:spPr bwMode="auto">
          <a:xfrm>
            <a:off x="1112322" y="335089"/>
            <a:ext cx="6939432" cy="54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04" tIns="41452" rIns="82904" bIns="41452"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fontAlgn="auto" hangingPunct="1">
              <a:spcBef>
                <a:spcPts val="0"/>
              </a:spcBef>
              <a:spcAft>
                <a:spcPts val="0"/>
              </a:spcAft>
            </a:pPr>
            <a:r>
              <a:rPr lang="ja-JP" altLang="en-US" sz="3000" b="1" dirty="0">
                <a:solidFill>
                  <a:srgbClr val="663300"/>
                </a:solidFill>
                <a:latin typeface="Meiryo UI" pitchFamily="50" charset="-128"/>
                <a:ea typeface="Meiryo UI" pitchFamily="50" charset="-128"/>
                <a:cs typeface="Meiryo UI" pitchFamily="50" charset="-128"/>
              </a:rPr>
              <a:t>本人からのメッセージ</a:t>
            </a:r>
            <a:endParaRPr lang="en-US" altLang="ja-JP" sz="3000" b="1" dirty="0">
              <a:solidFill>
                <a:srgbClr val="663300"/>
              </a:solidFill>
              <a:latin typeface="Meiryo UI" pitchFamily="50" charset="-128"/>
              <a:ea typeface="Meiryo UI" pitchFamily="50" charset="-128"/>
              <a:cs typeface="Meiryo UI" pitchFamily="50" charset="-128"/>
            </a:endParaRPr>
          </a:p>
        </p:txBody>
      </p:sp>
      <p:sp>
        <p:nvSpPr>
          <p:cNvPr id="8" name="コンテンツ プレースホルダー 2"/>
          <p:cNvSpPr txBox="1">
            <a:spLocks/>
          </p:cNvSpPr>
          <p:nvPr/>
        </p:nvSpPr>
        <p:spPr>
          <a:xfrm>
            <a:off x="895951" y="1681904"/>
            <a:ext cx="7385920" cy="5161134"/>
          </a:xfrm>
          <a:prstGeom prst="rect">
            <a:avLst/>
          </a:prstGeom>
        </p:spPr>
        <p:txBody>
          <a:bodyPr lIns="0" tIns="0" rIns="0" b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442913" indent="-442913" fontAlgn="auto">
              <a:lnSpc>
                <a:spcPct val="100000"/>
              </a:lnSpc>
              <a:spcAft>
                <a:spcPts val="0"/>
              </a:spcAft>
              <a:buFont typeface="Arial" panose="020B0604020202020204" pitchFamily="34" charset="0"/>
              <a:buNone/>
            </a:pPr>
            <a:r>
              <a:rPr lang="ja-JP" altLang="en-US" b="1" dirty="0">
                <a:solidFill>
                  <a:srgbClr val="6633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a:solidFill>
                  <a:srgbClr val="6633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srgbClr val="663300"/>
                </a:solidFill>
                <a:latin typeface="Meiryo UI" panose="020B0604030504040204" pitchFamily="50" charset="-128"/>
                <a:ea typeface="Meiryo UI" panose="020B0604030504040204" pitchFamily="50" charset="-128"/>
                <a:cs typeface="Meiryo UI" panose="020B0604030504040204" pitchFamily="50" charset="-128"/>
              </a:rPr>
              <a:t>ニンチとか言わないで。わたしは山川すみえ。</a:t>
            </a:r>
            <a:endParaRPr lang="en-US" altLang="ja-JP" b="1" dirty="0">
              <a:solidFill>
                <a:srgbClr val="663300"/>
              </a:solidFill>
              <a:latin typeface="Meiryo UI" panose="020B0604030504040204" pitchFamily="50" charset="-128"/>
              <a:ea typeface="Meiryo UI" panose="020B0604030504040204" pitchFamily="50" charset="-128"/>
              <a:cs typeface="Meiryo UI" panose="020B0604030504040204" pitchFamily="50" charset="-128"/>
            </a:endParaRPr>
          </a:p>
          <a:p>
            <a:pPr marL="442913" indent="-442913" fontAlgn="auto">
              <a:lnSpc>
                <a:spcPct val="100000"/>
              </a:lnSpc>
              <a:spcBef>
                <a:spcPts val="1800"/>
              </a:spcBef>
              <a:spcAft>
                <a:spcPts val="0"/>
              </a:spcAft>
              <a:buFont typeface="Arial" panose="020B0604020202020204" pitchFamily="34" charset="0"/>
              <a:buNone/>
            </a:pPr>
            <a:r>
              <a:rPr lang="ja-JP" altLang="en-US" b="1" dirty="0">
                <a:solidFill>
                  <a:srgbClr val="6633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a:solidFill>
                  <a:srgbClr val="6633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srgbClr val="663300"/>
                </a:solidFill>
                <a:latin typeface="Meiryo UI" panose="020B0604030504040204" pitchFamily="50" charset="-128"/>
                <a:ea typeface="Meiryo UI" panose="020B0604030504040204" pitchFamily="50" charset="-128"/>
                <a:cs typeface="Meiryo UI" panose="020B0604030504040204" pitchFamily="50" charset="-128"/>
              </a:rPr>
              <a:t>いろいろ言われても、すり抜けていく。</a:t>
            </a:r>
            <a:r>
              <a:rPr lang="en-US" altLang="ja-JP" b="1" dirty="0">
                <a:solidFill>
                  <a:srgbClr val="663300"/>
                </a:solidFill>
                <a:latin typeface="Meiryo UI" panose="020B0604030504040204" pitchFamily="50" charset="-128"/>
                <a:ea typeface="Meiryo UI" panose="020B0604030504040204" pitchFamily="50" charset="-128"/>
                <a:cs typeface="Meiryo UI" panose="020B0604030504040204" pitchFamily="50" charset="-128"/>
              </a:rPr>
              <a:t/>
            </a:r>
            <a:br>
              <a:rPr lang="en-US" altLang="ja-JP" b="1" dirty="0">
                <a:solidFill>
                  <a:srgbClr val="663300"/>
                </a:solidFill>
                <a:latin typeface="Meiryo UI" panose="020B0604030504040204" pitchFamily="50" charset="-128"/>
                <a:ea typeface="Meiryo UI" panose="020B0604030504040204" pitchFamily="50" charset="-128"/>
                <a:cs typeface="Meiryo UI" panose="020B0604030504040204" pitchFamily="50" charset="-128"/>
              </a:rPr>
            </a:br>
            <a:r>
              <a:rPr lang="ja-JP" altLang="en-US" b="1" dirty="0">
                <a:solidFill>
                  <a:srgbClr val="663300"/>
                </a:solidFill>
                <a:latin typeface="Meiryo UI" panose="020B0604030504040204" pitchFamily="50" charset="-128"/>
                <a:ea typeface="Meiryo UI" panose="020B0604030504040204" pitchFamily="50" charset="-128"/>
                <a:cs typeface="Meiryo UI" panose="020B0604030504040204" pitchFamily="50" charset="-128"/>
              </a:rPr>
              <a:t>紙に書いてくれれば読めるよ。</a:t>
            </a:r>
            <a:r>
              <a:rPr lang="en-US" altLang="ja-JP" b="1" dirty="0">
                <a:solidFill>
                  <a:srgbClr val="663300"/>
                </a:solidFill>
                <a:latin typeface="Meiryo UI" panose="020B0604030504040204" pitchFamily="50" charset="-128"/>
                <a:ea typeface="Meiryo UI" panose="020B0604030504040204" pitchFamily="50" charset="-128"/>
                <a:cs typeface="Meiryo UI" panose="020B0604030504040204" pitchFamily="50" charset="-128"/>
              </a:rPr>
              <a:t/>
            </a:r>
            <a:br>
              <a:rPr lang="en-US" altLang="ja-JP" b="1" dirty="0">
                <a:solidFill>
                  <a:srgbClr val="663300"/>
                </a:solidFill>
                <a:latin typeface="Meiryo UI" panose="020B0604030504040204" pitchFamily="50" charset="-128"/>
                <a:ea typeface="Meiryo UI" panose="020B0604030504040204" pitchFamily="50" charset="-128"/>
                <a:cs typeface="Meiryo UI" panose="020B0604030504040204" pitchFamily="50" charset="-128"/>
              </a:rPr>
            </a:br>
            <a:r>
              <a:rPr lang="ja-JP" altLang="en-US" b="1" dirty="0">
                <a:solidFill>
                  <a:srgbClr val="663300"/>
                </a:solidFill>
                <a:latin typeface="Meiryo UI" panose="020B0604030504040204" pitchFamily="50" charset="-128"/>
                <a:ea typeface="Meiryo UI" panose="020B0604030504040204" pitchFamily="50" charset="-128"/>
                <a:cs typeface="Meiryo UI" panose="020B0604030504040204" pitchFamily="50" charset="-128"/>
              </a:rPr>
              <a:t>何度でも見て、一生懸命やるから。</a:t>
            </a:r>
            <a:endParaRPr lang="en-US" altLang="ja-JP" b="1" dirty="0">
              <a:solidFill>
                <a:srgbClr val="663300"/>
              </a:solidFill>
              <a:latin typeface="Meiryo UI" panose="020B0604030504040204" pitchFamily="50" charset="-128"/>
              <a:ea typeface="Meiryo UI" panose="020B0604030504040204" pitchFamily="50" charset="-128"/>
              <a:cs typeface="Meiryo UI" panose="020B0604030504040204" pitchFamily="50" charset="-128"/>
            </a:endParaRPr>
          </a:p>
          <a:p>
            <a:pPr marL="442913" indent="-442913" fontAlgn="auto">
              <a:lnSpc>
                <a:spcPct val="100000"/>
              </a:lnSpc>
              <a:spcBef>
                <a:spcPts val="1800"/>
              </a:spcBef>
              <a:spcAft>
                <a:spcPts val="0"/>
              </a:spcAft>
              <a:buFont typeface="Arial" panose="020B0604020202020204" pitchFamily="34" charset="0"/>
              <a:buNone/>
            </a:pPr>
            <a:r>
              <a:rPr lang="ja-JP" altLang="en-US" b="1" dirty="0">
                <a:solidFill>
                  <a:srgbClr val="6633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a:solidFill>
                  <a:srgbClr val="6633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srgbClr val="663300"/>
                </a:solidFill>
                <a:latin typeface="Meiryo UI" panose="020B0604030504040204" pitchFamily="50" charset="-128"/>
                <a:ea typeface="Meiryo UI" panose="020B0604030504040204" pitchFamily="50" charset="-128"/>
                <a:cs typeface="Meiryo UI" panose="020B0604030504040204" pitchFamily="50" charset="-128"/>
              </a:rPr>
              <a:t>あそこはよかったよ～。</a:t>
            </a:r>
            <a:r>
              <a:rPr lang="en-US" altLang="ja-JP" b="1" dirty="0">
                <a:solidFill>
                  <a:srgbClr val="663300"/>
                </a:solidFill>
                <a:latin typeface="Meiryo UI" panose="020B0604030504040204" pitchFamily="50" charset="-128"/>
                <a:ea typeface="Meiryo UI" panose="020B0604030504040204" pitchFamily="50" charset="-128"/>
                <a:cs typeface="Meiryo UI" panose="020B0604030504040204" pitchFamily="50" charset="-128"/>
              </a:rPr>
              <a:t/>
            </a:r>
            <a:br>
              <a:rPr lang="en-US" altLang="ja-JP" b="1" dirty="0">
                <a:solidFill>
                  <a:srgbClr val="663300"/>
                </a:solidFill>
                <a:latin typeface="Meiryo UI" panose="020B0604030504040204" pitchFamily="50" charset="-128"/>
                <a:ea typeface="Meiryo UI" panose="020B0604030504040204" pitchFamily="50" charset="-128"/>
                <a:cs typeface="Meiryo UI" panose="020B0604030504040204" pitchFamily="50" charset="-128"/>
              </a:rPr>
            </a:br>
            <a:r>
              <a:rPr lang="ja-JP" altLang="en-US" b="1" dirty="0">
                <a:solidFill>
                  <a:srgbClr val="663300"/>
                </a:solidFill>
                <a:latin typeface="Meiryo UI" panose="020B0604030504040204" pitchFamily="50" charset="-128"/>
                <a:ea typeface="Meiryo UI" panose="020B0604030504040204" pitchFamily="50" charset="-128"/>
                <a:cs typeface="Meiryo UI" panose="020B0604030504040204" pitchFamily="50" charset="-128"/>
              </a:rPr>
              <a:t>先生も看護婦さんも、わたしが毎朝、神社まで散歩してるとかよく知ってて。</a:t>
            </a:r>
            <a:r>
              <a:rPr lang="en-US" altLang="ja-JP" b="1" dirty="0">
                <a:solidFill>
                  <a:srgbClr val="663300"/>
                </a:solidFill>
                <a:latin typeface="Meiryo UI" panose="020B0604030504040204" pitchFamily="50" charset="-128"/>
                <a:ea typeface="Meiryo UI" panose="020B0604030504040204" pitchFamily="50" charset="-128"/>
                <a:cs typeface="Meiryo UI" panose="020B0604030504040204" pitchFamily="50" charset="-128"/>
              </a:rPr>
              <a:t/>
            </a:r>
            <a:br>
              <a:rPr lang="en-US" altLang="ja-JP" b="1" dirty="0">
                <a:solidFill>
                  <a:srgbClr val="663300"/>
                </a:solidFill>
                <a:latin typeface="Meiryo UI" panose="020B0604030504040204" pitchFamily="50" charset="-128"/>
                <a:ea typeface="Meiryo UI" panose="020B0604030504040204" pitchFamily="50" charset="-128"/>
                <a:cs typeface="Meiryo UI" panose="020B0604030504040204" pitchFamily="50" charset="-128"/>
              </a:rPr>
            </a:br>
            <a:r>
              <a:rPr lang="ja-JP" altLang="en-US" b="1" dirty="0">
                <a:solidFill>
                  <a:srgbClr val="663300"/>
                </a:solidFill>
                <a:latin typeface="Meiryo UI" panose="020B0604030504040204" pitchFamily="50" charset="-128"/>
                <a:ea typeface="Meiryo UI" panose="020B0604030504040204" pitchFamily="50" charset="-128"/>
                <a:cs typeface="Meiryo UI" panose="020B0604030504040204" pitchFamily="50" charset="-128"/>
              </a:rPr>
              <a:t>「早く元気になってまた散歩しよう！」って。</a:t>
            </a:r>
            <a:r>
              <a:rPr lang="en-US" altLang="ja-JP" b="1" dirty="0">
                <a:solidFill>
                  <a:srgbClr val="663300"/>
                </a:solidFill>
                <a:latin typeface="Meiryo UI" panose="020B0604030504040204" pitchFamily="50" charset="-128"/>
                <a:ea typeface="Meiryo UI" panose="020B0604030504040204" pitchFamily="50" charset="-128"/>
                <a:cs typeface="Meiryo UI" panose="020B0604030504040204" pitchFamily="50" charset="-128"/>
              </a:rPr>
              <a:t/>
            </a:r>
            <a:br>
              <a:rPr lang="en-US" altLang="ja-JP" b="1" dirty="0">
                <a:solidFill>
                  <a:srgbClr val="663300"/>
                </a:solidFill>
                <a:latin typeface="Meiryo UI" panose="020B0604030504040204" pitchFamily="50" charset="-128"/>
                <a:ea typeface="Meiryo UI" panose="020B0604030504040204" pitchFamily="50" charset="-128"/>
                <a:cs typeface="Meiryo UI" panose="020B0604030504040204" pitchFamily="50" charset="-128"/>
              </a:rPr>
            </a:br>
            <a:r>
              <a:rPr lang="ja-JP" altLang="en-US" b="1" dirty="0">
                <a:solidFill>
                  <a:srgbClr val="663300"/>
                </a:solidFill>
                <a:latin typeface="Meiryo UI" panose="020B0604030504040204" pitchFamily="50" charset="-128"/>
                <a:ea typeface="Meiryo UI" panose="020B0604030504040204" pitchFamily="50" charset="-128"/>
                <a:cs typeface="Meiryo UI" panose="020B0604030504040204" pitchFamily="50" charset="-128"/>
              </a:rPr>
              <a:t>不思議ね。力が湧いてきたのよ。</a:t>
            </a:r>
            <a:r>
              <a:rPr lang="en-US" altLang="ja-JP" b="1" dirty="0">
                <a:solidFill>
                  <a:srgbClr val="663300"/>
                </a:solidFill>
                <a:latin typeface="Meiryo UI" panose="020B0604030504040204" pitchFamily="50" charset="-128"/>
                <a:ea typeface="Meiryo UI" panose="020B0604030504040204" pitchFamily="50" charset="-128"/>
                <a:cs typeface="Meiryo UI" panose="020B0604030504040204" pitchFamily="50" charset="-128"/>
              </a:rPr>
              <a:t/>
            </a:r>
            <a:br>
              <a:rPr lang="en-US" altLang="ja-JP" b="1" dirty="0">
                <a:solidFill>
                  <a:srgbClr val="663300"/>
                </a:solidFill>
                <a:latin typeface="Meiryo UI" panose="020B0604030504040204" pitchFamily="50" charset="-128"/>
                <a:ea typeface="Meiryo UI" panose="020B0604030504040204" pitchFamily="50" charset="-128"/>
                <a:cs typeface="Meiryo UI" panose="020B0604030504040204" pitchFamily="50" charset="-128"/>
              </a:rPr>
            </a:br>
            <a:r>
              <a:rPr lang="ja-JP" altLang="en-US" b="1" dirty="0">
                <a:solidFill>
                  <a:srgbClr val="663300"/>
                </a:solidFill>
                <a:latin typeface="Meiryo UI" panose="020B0604030504040204" pitchFamily="50" charset="-128"/>
                <a:ea typeface="Meiryo UI" panose="020B0604030504040204" pitchFamily="50" charset="-128"/>
                <a:cs typeface="Meiryo UI" panose="020B0604030504040204" pitchFamily="50" charset="-128"/>
              </a:rPr>
              <a:t>お陰様でこうして家に戻れた～！</a:t>
            </a:r>
            <a:endParaRPr lang="ja-JP" altLang="ja-JP" b="1" dirty="0">
              <a:solidFill>
                <a:srgbClr val="6633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3464498" y="6462431"/>
            <a:ext cx="4738798" cy="307777"/>
          </a:xfrm>
          <a:prstGeom prst="rect">
            <a:avLst/>
          </a:prstGeom>
        </p:spPr>
        <p:txBody>
          <a:bodyPr wrap="none">
            <a:spAutoFit/>
          </a:bodyPr>
          <a:lstStyle/>
          <a:p>
            <a:pPr algn="r"/>
            <a:r>
              <a:rPr lang="ja-JP" altLang="en-US" sz="1400" dirty="0">
                <a:solidFill>
                  <a:srgbClr val="663300"/>
                </a:solidFill>
                <a:latin typeface="Meiryo UI" panose="020B0604030504040204" pitchFamily="50" charset="-128"/>
                <a:ea typeface="Meiryo UI" panose="020B0604030504040204" pitchFamily="50" charset="-128"/>
              </a:rPr>
              <a:t>一般社団法人　日本認知症本人ワーキンググループ</a:t>
            </a:r>
            <a:r>
              <a:rPr lang="en-US" altLang="ja-JP" sz="1400" dirty="0">
                <a:solidFill>
                  <a:srgbClr val="663300"/>
                </a:solidFill>
                <a:latin typeface="Meiryo UI" panose="020B0604030504040204" pitchFamily="50" charset="-128"/>
                <a:ea typeface="Meiryo UI" panose="020B0604030504040204" pitchFamily="50" charset="-128"/>
              </a:rPr>
              <a:t>(JDWG)</a:t>
            </a:r>
            <a:endParaRPr lang="ja-JP" altLang="en-US" sz="1400" dirty="0">
              <a:solidFill>
                <a:srgbClr val="663300"/>
              </a:solidFill>
            </a:endParaRPr>
          </a:p>
        </p:txBody>
      </p:sp>
      <p:pic>
        <p:nvPicPr>
          <p:cNvPr id="7170" name="Picture 2" descr="http://3.bp.blogspot.com/-oQsDA5kxgIY/UZRV_TUbcEI/AAAAAAAAStA/2yBstEM49Gw/s800/sotsugyo_hanatab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701699" y="5000113"/>
            <a:ext cx="1288920" cy="1779823"/>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p:cNvSpPr txBox="1"/>
          <p:nvPr/>
        </p:nvSpPr>
        <p:spPr>
          <a:xfrm>
            <a:off x="8377360" y="8964"/>
            <a:ext cx="757675" cy="461665"/>
          </a:xfrm>
          <a:prstGeom prst="rect">
            <a:avLst/>
          </a:prstGeom>
          <a:noFill/>
        </p:spPr>
        <p:txBody>
          <a:bodyPr wrap="square" rtlCol="0">
            <a:spAutoFit/>
          </a:bodyPr>
          <a:lstStyle/>
          <a:p>
            <a:pPr algn="r"/>
            <a:r>
              <a:rPr kumimoji="1" lang="en-US" altLang="ja-JP" sz="2400" dirty="0" smtClean="0">
                <a:latin typeface="Meiryo UI" panose="020B0604030504040204" pitchFamily="50" charset="-128"/>
                <a:ea typeface="Meiryo UI" panose="020B0604030504040204" pitchFamily="50" charset="-128"/>
              </a:rPr>
              <a:t>58</a:t>
            </a:r>
            <a:endParaRPr kumimoji="1" lang="ja-JP" altLang="en-US"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799971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1010898" y="950666"/>
            <a:ext cx="7091919" cy="2245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36" tIns="41468" rIns="82936" bIns="41468" anchor="b">
            <a:spAutoFit/>
          </a:bodyPr>
          <a:lstStyle>
            <a:lvl1pPr defTabSz="908050" eaLnBrk="0" hangingPunct="0">
              <a:defRPr kumimoji="1" sz="3600">
                <a:solidFill>
                  <a:schemeClr val="tx1"/>
                </a:solidFill>
                <a:latin typeface="Arial" pitchFamily="34" charset="0"/>
                <a:ea typeface="ＭＳ Ｐゴシック" pitchFamily="50" charset="-128"/>
              </a:defRPr>
            </a:lvl1pPr>
            <a:lvl2pPr marL="742950" indent="-285750" defTabSz="908050" eaLnBrk="0" hangingPunct="0">
              <a:defRPr kumimoji="1" sz="3600">
                <a:solidFill>
                  <a:schemeClr val="tx1"/>
                </a:solidFill>
                <a:latin typeface="Arial" pitchFamily="34" charset="0"/>
                <a:ea typeface="ＭＳ Ｐゴシック" pitchFamily="50" charset="-128"/>
              </a:defRPr>
            </a:lvl2pPr>
            <a:lvl3pPr marL="1143000" indent="-228600" defTabSz="908050" eaLnBrk="0" hangingPunct="0">
              <a:defRPr kumimoji="1" sz="3600">
                <a:solidFill>
                  <a:schemeClr val="tx1"/>
                </a:solidFill>
                <a:latin typeface="Arial" pitchFamily="34" charset="0"/>
                <a:ea typeface="ＭＳ Ｐゴシック" pitchFamily="50" charset="-128"/>
              </a:defRPr>
            </a:lvl3pPr>
            <a:lvl4pPr marL="1600200" indent="-228600" defTabSz="908050" eaLnBrk="0" hangingPunct="0">
              <a:defRPr kumimoji="1" sz="3600">
                <a:solidFill>
                  <a:schemeClr val="tx1"/>
                </a:solidFill>
                <a:latin typeface="Arial" pitchFamily="34" charset="0"/>
                <a:ea typeface="ＭＳ Ｐゴシック" pitchFamily="50" charset="-128"/>
              </a:defRPr>
            </a:lvl4pPr>
            <a:lvl5pPr marL="2057400" indent="-228600" defTabSz="908050" eaLnBrk="0" hangingPunct="0">
              <a:defRPr kumimoji="1" sz="3600">
                <a:solidFill>
                  <a:schemeClr val="tx1"/>
                </a:solidFill>
                <a:latin typeface="Arial" pitchFamily="34" charset="0"/>
                <a:ea typeface="ＭＳ Ｐゴシック" pitchFamily="50" charset="-128"/>
              </a:defRPr>
            </a:lvl5pPr>
            <a:lvl6pPr marL="2514600" indent="-228600" defTabSz="90805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90805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90805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90805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hangingPunct="1">
              <a:spcBef>
                <a:spcPts val="3000"/>
              </a:spcBef>
            </a:pPr>
            <a:r>
              <a:rPr lang="en-US" altLang="ja-JP" sz="3000" b="1" dirty="0">
                <a:solidFill>
                  <a:schemeClr val="tx1">
                    <a:lumMod val="65000"/>
                    <a:lumOff val="35000"/>
                  </a:schemeClr>
                </a:solidFill>
                <a:latin typeface="Meiryo UI" pitchFamily="50" charset="-128"/>
                <a:ea typeface="Meiryo UI" pitchFamily="50" charset="-128"/>
                <a:cs typeface="Meiryo UI" pitchFamily="50" charset="-128"/>
              </a:rPr>
              <a:t>【</a:t>
            </a:r>
            <a:r>
              <a:rPr lang="ja-JP" altLang="en-US" sz="3000" b="1" dirty="0">
                <a:solidFill>
                  <a:schemeClr val="tx1">
                    <a:lumMod val="65000"/>
                    <a:lumOff val="35000"/>
                  </a:schemeClr>
                </a:solidFill>
                <a:latin typeface="Meiryo UI" pitchFamily="50" charset="-128"/>
                <a:ea typeface="Meiryo UI" pitchFamily="50" charset="-128"/>
                <a:cs typeface="Meiryo UI" pitchFamily="50" charset="-128"/>
              </a:rPr>
              <a:t>参考資料</a:t>
            </a:r>
            <a:r>
              <a:rPr lang="en-US" altLang="ja-JP" sz="3000" b="1" dirty="0">
                <a:solidFill>
                  <a:schemeClr val="tx1">
                    <a:lumMod val="65000"/>
                    <a:lumOff val="35000"/>
                  </a:schemeClr>
                </a:solidFill>
                <a:latin typeface="Meiryo UI" pitchFamily="50" charset="-128"/>
                <a:ea typeface="Meiryo UI" pitchFamily="50" charset="-128"/>
                <a:cs typeface="Meiryo UI" pitchFamily="50" charset="-128"/>
              </a:rPr>
              <a:t>】</a:t>
            </a:r>
          </a:p>
          <a:p>
            <a:pPr algn="ctr" eaLnBrk="1" hangingPunct="1">
              <a:spcBef>
                <a:spcPts val="600"/>
              </a:spcBef>
            </a:pPr>
            <a:endParaRPr lang="en-US" altLang="ja-JP" sz="1050" b="1" dirty="0">
              <a:solidFill>
                <a:srgbClr val="7030A0"/>
              </a:solidFill>
              <a:latin typeface="Meiryo UI" pitchFamily="50" charset="-128"/>
              <a:ea typeface="Meiryo UI" pitchFamily="50" charset="-128"/>
              <a:cs typeface="Meiryo UI" pitchFamily="50" charset="-128"/>
            </a:endParaRPr>
          </a:p>
          <a:p>
            <a:pPr eaLnBrk="1" hangingPunct="1">
              <a:spcBef>
                <a:spcPts val="1800"/>
              </a:spcBef>
            </a:pPr>
            <a:r>
              <a:rPr lang="ja-JP" altLang="en-US" sz="3000" b="1" dirty="0">
                <a:solidFill>
                  <a:srgbClr val="7030A0"/>
                </a:solidFill>
                <a:latin typeface="Meiryo UI" pitchFamily="50" charset="-128"/>
                <a:ea typeface="Meiryo UI" pitchFamily="50" charset="-128"/>
                <a:cs typeface="Meiryo UI" pitchFamily="50" charset="-128"/>
              </a:rPr>
              <a:t>      </a:t>
            </a:r>
            <a:r>
              <a:rPr lang="ja-JP" altLang="en-US" sz="3000" b="1" dirty="0" smtClean="0">
                <a:solidFill>
                  <a:srgbClr val="7030A0"/>
                </a:solidFill>
                <a:latin typeface="Meiryo UI" pitchFamily="50" charset="-128"/>
                <a:ea typeface="Meiryo UI" pitchFamily="50" charset="-128"/>
                <a:cs typeface="Meiryo UI" pitchFamily="50" charset="-128"/>
              </a:rPr>
              <a:t>     ●</a:t>
            </a:r>
            <a:r>
              <a:rPr lang="ja-JP" altLang="en-US" sz="3000" b="1" dirty="0">
                <a:solidFill>
                  <a:srgbClr val="7030A0"/>
                </a:solidFill>
                <a:latin typeface="Meiryo UI" pitchFamily="50" charset="-128"/>
                <a:ea typeface="Meiryo UI" pitchFamily="50" charset="-128"/>
                <a:cs typeface="Meiryo UI" pitchFamily="50" charset="-128"/>
              </a:rPr>
              <a:t>演習の目的･意義</a:t>
            </a:r>
            <a:endParaRPr lang="en-US" altLang="ja-JP" sz="3000" b="1" dirty="0">
              <a:solidFill>
                <a:srgbClr val="7030A0"/>
              </a:solidFill>
              <a:latin typeface="Meiryo UI" pitchFamily="50" charset="-128"/>
              <a:ea typeface="Meiryo UI" pitchFamily="50" charset="-128"/>
              <a:cs typeface="Meiryo UI" pitchFamily="50" charset="-128"/>
            </a:endParaRPr>
          </a:p>
          <a:p>
            <a:pPr eaLnBrk="1" hangingPunct="1">
              <a:spcBef>
                <a:spcPts val="2400"/>
              </a:spcBef>
            </a:pPr>
            <a:r>
              <a:rPr lang="ja-JP" altLang="en-US" sz="3000" b="1" dirty="0">
                <a:solidFill>
                  <a:srgbClr val="7030A0"/>
                </a:solidFill>
                <a:latin typeface="Meiryo UI" pitchFamily="50" charset="-128"/>
                <a:ea typeface="Meiryo UI" pitchFamily="50" charset="-128"/>
                <a:cs typeface="Meiryo UI" pitchFamily="50" charset="-128"/>
              </a:rPr>
              <a:t>      </a:t>
            </a:r>
            <a:r>
              <a:rPr lang="ja-JP" altLang="en-US" sz="3000" b="1" dirty="0" smtClean="0">
                <a:solidFill>
                  <a:srgbClr val="7030A0"/>
                </a:solidFill>
                <a:latin typeface="Meiryo UI" pitchFamily="50" charset="-128"/>
                <a:ea typeface="Meiryo UI" pitchFamily="50" charset="-128"/>
                <a:cs typeface="Meiryo UI" pitchFamily="50" charset="-128"/>
              </a:rPr>
              <a:t>     ●</a:t>
            </a:r>
            <a:r>
              <a:rPr lang="ja-JP" altLang="en-US" sz="3000" b="1" dirty="0">
                <a:solidFill>
                  <a:srgbClr val="7030A0"/>
                </a:solidFill>
                <a:latin typeface="Meiryo UI" pitchFamily="50" charset="-128"/>
                <a:ea typeface="Meiryo UI" pitchFamily="50" charset="-128"/>
                <a:cs typeface="Meiryo UI" pitchFamily="50" charset="-128"/>
              </a:rPr>
              <a:t>サンプル</a:t>
            </a:r>
            <a:r>
              <a:rPr lang="ja-JP" altLang="en-US" sz="3000" b="1" dirty="0" smtClean="0">
                <a:solidFill>
                  <a:srgbClr val="7030A0"/>
                </a:solidFill>
                <a:latin typeface="Meiryo UI" pitchFamily="50" charset="-128"/>
                <a:ea typeface="Meiryo UI" pitchFamily="50" charset="-128"/>
                <a:cs typeface="Meiryo UI" pitchFamily="50" charset="-128"/>
              </a:rPr>
              <a:t>事例（改訂案）</a:t>
            </a:r>
            <a:endParaRPr lang="en-US" altLang="ja-JP" sz="3000" b="1" dirty="0" smtClean="0">
              <a:solidFill>
                <a:srgbClr val="7030A0"/>
              </a:solidFill>
              <a:latin typeface="Meiryo UI" pitchFamily="50" charset="-128"/>
              <a:ea typeface="Meiryo UI" pitchFamily="50" charset="-128"/>
              <a:cs typeface="Meiryo UI" pitchFamily="50" charset="-128"/>
            </a:endParaRPr>
          </a:p>
        </p:txBody>
      </p:sp>
      <p:sp>
        <p:nvSpPr>
          <p:cNvPr id="5" name="テキスト ボックス 4"/>
          <p:cNvSpPr txBox="1"/>
          <p:nvPr/>
        </p:nvSpPr>
        <p:spPr>
          <a:xfrm>
            <a:off x="8261131" y="8964"/>
            <a:ext cx="873904" cy="461665"/>
          </a:xfrm>
          <a:prstGeom prst="rect">
            <a:avLst/>
          </a:prstGeom>
          <a:noFill/>
        </p:spPr>
        <p:txBody>
          <a:bodyPr wrap="square" rtlCol="0">
            <a:spAutoFit/>
          </a:bodyPr>
          <a:lstStyle/>
          <a:p>
            <a:pPr algn="r"/>
            <a:r>
              <a:rPr lang="ja-JP" altLang="en-US" sz="2400" dirty="0" smtClean="0">
                <a:latin typeface="Meiryo UI" panose="020B0604030504040204" pitchFamily="50" charset="-128"/>
                <a:ea typeface="Meiryo UI" panose="020B0604030504040204" pitchFamily="50" charset="-128"/>
              </a:rPr>
              <a:t>演</a:t>
            </a:r>
            <a:r>
              <a:rPr lang="en-US" altLang="ja-JP" sz="2400" dirty="0" smtClean="0">
                <a:latin typeface="Meiryo UI" panose="020B0604030504040204" pitchFamily="50" charset="-128"/>
                <a:ea typeface="Meiryo UI" panose="020B0604030504040204" pitchFamily="50" charset="-128"/>
              </a:rPr>
              <a:t>1</a:t>
            </a:r>
            <a:endParaRPr kumimoji="1" lang="ja-JP" altLang="en-US" sz="2400" dirty="0">
              <a:latin typeface="Meiryo UI" panose="020B0604030504040204" pitchFamily="50" charset="-128"/>
              <a:ea typeface="Meiryo UI" panose="020B0604030504040204" pitchFamily="50" charset="-128"/>
            </a:endParaRPr>
          </a:p>
        </p:txBody>
      </p:sp>
      <p:sp>
        <p:nvSpPr>
          <p:cNvPr id="6" name="コンテンツ プレースホルダ 2"/>
          <p:cNvSpPr txBox="1">
            <a:spLocks/>
          </p:cNvSpPr>
          <p:nvPr/>
        </p:nvSpPr>
        <p:spPr bwMode="auto">
          <a:xfrm>
            <a:off x="531597" y="4302354"/>
            <a:ext cx="8125934" cy="2020184"/>
          </a:xfrm>
          <a:prstGeom prst="rect">
            <a:avLst/>
          </a:prstGeom>
          <a:noFill/>
          <a:ln w="28575">
            <a:solidFill>
              <a:srgbClr val="EC6764"/>
            </a:solidFill>
            <a:prstDash val="sys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180975" indent="0" eaLnBrk="1" hangingPunct="1">
              <a:lnSpc>
                <a:spcPct val="110000"/>
              </a:lnSpc>
              <a:spcBef>
                <a:spcPts val="0"/>
              </a:spcBef>
              <a:buFontTx/>
              <a:buNone/>
            </a:pPr>
            <a:endParaRPr lang="en-US" altLang="ja-JP" sz="300" b="1" dirty="0">
              <a:solidFill>
                <a:srgbClr val="EC6764"/>
              </a:solidFill>
              <a:latin typeface="Meiryo UI" pitchFamily="50" charset="-128"/>
              <a:ea typeface="Meiryo UI" pitchFamily="50" charset="-128"/>
              <a:cs typeface="Meiryo UI" pitchFamily="50" charset="-128"/>
            </a:endParaRPr>
          </a:p>
          <a:p>
            <a:pPr marL="180975" indent="0" eaLnBrk="1" hangingPunct="1">
              <a:lnSpc>
                <a:spcPct val="110000"/>
              </a:lnSpc>
              <a:spcBef>
                <a:spcPts val="0"/>
              </a:spcBef>
              <a:buFontTx/>
              <a:buNone/>
            </a:pPr>
            <a:r>
              <a:rPr lang="ja-JP" altLang="en-US" sz="2200" b="1" dirty="0">
                <a:solidFill>
                  <a:srgbClr val="EC6764"/>
                </a:solidFill>
                <a:latin typeface="Meiryo UI" pitchFamily="50" charset="-128"/>
                <a:ea typeface="Meiryo UI" pitchFamily="50" charset="-128"/>
                <a:cs typeface="Meiryo UI" pitchFamily="50" charset="-128"/>
              </a:rPr>
              <a:t>演習については、実施要綱の標準カリキュラムには含まれませんが、都道府県等での研修実施の際に、各地域の事例を用いてグループワーク等を行うことを妨げるものではありません。</a:t>
            </a:r>
            <a:endParaRPr lang="en-US" altLang="ja-JP" sz="2200" b="1" dirty="0">
              <a:solidFill>
                <a:srgbClr val="EC6764"/>
              </a:solidFill>
              <a:latin typeface="Meiryo UI" pitchFamily="50" charset="-128"/>
              <a:ea typeface="Meiryo UI" pitchFamily="50" charset="-128"/>
              <a:cs typeface="Meiryo UI" pitchFamily="50" charset="-128"/>
            </a:endParaRPr>
          </a:p>
          <a:p>
            <a:pPr marL="180975" indent="0" eaLnBrk="1" hangingPunct="1">
              <a:lnSpc>
                <a:spcPct val="110000"/>
              </a:lnSpc>
              <a:spcBef>
                <a:spcPct val="0"/>
              </a:spcBef>
              <a:buFontTx/>
              <a:buNone/>
            </a:pPr>
            <a:r>
              <a:rPr lang="ja-JP" altLang="en-US" sz="2200" b="1" dirty="0">
                <a:solidFill>
                  <a:srgbClr val="EC6764"/>
                </a:solidFill>
                <a:latin typeface="Meiryo UI" pitchFamily="50" charset="-128"/>
                <a:ea typeface="Meiryo UI" pitchFamily="50" charset="-128"/>
                <a:cs typeface="Meiryo UI" pitchFamily="50" charset="-128"/>
              </a:rPr>
              <a:t>以降のサンプル事例は、適当な事例がない場合、また、事例の選定にあたっての参考としてください。</a:t>
            </a:r>
            <a:endParaRPr lang="en-US" altLang="ja-JP" sz="2200" b="1" dirty="0">
              <a:solidFill>
                <a:srgbClr val="EC6764"/>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481948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グラフ 20"/>
          <p:cNvGraphicFramePr>
            <a:graphicFrameLocks/>
          </p:cNvGraphicFramePr>
          <p:nvPr>
            <p:extLst/>
          </p:nvPr>
        </p:nvGraphicFramePr>
        <p:xfrm>
          <a:off x="822395" y="1593073"/>
          <a:ext cx="7534275" cy="4564595"/>
        </p:xfrm>
        <a:graphic>
          <a:graphicData uri="http://schemas.openxmlformats.org/drawingml/2006/chart">
            <c:chart xmlns:c="http://schemas.openxmlformats.org/drawingml/2006/chart" xmlns:r="http://schemas.openxmlformats.org/officeDocument/2006/relationships" r:id="rId3"/>
          </a:graphicData>
        </a:graphic>
      </p:graphicFrame>
      <p:sp>
        <p:nvSpPr>
          <p:cNvPr id="2051" name="テキスト ボックス 5"/>
          <p:cNvSpPr txBox="1">
            <a:spLocks noChangeArrowheads="1"/>
          </p:cNvSpPr>
          <p:nvPr/>
        </p:nvSpPr>
        <p:spPr bwMode="auto">
          <a:xfrm>
            <a:off x="1859039" y="6135753"/>
            <a:ext cx="6282048" cy="646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2" tIns="45708" rIns="91412" bIns="45708">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defTabSz="913308" eaLnBrk="1" fontAlgn="auto" hangingPunct="1">
              <a:spcBef>
                <a:spcPct val="0"/>
              </a:spcBef>
              <a:spcAft>
                <a:spcPts val="0"/>
              </a:spcAft>
              <a:buFont typeface="Arial" charset="0"/>
              <a:buNone/>
            </a:pPr>
            <a:r>
              <a:rPr lang="ja-JP" altLang="en-US" sz="1200" b="1" dirty="0">
                <a:solidFill>
                  <a:srgbClr val="000000">
                    <a:lumMod val="50000"/>
                    <a:lumOff val="50000"/>
                  </a:srgbClr>
                </a:solidFill>
                <a:latin typeface="Meiryo UI" panose="020B0604030504040204" pitchFamily="50" charset="-128"/>
                <a:ea typeface="Meiryo UI" panose="020B0604030504040204" pitchFamily="50" charset="-128"/>
                <a:cs typeface="Meiryo UI" panose="020B0604030504040204" pitchFamily="50" charset="-128"/>
              </a:rPr>
              <a:t>「日本における認知症の高齢者人口の将来推計に関する研究」総括研究報告書</a:t>
            </a:r>
            <a:endParaRPr lang="en-US" altLang="ja-JP" sz="1200" b="1" dirty="0">
              <a:solidFill>
                <a:srgbClr val="000000">
                  <a:lumMod val="50000"/>
                  <a:lumOff val="50000"/>
                </a:srgbClr>
              </a:solidFill>
              <a:latin typeface="Meiryo UI" panose="020B0604030504040204" pitchFamily="50" charset="-128"/>
              <a:ea typeface="Meiryo UI" panose="020B0604030504040204" pitchFamily="50" charset="-128"/>
              <a:cs typeface="Meiryo UI" panose="020B0604030504040204" pitchFamily="50" charset="-128"/>
            </a:endParaRPr>
          </a:p>
          <a:p>
            <a:pPr defTabSz="913308" eaLnBrk="1" fontAlgn="auto" hangingPunct="1">
              <a:spcBef>
                <a:spcPct val="0"/>
              </a:spcBef>
              <a:spcAft>
                <a:spcPts val="0"/>
              </a:spcAft>
              <a:buFont typeface="Arial" charset="0"/>
              <a:buNone/>
            </a:pPr>
            <a:r>
              <a:rPr lang="ja-JP" altLang="en-US" sz="1200" b="1" dirty="0">
                <a:solidFill>
                  <a:srgbClr val="000000">
                    <a:lumMod val="50000"/>
                    <a:lumOff val="50000"/>
                  </a:srgbClr>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200" b="1" dirty="0">
                <a:solidFill>
                  <a:srgbClr val="000000">
                    <a:lumMod val="50000"/>
                    <a:lumOff val="50000"/>
                  </a:srgbClr>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b="1" dirty="0">
                <a:solidFill>
                  <a:srgbClr val="000000">
                    <a:lumMod val="50000"/>
                    <a:lumOff val="50000"/>
                  </a:srgbClr>
                </a:solidFill>
                <a:latin typeface="Meiryo UI" panose="020B0604030504040204" pitchFamily="50" charset="-128"/>
                <a:ea typeface="Meiryo UI" panose="020B0604030504040204" pitchFamily="50" charset="-128"/>
                <a:cs typeface="Meiryo UI" panose="020B0604030504040204" pitchFamily="50" charset="-128"/>
              </a:rPr>
              <a:t>26</a:t>
            </a:r>
            <a:r>
              <a:rPr lang="zh-TW" altLang="en-US" sz="1200" b="1" dirty="0">
                <a:solidFill>
                  <a:srgbClr val="000000">
                    <a:lumMod val="50000"/>
                    <a:lumOff val="50000"/>
                  </a:srgbClr>
                </a:solidFill>
                <a:latin typeface="Meiryo UI" panose="020B0604030504040204" pitchFamily="50" charset="-128"/>
                <a:ea typeface="Meiryo UI" panose="020B0604030504040204" pitchFamily="50" charset="-128"/>
                <a:cs typeface="Meiryo UI" panose="020B0604030504040204" pitchFamily="50" charset="-128"/>
              </a:rPr>
              <a:t>年度厚生労働科学研究費補助金特別研究事業</a:t>
            </a:r>
            <a:r>
              <a:rPr lang="ja-JP" altLang="en-US" sz="1200" b="1" dirty="0">
                <a:solidFill>
                  <a:srgbClr val="000000">
                    <a:lumMod val="50000"/>
                    <a:lumOff val="50000"/>
                  </a:srgbClr>
                </a:solidFill>
                <a:latin typeface="Meiryo UI" panose="020B0604030504040204" pitchFamily="50" charset="-128"/>
                <a:ea typeface="Meiryo UI" panose="020B0604030504040204" pitchFamily="50" charset="-128"/>
                <a:cs typeface="Meiryo UI" panose="020B0604030504040204" pitchFamily="50" charset="-128"/>
              </a:rPr>
              <a:t> 九州大学 二宮教授）より作成</a:t>
            </a:r>
            <a:endParaRPr lang="en-US" altLang="ja-JP" sz="1200" b="1" dirty="0">
              <a:solidFill>
                <a:srgbClr val="000000">
                  <a:lumMod val="50000"/>
                  <a:lumOff val="50000"/>
                </a:srgbClr>
              </a:solidFill>
              <a:latin typeface="Meiryo UI" panose="020B0604030504040204" pitchFamily="50" charset="-128"/>
              <a:ea typeface="Meiryo UI" panose="020B0604030504040204" pitchFamily="50" charset="-128"/>
              <a:cs typeface="Meiryo UI" panose="020B0604030504040204" pitchFamily="50" charset="-128"/>
            </a:endParaRPr>
          </a:p>
          <a:p>
            <a:pPr defTabSz="913308" eaLnBrk="1" fontAlgn="auto" hangingPunct="1">
              <a:spcBef>
                <a:spcPct val="0"/>
              </a:spcBef>
              <a:spcAft>
                <a:spcPts val="0"/>
              </a:spcAft>
              <a:buFont typeface="Arial" charset="0"/>
              <a:buNone/>
            </a:pPr>
            <a:r>
              <a:rPr lang="ja-JP" altLang="en-US" sz="1050" b="1" dirty="0">
                <a:solidFill>
                  <a:srgbClr val="000000">
                    <a:lumMod val="50000"/>
                    <a:lumOff val="50000"/>
                  </a:srgbClr>
                </a:solidFill>
                <a:latin typeface="Meiryo UI" panose="020B0604030504040204" pitchFamily="50" charset="-128"/>
                <a:ea typeface="Meiryo UI" panose="020B0604030504040204" pitchFamily="50" charset="-128"/>
                <a:cs typeface="Meiryo UI" panose="020B0604030504040204" pitchFamily="50" charset="-128"/>
              </a:rPr>
              <a:t>（各年齢層の認知症有病率が</a:t>
            </a:r>
            <a:r>
              <a:rPr lang="en-US" altLang="ja-JP" sz="1050" b="1" dirty="0">
                <a:solidFill>
                  <a:srgbClr val="000000">
                    <a:lumMod val="50000"/>
                    <a:lumOff val="50000"/>
                  </a:srgbClr>
                </a:solidFill>
                <a:latin typeface="Meiryo UI" panose="020B0604030504040204" pitchFamily="50" charset="-128"/>
                <a:ea typeface="Meiryo UI" panose="020B0604030504040204" pitchFamily="50" charset="-128"/>
                <a:cs typeface="Meiryo UI" panose="020B0604030504040204" pitchFamily="50" charset="-128"/>
              </a:rPr>
              <a:t>2012</a:t>
            </a:r>
            <a:r>
              <a:rPr lang="ja-JP" altLang="en-US" sz="1050" b="1" dirty="0">
                <a:solidFill>
                  <a:srgbClr val="000000">
                    <a:lumMod val="50000"/>
                    <a:lumOff val="50000"/>
                  </a:srgbClr>
                </a:solidFill>
                <a:latin typeface="Meiryo UI" panose="020B0604030504040204" pitchFamily="50" charset="-128"/>
                <a:ea typeface="Meiryo UI" panose="020B0604030504040204" pitchFamily="50" charset="-128"/>
                <a:cs typeface="Meiryo UI" panose="020B0604030504040204" pitchFamily="50" charset="-128"/>
              </a:rPr>
              <a:t>年以降一定と仮定した場合の推計）</a:t>
            </a:r>
          </a:p>
        </p:txBody>
      </p:sp>
      <p:sp>
        <p:nvSpPr>
          <p:cNvPr id="2" name="テキスト ボックス 3"/>
          <p:cNvSpPr txBox="1">
            <a:spLocks noChangeArrowheads="1"/>
          </p:cNvSpPr>
          <p:nvPr/>
        </p:nvSpPr>
        <p:spPr bwMode="auto">
          <a:xfrm>
            <a:off x="1645210" y="328402"/>
            <a:ext cx="5832476" cy="553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2" tIns="45708" rIns="91412" bIns="45708">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defTabSz="913308" eaLnBrk="1" fontAlgn="auto" hangingPunct="1">
              <a:spcBef>
                <a:spcPct val="0"/>
              </a:spcBef>
              <a:spcAft>
                <a:spcPts val="0"/>
              </a:spcAft>
              <a:buFont typeface="Arial" charset="0"/>
              <a:buNone/>
              <a:defRPr/>
            </a:pPr>
            <a:r>
              <a:rPr lang="ja-JP" altLang="en-US" sz="3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認知症の人の将来推計</a:t>
            </a:r>
          </a:p>
        </p:txBody>
      </p:sp>
      <p:sp>
        <p:nvSpPr>
          <p:cNvPr id="14" name="テキスト ボックス 13"/>
          <p:cNvSpPr txBox="1"/>
          <p:nvPr/>
        </p:nvSpPr>
        <p:spPr>
          <a:xfrm>
            <a:off x="575729" y="1277446"/>
            <a:ext cx="881281" cy="427511"/>
          </a:xfrm>
          <a:prstGeom prst="rect">
            <a:avLst/>
          </a:prstGeom>
          <a:noFill/>
          <a:ln w="25400">
            <a:noFill/>
          </a:ln>
        </p:spPr>
        <p:txBody>
          <a:bodyPr wrap="square" rtlCol="0" anchor="ctr" anchorCtr="0">
            <a:noAutofit/>
          </a:bodyPr>
          <a:lstStyle/>
          <a:p>
            <a:pPr algn="ctr"/>
            <a:r>
              <a:rPr lang="en-US" altLang="ja-JP" sz="1400" b="1" dirty="0">
                <a:solidFill>
                  <a:srgbClr val="000000">
                    <a:lumMod val="65000"/>
                    <a:lumOff val="35000"/>
                  </a:srgbClr>
                </a:solidFill>
                <a:latin typeface="Meiryo UI" pitchFamily="50" charset="-128"/>
                <a:ea typeface="Meiryo UI" pitchFamily="50" charset="-128"/>
                <a:cs typeface="Meiryo UI" pitchFamily="50" charset="-128"/>
              </a:rPr>
              <a:t>(</a:t>
            </a:r>
            <a:r>
              <a:rPr lang="ja-JP" altLang="en-US" sz="1400" b="1" dirty="0">
                <a:solidFill>
                  <a:srgbClr val="000000">
                    <a:lumMod val="65000"/>
                    <a:lumOff val="35000"/>
                  </a:srgbClr>
                </a:solidFill>
                <a:latin typeface="Meiryo UI" pitchFamily="50" charset="-128"/>
                <a:ea typeface="Meiryo UI" pitchFamily="50" charset="-128"/>
                <a:cs typeface="Meiryo UI" pitchFamily="50" charset="-128"/>
              </a:rPr>
              <a:t>万人</a:t>
            </a:r>
            <a:r>
              <a:rPr lang="en-US" altLang="ja-JP" sz="1400" b="1" dirty="0">
                <a:solidFill>
                  <a:srgbClr val="000000">
                    <a:lumMod val="65000"/>
                    <a:lumOff val="35000"/>
                  </a:srgbClr>
                </a:solidFill>
                <a:latin typeface="Meiryo UI" pitchFamily="50" charset="-128"/>
                <a:ea typeface="Meiryo UI" pitchFamily="50" charset="-128"/>
                <a:cs typeface="Meiryo UI" pitchFamily="50" charset="-128"/>
              </a:rPr>
              <a:t>)</a:t>
            </a:r>
            <a:endParaRPr lang="ja-JP" altLang="en-US" sz="1400" b="1" dirty="0">
              <a:solidFill>
                <a:srgbClr val="000000">
                  <a:lumMod val="65000"/>
                  <a:lumOff val="35000"/>
                </a:srgbClr>
              </a:solidFill>
              <a:latin typeface="Meiryo UI" pitchFamily="50" charset="-128"/>
              <a:ea typeface="Meiryo UI" pitchFamily="50" charset="-128"/>
              <a:cs typeface="Meiryo UI" pitchFamily="50" charset="-128"/>
            </a:endParaRPr>
          </a:p>
        </p:txBody>
      </p:sp>
      <p:pic>
        <p:nvPicPr>
          <p:cNvPr id="9" name="図 8">
            <a:extLst>
              <a:ext uri="{FF2B5EF4-FFF2-40B4-BE49-F238E27FC236}">
                <a16:creationId xmlns:a16="http://schemas.microsoft.com/office/drawing/2014/main" xmlns="" id="{CD7F7E32-3AB4-4661-829F-947086C90615}"/>
              </a:ext>
            </a:extLst>
          </p:cNvPr>
          <p:cNvPicPr>
            <a:picLocks noChangeAspect="1"/>
          </p:cNvPicPr>
          <p:nvPr/>
        </p:nvPicPr>
        <p:blipFill>
          <a:blip r:embed="rId4" cstate="print"/>
          <a:stretch>
            <a:fillRect/>
          </a:stretch>
        </p:blipFill>
        <p:spPr>
          <a:xfrm>
            <a:off x="329469" y="1026412"/>
            <a:ext cx="8510754" cy="128027"/>
          </a:xfrm>
          <a:prstGeom prst="rect">
            <a:avLst/>
          </a:prstGeom>
        </p:spPr>
      </p:pic>
      <p:sp>
        <p:nvSpPr>
          <p:cNvPr id="3" name="テキスト ボックス 2"/>
          <p:cNvSpPr txBox="1"/>
          <p:nvPr/>
        </p:nvSpPr>
        <p:spPr>
          <a:xfrm>
            <a:off x="7809914" y="1630837"/>
            <a:ext cx="561087" cy="246221"/>
          </a:xfrm>
          <a:prstGeom prst="rect">
            <a:avLst/>
          </a:prstGeom>
          <a:solidFill>
            <a:schemeClr val="bg1"/>
          </a:solidFill>
        </p:spPr>
        <p:txBody>
          <a:bodyPr wrap="square" lIns="0" tIns="0" rIns="0" bIns="0" rtlCol="0">
            <a:spAutoFit/>
          </a:bodyPr>
          <a:lstStyle/>
          <a:p>
            <a:r>
              <a:rPr lang="en-US" altLang="ja-JP" sz="1600" b="1" dirty="0">
                <a:solidFill>
                  <a:srgbClr val="000000"/>
                </a:solidFill>
                <a:latin typeface="Meiryo UI" panose="020B0604030504040204" pitchFamily="50" charset="-128"/>
                <a:ea typeface="Meiryo UI" panose="020B0604030504040204" pitchFamily="50" charset="-128"/>
              </a:rPr>
              <a:t>30.0</a:t>
            </a:r>
          </a:p>
        </p:txBody>
      </p:sp>
      <p:sp>
        <p:nvSpPr>
          <p:cNvPr id="13" name="テキスト ボックス 12"/>
          <p:cNvSpPr txBox="1"/>
          <p:nvPr/>
        </p:nvSpPr>
        <p:spPr>
          <a:xfrm>
            <a:off x="7809914" y="2785191"/>
            <a:ext cx="561087" cy="246221"/>
          </a:xfrm>
          <a:prstGeom prst="rect">
            <a:avLst/>
          </a:prstGeom>
          <a:solidFill>
            <a:schemeClr val="bg1"/>
          </a:solidFill>
        </p:spPr>
        <p:txBody>
          <a:bodyPr wrap="square" lIns="0" tIns="0" rIns="0" bIns="0" rtlCol="0">
            <a:spAutoFit/>
          </a:bodyPr>
          <a:lstStyle/>
          <a:p>
            <a:r>
              <a:rPr lang="en-US" altLang="ja-JP" sz="1600" b="1" dirty="0">
                <a:solidFill>
                  <a:srgbClr val="000000"/>
                </a:solidFill>
                <a:latin typeface="Meiryo UI" panose="020B0604030504040204" pitchFamily="50" charset="-128"/>
                <a:ea typeface="Meiryo UI" panose="020B0604030504040204" pitchFamily="50" charset="-128"/>
              </a:rPr>
              <a:t>20.0</a:t>
            </a:r>
          </a:p>
        </p:txBody>
      </p:sp>
      <p:sp>
        <p:nvSpPr>
          <p:cNvPr id="15" name="テキスト ボックス 14"/>
          <p:cNvSpPr txBox="1"/>
          <p:nvPr/>
        </p:nvSpPr>
        <p:spPr>
          <a:xfrm>
            <a:off x="7814437" y="4017990"/>
            <a:ext cx="561087" cy="246221"/>
          </a:xfrm>
          <a:prstGeom prst="rect">
            <a:avLst/>
          </a:prstGeom>
          <a:solidFill>
            <a:schemeClr val="bg1"/>
          </a:solidFill>
        </p:spPr>
        <p:txBody>
          <a:bodyPr wrap="square" lIns="0" tIns="0" rIns="0" bIns="0" rtlCol="0">
            <a:spAutoFit/>
          </a:bodyPr>
          <a:lstStyle/>
          <a:p>
            <a:r>
              <a:rPr lang="en-US" altLang="ja-JP" sz="1600" b="1" dirty="0">
                <a:solidFill>
                  <a:srgbClr val="000000"/>
                </a:solidFill>
                <a:latin typeface="Meiryo UI" panose="020B0604030504040204" pitchFamily="50" charset="-128"/>
                <a:ea typeface="Meiryo UI" panose="020B0604030504040204" pitchFamily="50" charset="-128"/>
              </a:rPr>
              <a:t>10.0</a:t>
            </a:r>
          </a:p>
        </p:txBody>
      </p:sp>
      <p:sp>
        <p:nvSpPr>
          <p:cNvPr id="17" name="テキスト ボックス 16"/>
          <p:cNvSpPr txBox="1"/>
          <p:nvPr/>
        </p:nvSpPr>
        <p:spPr>
          <a:xfrm>
            <a:off x="7840927" y="1271635"/>
            <a:ext cx="590305" cy="427511"/>
          </a:xfrm>
          <a:prstGeom prst="rect">
            <a:avLst/>
          </a:prstGeom>
          <a:noFill/>
          <a:ln w="25400">
            <a:noFill/>
          </a:ln>
        </p:spPr>
        <p:txBody>
          <a:bodyPr wrap="square" rtlCol="0" anchor="ctr" anchorCtr="0">
            <a:noAutofit/>
          </a:bodyPr>
          <a:lstStyle/>
          <a:p>
            <a:pPr algn="ctr"/>
            <a:r>
              <a:rPr lang="en-US" altLang="ja-JP" sz="1400" b="1" dirty="0">
                <a:solidFill>
                  <a:srgbClr val="000000">
                    <a:lumMod val="65000"/>
                    <a:lumOff val="35000"/>
                  </a:srgbClr>
                </a:solidFill>
                <a:latin typeface="Meiryo UI" pitchFamily="50" charset="-128"/>
                <a:ea typeface="Meiryo UI" pitchFamily="50" charset="-128"/>
                <a:cs typeface="Meiryo UI" pitchFamily="50" charset="-128"/>
              </a:rPr>
              <a:t>(</a:t>
            </a:r>
            <a:r>
              <a:rPr lang="ja-JP" altLang="en-US" sz="1400" b="1" dirty="0">
                <a:solidFill>
                  <a:srgbClr val="000000">
                    <a:lumMod val="65000"/>
                    <a:lumOff val="35000"/>
                  </a:srgbClr>
                </a:solidFill>
                <a:latin typeface="Meiryo UI" pitchFamily="50" charset="-128"/>
                <a:ea typeface="Meiryo UI" pitchFamily="50" charset="-128"/>
                <a:cs typeface="Meiryo UI" pitchFamily="50" charset="-128"/>
              </a:rPr>
              <a:t>％</a:t>
            </a:r>
            <a:r>
              <a:rPr lang="en-US" altLang="ja-JP" sz="1400" b="1" dirty="0">
                <a:solidFill>
                  <a:srgbClr val="000000">
                    <a:lumMod val="65000"/>
                    <a:lumOff val="35000"/>
                  </a:srgbClr>
                </a:solidFill>
                <a:latin typeface="Meiryo UI" pitchFamily="50" charset="-128"/>
                <a:ea typeface="Meiryo UI" pitchFamily="50" charset="-128"/>
                <a:cs typeface="Meiryo UI" pitchFamily="50" charset="-128"/>
              </a:rPr>
              <a:t>)</a:t>
            </a:r>
            <a:endParaRPr lang="ja-JP" altLang="en-US" sz="1400" b="1" dirty="0">
              <a:solidFill>
                <a:srgbClr val="000000">
                  <a:lumMod val="65000"/>
                  <a:lumOff val="35000"/>
                </a:srgbClr>
              </a:solidFill>
              <a:latin typeface="Meiryo UI" pitchFamily="50" charset="-128"/>
              <a:ea typeface="Meiryo UI" pitchFamily="50" charset="-128"/>
              <a:cs typeface="Meiryo UI" pitchFamily="50" charset="-128"/>
            </a:endParaRPr>
          </a:p>
        </p:txBody>
      </p:sp>
      <p:sp>
        <p:nvSpPr>
          <p:cNvPr id="18" name="テキスト ボックス 17"/>
          <p:cNvSpPr txBox="1"/>
          <p:nvPr/>
        </p:nvSpPr>
        <p:spPr>
          <a:xfrm>
            <a:off x="1568342" y="5368737"/>
            <a:ext cx="6291439" cy="296753"/>
          </a:xfrm>
          <a:prstGeom prst="rect">
            <a:avLst/>
          </a:prstGeom>
          <a:noFill/>
          <a:ln w="25400">
            <a:noFill/>
          </a:ln>
        </p:spPr>
        <p:txBody>
          <a:bodyPr wrap="square" lIns="0" tIns="0" rIns="0" bIns="0" rtlCol="0" anchor="ctr" anchorCtr="0">
            <a:noAutofit/>
          </a:bodyPr>
          <a:lstStyle/>
          <a:p>
            <a:r>
              <a:rPr lang="en-US" altLang="ja-JP" sz="1600" b="1" dirty="0">
                <a:solidFill>
                  <a:srgbClr val="000000">
                    <a:lumMod val="65000"/>
                    <a:lumOff val="35000"/>
                  </a:srgbClr>
                </a:solidFill>
                <a:latin typeface="Meiryo UI" pitchFamily="50" charset="-128"/>
                <a:ea typeface="Meiryo UI" pitchFamily="50" charset="-128"/>
                <a:cs typeface="Meiryo UI" pitchFamily="50" charset="-128"/>
              </a:rPr>
              <a:t>2012     2015     2020     2025     2030     2035     2040</a:t>
            </a:r>
            <a:endParaRPr lang="ja-JP" altLang="en-US" sz="1600" b="1" dirty="0">
              <a:solidFill>
                <a:srgbClr val="000000">
                  <a:lumMod val="65000"/>
                  <a:lumOff val="35000"/>
                </a:srgbClr>
              </a:solidFill>
              <a:latin typeface="Meiryo UI" pitchFamily="50" charset="-128"/>
              <a:ea typeface="Meiryo UI" pitchFamily="50" charset="-128"/>
              <a:cs typeface="Meiryo UI" pitchFamily="50" charset="-128"/>
            </a:endParaRPr>
          </a:p>
        </p:txBody>
      </p:sp>
      <p:sp>
        <p:nvSpPr>
          <p:cNvPr id="20" name="テキスト ボックス 19"/>
          <p:cNvSpPr txBox="1"/>
          <p:nvPr/>
        </p:nvSpPr>
        <p:spPr>
          <a:xfrm>
            <a:off x="7418510" y="5317676"/>
            <a:ext cx="561087" cy="380656"/>
          </a:xfrm>
          <a:prstGeom prst="rect">
            <a:avLst/>
          </a:prstGeom>
          <a:noFill/>
          <a:ln w="25400">
            <a:noFill/>
          </a:ln>
        </p:spPr>
        <p:txBody>
          <a:bodyPr wrap="square" lIns="0" tIns="0" rIns="0" bIns="0" rtlCol="0" anchor="ctr" anchorCtr="0">
            <a:noAutofit/>
          </a:bodyPr>
          <a:lstStyle/>
          <a:p>
            <a:pPr algn="ctr"/>
            <a:r>
              <a:rPr lang="en-US" altLang="ja-JP" sz="1400" b="1" dirty="0">
                <a:solidFill>
                  <a:srgbClr val="000000">
                    <a:lumMod val="65000"/>
                    <a:lumOff val="35000"/>
                  </a:srgbClr>
                </a:solidFill>
                <a:latin typeface="Meiryo UI" pitchFamily="50" charset="-128"/>
                <a:ea typeface="Meiryo UI" pitchFamily="50" charset="-128"/>
                <a:cs typeface="Meiryo UI" pitchFamily="50" charset="-128"/>
              </a:rPr>
              <a:t>(</a:t>
            </a:r>
            <a:r>
              <a:rPr lang="ja-JP" altLang="en-US" sz="1400" b="1" dirty="0">
                <a:solidFill>
                  <a:srgbClr val="000000">
                    <a:lumMod val="65000"/>
                    <a:lumOff val="35000"/>
                  </a:srgbClr>
                </a:solidFill>
                <a:latin typeface="Meiryo UI" pitchFamily="50" charset="-128"/>
                <a:ea typeface="Meiryo UI" pitchFamily="50" charset="-128"/>
                <a:cs typeface="Meiryo UI" pitchFamily="50" charset="-128"/>
              </a:rPr>
              <a:t>年</a:t>
            </a:r>
            <a:r>
              <a:rPr lang="en-US" altLang="ja-JP" sz="1400" b="1" dirty="0">
                <a:solidFill>
                  <a:srgbClr val="000000">
                    <a:lumMod val="65000"/>
                    <a:lumOff val="35000"/>
                  </a:srgbClr>
                </a:solidFill>
                <a:latin typeface="Meiryo UI" pitchFamily="50" charset="-128"/>
                <a:ea typeface="Meiryo UI" pitchFamily="50" charset="-128"/>
                <a:cs typeface="Meiryo UI" pitchFamily="50" charset="-128"/>
              </a:rPr>
              <a:t>)</a:t>
            </a:r>
            <a:endParaRPr lang="ja-JP" altLang="en-US" sz="1400" b="1" dirty="0">
              <a:solidFill>
                <a:srgbClr val="000000">
                  <a:lumMod val="65000"/>
                  <a:lumOff val="35000"/>
                </a:srgbClr>
              </a:solidFill>
              <a:latin typeface="Meiryo UI" pitchFamily="50" charset="-128"/>
              <a:ea typeface="Meiryo UI" pitchFamily="50" charset="-128"/>
              <a:cs typeface="Meiryo UI" pitchFamily="50" charset="-128"/>
            </a:endParaRPr>
          </a:p>
        </p:txBody>
      </p:sp>
      <p:sp>
        <p:nvSpPr>
          <p:cNvPr id="19" name="テキスト ボックス 18"/>
          <p:cNvSpPr txBox="1"/>
          <p:nvPr/>
        </p:nvSpPr>
        <p:spPr>
          <a:xfrm>
            <a:off x="8498541" y="8964"/>
            <a:ext cx="636494" cy="461665"/>
          </a:xfrm>
          <a:prstGeom prst="rect">
            <a:avLst/>
          </a:prstGeom>
          <a:noFill/>
        </p:spPr>
        <p:txBody>
          <a:bodyPr wrap="square" rtlCol="0">
            <a:spAutoFit/>
          </a:bodyPr>
          <a:lstStyle/>
          <a:p>
            <a:pPr algn="r"/>
            <a:r>
              <a:rPr lang="en-US" altLang="ja-JP" sz="2400" dirty="0">
                <a:latin typeface="Meiryo UI" panose="020B0604030504040204" pitchFamily="50" charset="-128"/>
                <a:ea typeface="Meiryo UI" panose="020B0604030504040204" pitchFamily="50" charset="-128"/>
              </a:rPr>
              <a:t>6</a:t>
            </a:r>
            <a:endParaRPr kumimoji="1" lang="ja-JP" altLang="en-US"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791754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タイトル 1"/>
          <p:cNvSpPr>
            <a:spLocks noGrp="1"/>
          </p:cNvSpPr>
          <p:nvPr>
            <p:ph type="title" idx="4294967295"/>
          </p:nvPr>
        </p:nvSpPr>
        <p:spPr>
          <a:xfrm>
            <a:off x="1592870" y="279302"/>
            <a:ext cx="5959475" cy="669925"/>
          </a:xfrm>
        </p:spPr>
        <p:txBody>
          <a:bodyPr>
            <a:normAutofit/>
          </a:bodyPr>
          <a:lstStyle/>
          <a:p>
            <a:pPr algn="ctr" eaLnBrk="1" hangingPunct="1"/>
            <a:r>
              <a:rPr lang="ja-JP" altLang="en-US" sz="3000" b="1" dirty="0">
                <a:solidFill>
                  <a:schemeClr val="tx1"/>
                </a:solidFill>
                <a:latin typeface="Meiryo UI" pitchFamily="50" charset="-128"/>
                <a:ea typeface="Meiryo UI" pitchFamily="50" charset="-128"/>
                <a:cs typeface="Meiryo UI" pitchFamily="50" charset="-128"/>
              </a:rPr>
              <a:t>演習の目的･意義</a:t>
            </a:r>
          </a:p>
        </p:txBody>
      </p:sp>
      <p:sp>
        <p:nvSpPr>
          <p:cNvPr id="901123" name="Rectangle 3"/>
          <p:cNvSpPr>
            <a:spLocks noChangeArrowheads="1"/>
          </p:cNvSpPr>
          <p:nvPr/>
        </p:nvSpPr>
        <p:spPr bwMode="auto">
          <a:xfrm>
            <a:off x="287142" y="1032973"/>
            <a:ext cx="8569325" cy="84931"/>
          </a:xfrm>
          <a:prstGeom prst="rect">
            <a:avLst/>
          </a:prstGeom>
          <a:gradFill rotWithShape="1">
            <a:gsLst>
              <a:gs pos="0">
                <a:srgbClr val="FF7C80"/>
              </a:gs>
              <a:gs pos="100000">
                <a:srgbClr val="7030A0"/>
              </a:gs>
            </a:gsLst>
            <a:lin ang="0" scaled="1"/>
          </a:gradFill>
          <a:ln>
            <a:noFill/>
          </a:ln>
          <a:extLst/>
        </p:spPr>
        <p:txBody>
          <a:bodyPr wrap="none" anchor="ctr"/>
          <a:lstStyle/>
          <a:p>
            <a:pPr algn="r">
              <a:defRPr/>
            </a:pPr>
            <a:endParaRPr lang="ja-JP" altLang="en-US">
              <a:effectLst>
                <a:outerShdw blurRad="38100" dist="38100" dir="2700000" algn="tl">
                  <a:srgbClr val="000000">
                    <a:alpha val="43137"/>
                  </a:srgbClr>
                </a:outerShdw>
              </a:effectLst>
            </a:endParaRPr>
          </a:p>
        </p:txBody>
      </p:sp>
      <p:sp>
        <p:nvSpPr>
          <p:cNvPr id="5" name="コンテンツ プレースホルダ 2"/>
          <p:cNvSpPr txBox="1">
            <a:spLocks/>
          </p:cNvSpPr>
          <p:nvPr/>
        </p:nvSpPr>
        <p:spPr bwMode="auto">
          <a:xfrm>
            <a:off x="650451" y="1532803"/>
            <a:ext cx="7838911"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eaLnBrk="1" hangingPunct="1">
              <a:lnSpc>
                <a:spcPct val="130000"/>
              </a:lnSpc>
              <a:spcBef>
                <a:spcPct val="0"/>
              </a:spcBef>
              <a:buFontTx/>
              <a:buNone/>
            </a:pPr>
            <a:r>
              <a:rPr lang="ja-JP" altLang="en-US" sz="2800" b="1" dirty="0">
                <a:solidFill>
                  <a:srgbClr val="7030A0"/>
                </a:solidFill>
                <a:latin typeface="Meiryo UI" pitchFamily="50" charset="-128"/>
                <a:ea typeface="Meiryo UI" pitchFamily="50" charset="-128"/>
                <a:cs typeface="Meiryo UI" pitchFamily="50" charset="-128"/>
              </a:rPr>
              <a:t>●</a:t>
            </a:r>
            <a:r>
              <a:rPr lang="en-US" altLang="ja-JP" sz="2800" b="1" dirty="0">
                <a:latin typeface="Meiryo UI" pitchFamily="50" charset="-128"/>
                <a:ea typeface="Meiryo UI" pitchFamily="50" charset="-128"/>
                <a:cs typeface="Meiryo UI" pitchFamily="50" charset="-128"/>
              </a:rPr>
              <a:t> </a:t>
            </a:r>
            <a:r>
              <a:rPr lang="ja-JP" altLang="en-US" sz="2800" b="1" dirty="0">
                <a:latin typeface="Meiryo UI" pitchFamily="50" charset="-128"/>
                <a:ea typeface="Meiryo UI" pitchFamily="50" charset="-128"/>
                <a:cs typeface="Meiryo UI" pitchFamily="50" charset="-128"/>
              </a:rPr>
              <a:t>認知症の困難事例やせん妄の事例を通して、</a:t>
            </a:r>
            <a:endParaRPr lang="en-US" altLang="ja-JP" sz="2800" b="1" dirty="0">
              <a:latin typeface="Meiryo UI" pitchFamily="50" charset="-128"/>
              <a:ea typeface="Meiryo UI" pitchFamily="50" charset="-128"/>
              <a:cs typeface="Meiryo UI" pitchFamily="50" charset="-128"/>
            </a:endParaRPr>
          </a:p>
          <a:p>
            <a:pPr eaLnBrk="1" hangingPunct="1">
              <a:lnSpc>
                <a:spcPct val="130000"/>
              </a:lnSpc>
              <a:spcBef>
                <a:spcPct val="0"/>
              </a:spcBef>
              <a:buFontTx/>
              <a:buNone/>
            </a:pPr>
            <a:r>
              <a:rPr lang="ja-JP" altLang="en-US" sz="2800" b="1" dirty="0">
                <a:latin typeface="Meiryo UI" pitchFamily="50" charset="-128"/>
                <a:ea typeface="Meiryo UI" pitchFamily="50" charset="-128"/>
                <a:cs typeface="Meiryo UI" pitchFamily="50" charset="-128"/>
              </a:rPr>
              <a:t>    チームで解決する方法を考える場とする</a:t>
            </a:r>
          </a:p>
          <a:p>
            <a:pPr eaLnBrk="1" hangingPunct="1">
              <a:lnSpc>
                <a:spcPct val="130000"/>
              </a:lnSpc>
              <a:spcBef>
                <a:spcPts val="1800"/>
              </a:spcBef>
              <a:buFontTx/>
              <a:buNone/>
            </a:pPr>
            <a:r>
              <a:rPr lang="ja-JP" altLang="en-US" sz="2800" b="1" dirty="0">
                <a:solidFill>
                  <a:srgbClr val="7030A0"/>
                </a:solidFill>
                <a:latin typeface="Meiryo UI" pitchFamily="50" charset="-128"/>
                <a:ea typeface="Meiryo UI" pitchFamily="50" charset="-128"/>
                <a:cs typeface="Meiryo UI" pitchFamily="50" charset="-128"/>
              </a:rPr>
              <a:t>●</a:t>
            </a:r>
            <a:r>
              <a:rPr lang="ja-JP" altLang="en-US" sz="2800" b="1" dirty="0">
                <a:latin typeface="Meiryo UI" pitchFamily="50" charset="-128"/>
                <a:ea typeface="Meiryo UI" pitchFamily="50" charset="-128"/>
                <a:cs typeface="Meiryo UI" pitchFamily="50" charset="-128"/>
              </a:rPr>
              <a:t> さまざまな</a:t>
            </a:r>
            <a:r>
              <a:rPr lang="en-US" altLang="ja-JP" sz="2800" b="1" dirty="0">
                <a:latin typeface="Meiryo UI" pitchFamily="50" charset="-128"/>
                <a:ea typeface="Meiryo UI" pitchFamily="50" charset="-128"/>
                <a:cs typeface="Meiryo UI" pitchFamily="50" charset="-128"/>
              </a:rPr>
              <a:t>BPSD</a:t>
            </a:r>
            <a:r>
              <a:rPr lang="ja-JP" altLang="en-US" sz="2800" b="1" dirty="0">
                <a:latin typeface="Meiryo UI" pitchFamily="50" charset="-128"/>
                <a:ea typeface="Meiryo UI" pitchFamily="50" charset="-128"/>
                <a:cs typeface="Meiryo UI" pitchFamily="50" charset="-128"/>
              </a:rPr>
              <a:t>に対して、薬物療法だけでなく、</a:t>
            </a:r>
            <a:endParaRPr lang="en-US" altLang="ja-JP" sz="2800" b="1" dirty="0">
              <a:latin typeface="Meiryo UI" pitchFamily="50" charset="-128"/>
              <a:ea typeface="Meiryo UI" pitchFamily="50" charset="-128"/>
              <a:cs typeface="Meiryo UI" pitchFamily="50" charset="-128"/>
            </a:endParaRPr>
          </a:p>
          <a:p>
            <a:pPr eaLnBrk="1" hangingPunct="1">
              <a:lnSpc>
                <a:spcPct val="130000"/>
              </a:lnSpc>
              <a:spcBef>
                <a:spcPct val="0"/>
              </a:spcBef>
              <a:buFontTx/>
              <a:buNone/>
            </a:pPr>
            <a:r>
              <a:rPr lang="ja-JP" altLang="en-US" sz="2800" b="1" dirty="0">
                <a:latin typeface="Meiryo UI" pitchFamily="50" charset="-128"/>
                <a:ea typeface="Meiryo UI" pitchFamily="50" charset="-128"/>
                <a:cs typeface="Meiryo UI" pitchFamily="50" charset="-128"/>
              </a:rPr>
              <a:t>    ケアや対応、非薬物療法を検討する場とする</a:t>
            </a:r>
            <a:endParaRPr lang="en-US" altLang="ja-JP" sz="2800" b="1" dirty="0">
              <a:latin typeface="Meiryo UI" pitchFamily="50" charset="-128"/>
              <a:ea typeface="Meiryo UI" pitchFamily="50" charset="-128"/>
              <a:cs typeface="Meiryo UI" pitchFamily="50" charset="-128"/>
            </a:endParaRPr>
          </a:p>
          <a:p>
            <a:pPr eaLnBrk="1" hangingPunct="1">
              <a:lnSpc>
                <a:spcPct val="130000"/>
              </a:lnSpc>
              <a:spcBef>
                <a:spcPts val="1800"/>
              </a:spcBef>
              <a:buFontTx/>
              <a:buNone/>
            </a:pPr>
            <a:r>
              <a:rPr lang="ja-JP" altLang="en-US" sz="2800" b="1" dirty="0">
                <a:solidFill>
                  <a:srgbClr val="7030A0"/>
                </a:solidFill>
                <a:latin typeface="Meiryo UI" pitchFamily="50" charset="-128"/>
                <a:ea typeface="Meiryo UI" pitchFamily="50" charset="-128"/>
                <a:cs typeface="Meiryo UI" pitchFamily="50" charset="-128"/>
              </a:rPr>
              <a:t>●</a:t>
            </a:r>
            <a:r>
              <a:rPr lang="ja-JP" altLang="en-US" sz="2800" b="1" dirty="0">
                <a:latin typeface="Meiryo UI" pitchFamily="50" charset="-128"/>
                <a:ea typeface="Meiryo UI" pitchFamily="50" charset="-128"/>
                <a:cs typeface="Meiryo UI" pitchFamily="50" charset="-128"/>
              </a:rPr>
              <a:t> 演習を通じ、病院での認知症の課題をチームで</a:t>
            </a:r>
            <a:endParaRPr lang="en-US" altLang="ja-JP" sz="2800" b="1" dirty="0">
              <a:latin typeface="Meiryo UI" pitchFamily="50" charset="-128"/>
              <a:ea typeface="Meiryo UI" pitchFamily="50" charset="-128"/>
              <a:cs typeface="Meiryo UI" pitchFamily="50" charset="-128"/>
            </a:endParaRPr>
          </a:p>
          <a:p>
            <a:pPr eaLnBrk="1" hangingPunct="1">
              <a:lnSpc>
                <a:spcPct val="130000"/>
              </a:lnSpc>
              <a:spcBef>
                <a:spcPct val="0"/>
              </a:spcBef>
              <a:buFontTx/>
              <a:buNone/>
            </a:pPr>
            <a:r>
              <a:rPr lang="ja-JP" altLang="en-US" sz="2800" b="1" dirty="0">
                <a:latin typeface="Meiryo UI" pitchFamily="50" charset="-128"/>
                <a:ea typeface="Meiryo UI" pitchFamily="50" charset="-128"/>
                <a:cs typeface="Meiryo UI" pitchFamily="50" charset="-128"/>
              </a:rPr>
              <a:t>    解決することを学ぶ場とする</a:t>
            </a:r>
            <a:endParaRPr lang="en-US" altLang="ja-JP" sz="2800" b="1" dirty="0">
              <a:latin typeface="Meiryo UI" pitchFamily="50" charset="-128"/>
              <a:ea typeface="Meiryo UI" pitchFamily="50" charset="-128"/>
              <a:cs typeface="Meiryo UI" pitchFamily="50" charset="-128"/>
            </a:endParaRPr>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1615" y="5340482"/>
            <a:ext cx="2156250" cy="1459062"/>
          </a:xfrm>
          <a:prstGeom prst="rect">
            <a:avLst/>
          </a:prstGeom>
        </p:spPr>
      </p:pic>
      <p:sp>
        <p:nvSpPr>
          <p:cNvPr id="9" name="テキスト ボックス 8"/>
          <p:cNvSpPr txBox="1"/>
          <p:nvPr/>
        </p:nvSpPr>
        <p:spPr>
          <a:xfrm>
            <a:off x="8261131" y="8964"/>
            <a:ext cx="873904" cy="461665"/>
          </a:xfrm>
          <a:prstGeom prst="rect">
            <a:avLst/>
          </a:prstGeom>
          <a:noFill/>
        </p:spPr>
        <p:txBody>
          <a:bodyPr wrap="square" rtlCol="0">
            <a:spAutoFit/>
          </a:bodyPr>
          <a:lstStyle/>
          <a:p>
            <a:pPr algn="r"/>
            <a:r>
              <a:rPr lang="ja-JP" altLang="en-US" sz="2400" dirty="0" smtClean="0">
                <a:latin typeface="Meiryo UI" panose="020B0604030504040204" pitchFamily="50" charset="-128"/>
                <a:ea typeface="Meiryo UI" panose="020B0604030504040204" pitchFamily="50" charset="-128"/>
              </a:rPr>
              <a:t>演</a:t>
            </a:r>
            <a:r>
              <a:rPr lang="en-US" altLang="ja-JP" sz="2400" dirty="0" smtClean="0">
                <a:latin typeface="Meiryo UI" panose="020B0604030504040204" pitchFamily="50" charset="-128"/>
                <a:ea typeface="Meiryo UI" panose="020B0604030504040204" pitchFamily="50" charset="-128"/>
              </a:rPr>
              <a:t>2</a:t>
            </a:r>
            <a:endParaRPr kumimoji="1" lang="ja-JP" altLang="en-US"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868452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タイトル 1"/>
          <p:cNvSpPr>
            <a:spLocks noGrp="1"/>
          </p:cNvSpPr>
          <p:nvPr>
            <p:ph type="title" idx="4294967295"/>
          </p:nvPr>
        </p:nvSpPr>
        <p:spPr>
          <a:xfrm>
            <a:off x="384196" y="287305"/>
            <a:ext cx="8359148" cy="669925"/>
          </a:xfrm>
        </p:spPr>
        <p:txBody>
          <a:bodyPr>
            <a:normAutofit/>
          </a:bodyPr>
          <a:lstStyle/>
          <a:p>
            <a:pPr algn="ctr" eaLnBrk="1" hangingPunct="1"/>
            <a:r>
              <a:rPr lang="ja-JP" altLang="en-US" sz="2800" b="1" dirty="0">
                <a:solidFill>
                  <a:srgbClr val="777777"/>
                </a:solidFill>
                <a:latin typeface="Meiryo UI" pitchFamily="50" charset="-128"/>
                <a:ea typeface="Meiryo UI" pitchFamily="50" charset="-128"/>
                <a:cs typeface="Meiryo UI" pitchFamily="50" charset="-128"/>
              </a:rPr>
              <a:t>サンプル事例①</a:t>
            </a:r>
            <a:r>
              <a:rPr lang="ja-JP" altLang="en-US" sz="2800" b="1" dirty="0" smtClean="0">
                <a:solidFill>
                  <a:srgbClr val="777777"/>
                </a:solidFill>
                <a:latin typeface="Meiryo UI" pitchFamily="50" charset="-128"/>
                <a:ea typeface="Meiryo UI" pitchFamily="50" charset="-128"/>
                <a:cs typeface="Meiryo UI" pitchFamily="50" charset="-128"/>
              </a:rPr>
              <a:t>：</a:t>
            </a:r>
            <a:r>
              <a:rPr lang="ja-JP" altLang="en-US" sz="2800" b="1" dirty="0" smtClean="0">
                <a:solidFill>
                  <a:schemeClr val="tx1"/>
                </a:solidFill>
                <a:latin typeface="Meiryo UI" pitchFamily="50" charset="-128"/>
                <a:ea typeface="Meiryo UI" pitchFamily="50" charset="-128"/>
                <a:cs typeface="Meiryo UI" pitchFamily="50" charset="-128"/>
              </a:rPr>
              <a:t>認知症</a:t>
            </a:r>
            <a:r>
              <a:rPr lang="ja-JP" altLang="en-US" sz="2800" b="1" dirty="0">
                <a:solidFill>
                  <a:schemeClr val="tx1"/>
                </a:solidFill>
                <a:latin typeface="Meiryo UI" pitchFamily="50" charset="-128"/>
                <a:ea typeface="Meiryo UI" pitchFamily="50" charset="-128"/>
                <a:cs typeface="Meiryo UI" pitchFamily="50" charset="-128"/>
              </a:rPr>
              <a:t>の</a:t>
            </a:r>
            <a:r>
              <a:rPr lang="ja-JP" altLang="en-US" sz="2800" b="1" dirty="0" smtClean="0">
                <a:solidFill>
                  <a:schemeClr val="tx1"/>
                </a:solidFill>
                <a:latin typeface="Meiryo UI" pitchFamily="50" charset="-128"/>
                <a:ea typeface="Meiryo UI" pitchFamily="50" charset="-128"/>
                <a:cs typeface="Meiryo UI" pitchFamily="50" charset="-128"/>
              </a:rPr>
              <a:t>人の</a:t>
            </a:r>
            <a:r>
              <a:rPr lang="ja-JP" altLang="en-US" sz="2800" b="1" dirty="0">
                <a:solidFill>
                  <a:schemeClr val="tx1"/>
                </a:solidFill>
                <a:latin typeface="Meiryo UI" pitchFamily="50" charset="-128"/>
                <a:ea typeface="Meiryo UI" pitchFamily="50" charset="-128"/>
                <a:cs typeface="Meiryo UI" pitchFamily="50" charset="-128"/>
              </a:rPr>
              <a:t>退院</a:t>
            </a:r>
            <a:r>
              <a:rPr lang="ja-JP" altLang="en-US" sz="2800" b="1" dirty="0" smtClean="0">
                <a:solidFill>
                  <a:schemeClr val="tx1"/>
                </a:solidFill>
                <a:latin typeface="Meiryo UI" pitchFamily="50" charset="-128"/>
                <a:ea typeface="Meiryo UI" pitchFamily="50" charset="-128"/>
                <a:cs typeface="Meiryo UI" pitchFamily="50" charset="-128"/>
              </a:rPr>
              <a:t>支援（前半）</a:t>
            </a:r>
            <a:endParaRPr lang="ja-JP" altLang="en-US" sz="2800" b="1" dirty="0">
              <a:solidFill>
                <a:schemeClr val="tx1"/>
              </a:solidFill>
              <a:latin typeface="Meiryo UI" pitchFamily="50" charset="-128"/>
              <a:ea typeface="Meiryo UI" pitchFamily="50" charset="-128"/>
              <a:cs typeface="Meiryo UI" pitchFamily="50" charset="-128"/>
            </a:endParaRPr>
          </a:p>
        </p:txBody>
      </p:sp>
      <p:sp>
        <p:nvSpPr>
          <p:cNvPr id="4" name="角丸四角形 3"/>
          <p:cNvSpPr>
            <a:spLocks noChangeArrowheads="1"/>
          </p:cNvSpPr>
          <p:nvPr/>
        </p:nvSpPr>
        <p:spPr bwMode="auto">
          <a:xfrm>
            <a:off x="619298" y="1417768"/>
            <a:ext cx="7948439" cy="4898191"/>
          </a:xfrm>
          <a:prstGeom prst="roundRect">
            <a:avLst>
              <a:gd name="adj" fmla="val 4285"/>
            </a:avLst>
          </a:prstGeom>
          <a:solidFill>
            <a:srgbClr val="E5E5F7"/>
          </a:solidFill>
          <a:ln w="25400" algn="ctr">
            <a:noFill/>
            <a:round/>
            <a:headEnd/>
            <a:tailEnd/>
          </a:ln>
          <a:extLst/>
        </p:spPr>
        <p:txBody>
          <a:bodyPr anchor="ctr"/>
          <a:lstStyle/>
          <a:p>
            <a:pPr marL="358775" indent="-358775">
              <a:spcBef>
                <a:spcPts val="600"/>
              </a:spcBef>
            </a:pPr>
            <a:r>
              <a:rPr lang="ja-JP" altLang="en-US" sz="2200" b="1" dirty="0" smtClean="0">
                <a:solidFill>
                  <a:schemeClr val="tx1">
                    <a:lumMod val="95000"/>
                    <a:lumOff val="5000"/>
                  </a:schemeClr>
                </a:solidFill>
                <a:latin typeface="Meiryo UI" pitchFamily="50" charset="-128"/>
                <a:ea typeface="Meiryo UI" pitchFamily="50" charset="-128"/>
                <a:cs typeface="Meiryo UI" pitchFamily="50" charset="-128"/>
              </a:rPr>
              <a:t>○ </a:t>
            </a:r>
            <a:r>
              <a:rPr lang="en-US" altLang="ja-JP" sz="2200" b="1" dirty="0" smtClean="0">
                <a:solidFill>
                  <a:schemeClr val="tx1">
                    <a:lumMod val="95000"/>
                    <a:lumOff val="5000"/>
                  </a:schemeClr>
                </a:solidFill>
                <a:latin typeface="Meiryo UI" pitchFamily="50" charset="-128"/>
                <a:ea typeface="Meiryo UI" pitchFamily="50" charset="-128"/>
                <a:cs typeface="Meiryo UI" pitchFamily="50" charset="-128"/>
              </a:rPr>
              <a:t>A</a:t>
            </a:r>
            <a:r>
              <a:rPr lang="ja-JP" altLang="en-US" sz="2200" b="1" dirty="0" smtClean="0">
                <a:solidFill>
                  <a:schemeClr val="tx1">
                    <a:lumMod val="95000"/>
                    <a:lumOff val="5000"/>
                  </a:schemeClr>
                </a:solidFill>
                <a:latin typeface="Meiryo UI" pitchFamily="50" charset="-128"/>
                <a:ea typeface="Meiryo UI" pitchFamily="50" charset="-128"/>
                <a:cs typeface="Meiryo UI" pitchFamily="50" charset="-128"/>
              </a:rPr>
              <a:t>氏　</a:t>
            </a:r>
            <a:r>
              <a:rPr lang="en-US" altLang="ja-JP" sz="2200" b="1" dirty="0" smtClean="0">
                <a:solidFill>
                  <a:schemeClr val="tx1">
                    <a:lumMod val="95000"/>
                    <a:lumOff val="5000"/>
                  </a:schemeClr>
                </a:solidFill>
                <a:latin typeface="Meiryo UI" pitchFamily="50" charset="-128"/>
                <a:ea typeface="Meiryo UI" pitchFamily="50" charset="-128"/>
                <a:cs typeface="Meiryo UI" pitchFamily="50" charset="-128"/>
              </a:rPr>
              <a:t>82</a:t>
            </a:r>
            <a:r>
              <a:rPr lang="ja-JP" altLang="en-US" sz="2200" b="1" dirty="0" smtClean="0">
                <a:solidFill>
                  <a:schemeClr val="tx1">
                    <a:lumMod val="95000"/>
                    <a:lumOff val="5000"/>
                  </a:schemeClr>
                </a:solidFill>
                <a:latin typeface="Meiryo UI" pitchFamily="50" charset="-128"/>
                <a:ea typeface="Meiryo UI" pitchFamily="50" charset="-128"/>
                <a:cs typeface="Meiryo UI" pitchFamily="50" charset="-128"/>
              </a:rPr>
              <a:t>歳</a:t>
            </a:r>
            <a:r>
              <a:rPr lang="ja-JP" altLang="en-US" sz="2200" b="1" dirty="0">
                <a:solidFill>
                  <a:schemeClr val="tx1">
                    <a:lumMod val="95000"/>
                    <a:lumOff val="5000"/>
                  </a:schemeClr>
                </a:solidFill>
                <a:latin typeface="Meiryo UI" pitchFamily="50" charset="-128"/>
                <a:ea typeface="Meiryo UI" pitchFamily="50" charset="-128"/>
                <a:cs typeface="Meiryo UI" pitchFamily="50" charset="-128"/>
              </a:rPr>
              <a:t>女性</a:t>
            </a:r>
            <a:r>
              <a:rPr lang="ja-JP" altLang="en-US" sz="2200" b="1" dirty="0" smtClean="0">
                <a:solidFill>
                  <a:schemeClr val="tx1">
                    <a:lumMod val="95000"/>
                    <a:lumOff val="5000"/>
                  </a:schemeClr>
                </a:solidFill>
                <a:latin typeface="Meiryo UI" pitchFamily="50" charset="-128"/>
                <a:ea typeface="Meiryo UI" pitchFamily="50" charset="-128"/>
                <a:cs typeface="Meiryo UI" pitchFamily="50" charset="-128"/>
              </a:rPr>
              <a:t>、高齢の夫と</a:t>
            </a:r>
            <a:r>
              <a:rPr lang="en-US" altLang="ja-JP" sz="2200" b="1" dirty="0" smtClean="0">
                <a:solidFill>
                  <a:schemeClr val="tx1">
                    <a:lumMod val="95000"/>
                    <a:lumOff val="5000"/>
                  </a:schemeClr>
                </a:solidFill>
                <a:latin typeface="Meiryo UI" pitchFamily="50" charset="-128"/>
                <a:ea typeface="Meiryo UI" pitchFamily="50" charset="-128"/>
                <a:cs typeface="Meiryo UI" pitchFamily="50" charset="-128"/>
              </a:rPr>
              <a:t>2</a:t>
            </a:r>
            <a:r>
              <a:rPr lang="ja-JP" altLang="en-US" sz="2200" b="1" dirty="0" smtClean="0">
                <a:solidFill>
                  <a:schemeClr val="tx1">
                    <a:lumMod val="95000"/>
                    <a:lumOff val="5000"/>
                  </a:schemeClr>
                </a:solidFill>
                <a:latin typeface="Meiryo UI" pitchFamily="50" charset="-128"/>
                <a:ea typeface="Meiryo UI" pitchFamily="50" charset="-128"/>
                <a:cs typeface="Meiryo UI" pitchFamily="50" charset="-128"/>
              </a:rPr>
              <a:t>人暮らし　近くには娘夫婦も在住</a:t>
            </a:r>
            <a:endParaRPr lang="en-US" altLang="ja-JP" sz="2200" b="1" dirty="0">
              <a:solidFill>
                <a:schemeClr val="tx1">
                  <a:lumMod val="95000"/>
                  <a:lumOff val="5000"/>
                </a:schemeClr>
              </a:solidFill>
              <a:latin typeface="Meiryo UI" pitchFamily="50" charset="-128"/>
              <a:ea typeface="Meiryo UI" pitchFamily="50" charset="-128"/>
              <a:cs typeface="Meiryo UI" pitchFamily="50" charset="-128"/>
            </a:endParaRPr>
          </a:p>
          <a:p>
            <a:pPr marL="358775" indent="-358775">
              <a:spcBef>
                <a:spcPts val="1200"/>
              </a:spcBef>
            </a:pPr>
            <a:r>
              <a:rPr lang="ja-JP" altLang="en-US" sz="2200" b="1" dirty="0" smtClean="0">
                <a:solidFill>
                  <a:schemeClr val="tx1">
                    <a:lumMod val="95000"/>
                    <a:lumOff val="5000"/>
                  </a:schemeClr>
                </a:solidFill>
                <a:latin typeface="Meiryo UI" pitchFamily="50" charset="-128"/>
                <a:ea typeface="Meiryo UI" pitchFamily="50" charset="-128"/>
                <a:cs typeface="Meiryo UI" pitchFamily="50" charset="-128"/>
              </a:rPr>
              <a:t>○ 元々、糖尿病があり外来通院をしていた。</a:t>
            </a:r>
            <a:endParaRPr lang="en-US" altLang="ja-JP" sz="2200" b="1" dirty="0" smtClean="0">
              <a:solidFill>
                <a:schemeClr val="tx1">
                  <a:lumMod val="95000"/>
                  <a:lumOff val="5000"/>
                </a:schemeClr>
              </a:solidFill>
              <a:latin typeface="Meiryo UI" pitchFamily="50" charset="-128"/>
              <a:ea typeface="Meiryo UI" pitchFamily="50" charset="-128"/>
              <a:cs typeface="Meiryo UI" pitchFamily="50" charset="-128"/>
            </a:endParaRPr>
          </a:p>
          <a:p>
            <a:pPr marL="358775" indent="-358775">
              <a:spcBef>
                <a:spcPts val="1200"/>
              </a:spcBef>
            </a:pPr>
            <a:r>
              <a:rPr lang="ja-JP" altLang="en-US" sz="2200" b="1" dirty="0" smtClean="0">
                <a:solidFill>
                  <a:schemeClr val="tx1">
                    <a:lumMod val="95000"/>
                    <a:lumOff val="5000"/>
                  </a:schemeClr>
                </a:solidFill>
                <a:latin typeface="Meiryo UI" pitchFamily="50" charset="-128"/>
                <a:ea typeface="Meiryo UI" pitchFamily="50" charset="-128"/>
                <a:cs typeface="Meiryo UI" pitchFamily="50" charset="-128"/>
              </a:rPr>
              <a:t>○ だんだんと物忘れが目立つようになり、</a:t>
            </a:r>
            <a:r>
              <a:rPr lang="en-US" altLang="ja-JP" sz="2200" b="1" dirty="0" smtClean="0">
                <a:solidFill>
                  <a:schemeClr val="tx1">
                    <a:lumMod val="95000"/>
                    <a:lumOff val="5000"/>
                  </a:schemeClr>
                </a:solidFill>
                <a:latin typeface="Meiryo UI" pitchFamily="50" charset="-128"/>
                <a:ea typeface="Meiryo UI" pitchFamily="50" charset="-128"/>
                <a:cs typeface="Meiryo UI" pitchFamily="50" charset="-128"/>
              </a:rPr>
              <a:t>4</a:t>
            </a:r>
            <a:r>
              <a:rPr lang="ja-JP" altLang="en-US" sz="2200" b="1" dirty="0" smtClean="0">
                <a:solidFill>
                  <a:schemeClr val="tx1">
                    <a:lumMod val="95000"/>
                    <a:lumOff val="5000"/>
                  </a:schemeClr>
                </a:solidFill>
                <a:latin typeface="Meiryo UI" pitchFamily="50" charset="-128"/>
                <a:ea typeface="Meiryo UI" pitchFamily="50" charset="-128"/>
                <a:cs typeface="Meiryo UI" pitchFamily="50" charset="-128"/>
              </a:rPr>
              <a:t>年前、もの忘れ外来で</a:t>
            </a:r>
            <a:r>
              <a:rPr lang="en-US" altLang="ja-JP" sz="2200" b="1" dirty="0" smtClean="0">
                <a:solidFill>
                  <a:schemeClr val="tx1">
                    <a:lumMod val="95000"/>
                    <a:lumOff val="5000"/>
                  </a:schemeClr>
                </a:solidFill>
                <a:latin typeface="Meiryo UI" pitchFamily="50" charset="-128"/>
                <a:ea typeface="Meiryo UI" pitchFamily="50" charset="-128"/>
                <a:cs typeface="Meiryo UI" pitchFamily="50" charset="-128"/>
              </a:rPr>
              <a:t/>
            </a:r>
            <a:br>
              <a:rPr lang="en-US" altLang="ja-JP" sz="2200" b="1" dirty="0" smtClean="0">
                <a:solidFill>
                  <a:schemeClr val="tx1">
                    <a:lumMod val="95000"/>
                    <a:lumOff val="5000"/>
                  </a:schemeClr>
                </a:solidFill>
                <a:latin typeface="Meiryo UI" pitchFamily="50" charset="-128"/>
                <a:ea typeface="Meiryo UI" pitchFamily="50" charset="-128"/>
                <a:cs typeface="Meiryo UI" pitchFamily="50" charset="-128"/>
              </a:rPr>
            </a:br>
            <a:r>
              <a:rPr lang="ja-JP" altLang="en-US" sz="2200" b="1" dirty="0" smtClean="0">
                <a:solidFill>
                  <a:schemeClr val="tx1">
                    <a:lumMod val="95000"/>
                    <a:lumOff val="5000"/>
                  </a:schemeClr>
                </a:solidFill>
                <a:latin typeface="Meiryo UI" pitchFamily="50" charset="-128"/>
                <a:ea typeface="Meiryo UI" pitchFamily="50" charset="-128"/>
                <a:cs typeface="Meiryo UI" pitchFamily="50" charset="-128"/>
              </a:rPr>
              <a:t>アルツハイマー型認知症と診断を受け、現在</a:t>
            </a:r>
            <a:r>
              <a:rPr lang="ja-JP" altLang="en-US" sz="2200" b="1" dirty="0">
                <a:solidFill>
                  <a:schemeClr val="tx1">
                    <a:lumMod val="95000"/>
                    <a:lumOff val="5000"/>
                  </a:schemeClr>
                </a:solidFill>
                <a:latin typeface="Meiryo UI" pitchFamily="50" charset="-128"/>
                <a:ea typeface="Meiryo UI" pitchFamily="50" charset="-128"/>
                <a:cs typeface="Meiryo UI" pitchFamily="50" charset="-128"/>
              </a:rPr>
              <a:t>、ドネペジル</a:t>
            </a:r>
            <a:r>
              <a:rPr lang="en-US" altLang="ja-JP" sz="2200" b="1" dirty="0" smtClean="0">
                <a:solidFill>
                  <a:schemeClr val="tx1">
                    <a:lumMod val="95000"/>
                    <a:lumOff val="5000"/>
                  </a:schemeClr>
                </a:solidFill>
                <a:latin typeface="Meiryo UI" pitchFamily="50" charset="-128"/>
                <a:ea typeface="Meiryo UI" pitchFamily="50" charset="-128"/>
                <a:cs typeface="Meiryo UI" pitchFamily="50" charset="-128"/>
              </a:rPr>
              <a:t>5mg</a:t>
            </a:r>
            <a:r>
              <a:rPr lang="ja-JP" altLang="en-US" sz="2200" b="1" dirty="0" smtClean="0">
                <a:solidFill>
                  <a:schemeClr val="tx1">
                    <a:lumMod val="95000"/>
                    <a:lumOff val="5000"/>
                  </a:schemeClr>
                </a:solidFill>
                <a:latin typeface="Meiryo UI" pitchFamily="50" charset="-128"/>
                <a:ea typeface="Meiryo UI" pitchFamily="50" charset="-128"/>
                <a:cs typeface="Meiryo UI" pitchFamily="50" charset="-128"/>
              </a:rPr>
              <a:t>を内服。</a:t>
            </a:r>
            <a:r>
              <a:rPr lang="en-US" altLang="ja-JP" sz="2200" b="1" dirty="0" smtClean="0">
                <a:solidFill>
                  <a:schemeClr val="tx1">
                    <a:lumMod val="95000"/>
                    <a:lumOff val="5000"/>
                  </a:schemeClr>
                </a:solidFill>
                <a:latin typeface="Meiryo UI" pitchFamily="50" charset="-128"/>
                <a:ea typeface="Meiryo UI" pitchFamily="50" charset="-128"/>
                <a:cs typeface="Meiryo UI" pitchFamily="50" charset="-128"/>
              </a:rPr>
              <a:t>MMSE20</a:t>
            </a:r>
            <a:r>
              <a:rPr lang="ja-JP" altLang="en-US" sz="2200" b="1" dirty="0" smtClean="0">
                <a:solidFill>
                  <a:schemeClr val="tx1">
                    <a:lumMod val="95000"/>
                    <a:lumOff val="5000"/>
                  </a:schemeClr>
                </a:solidFill>
                <a:latin typeface="Meiryo UI" pitchFamily="50" charset="-128"/>
                <a:ea typeface="Meiryo UI" pitchFamily="50" charset="-128"/>
                <a:cs typeface="Meiryo UI" pitchFamily="50" charset="-128"/>
              </a:rPr>
              <a:t>点</a:t>
            </a:r>
            <a:r>
              <a:rPr lang="ja-JP" altLang="en-US" sz="2200" b="1" dirty="0">
                <a:solidFill>
                  <a:schemeClr val="tx1">
                    <a:lumMod val="95000"/>
                    <a:lumOff val="5000"/>
                  </a:schemeClr>
                </a:solidFill>
                <a:latin typeface="Meiryo UI" pitchFamily="50" charset="-128"/>
                <a:ea typeface="Meiryo UI" pitchFamily="50" charset="-128"/>
                <a:cs typeface="Meiryo UI" pitchFamily="50" charset="-128"/>
              </a:rPr>
              <a:t>。</a:t>
            </a:r>
            <a:endParaRPr lang="en-US" altLang="ja-JP" sz="2200" b="1" dirty="0">
              <a:solidFill>
                <a:schemeClr val="tx1">
                  <a:lumMod val="95000"/>
                  <a:lumOff val="5000"/>
                </a:schemeClr>
              </a:solidFill>
              <a:latin typeface="Meiryo UI" pitchFamily="50" charset="-128"/>
              <a:ea typeface="Meiryo UI" pitchFamily="50" charset="-128"/>
              <a:cs typeface="Meiryo UI" pitchFamily="50" charset="-128"/>
            </a:endParaRPr>
          </a:p>
          <a:p>
            <a:pPr marL="358775" indent="-358775">
              <a:spcBef>
                <a:spcPts val="1200"/>
              </a:spcBef>
            </a:pPr>
            <a:r>
              <a:rPr lang="ja-JP" altLang="en-US" sz="2200" b="1" dirty="0" smtClean="0">
                <a:solidFill>
                  <a:schemeClr val="tx1">
                    <a:lumMod val="95000"/>
                    <a:lumOff val="5000"/>
                  </a:schemeClr>
                </a:solidFill>
                <a:latin typeface="Meiryo UI" pitchFamily="50" charset="-128"/>
                <a:ea typeface="Meiryo UI" pitchFamily="50" charset="-128"/>
                <a:cs typeface="Meiryo UI" pitchFamily="50" charset="-128"/>
              </a:rPr>
              <a:t>○ 自宅では夫が家事全般を担うようになり、疲労が募っていた。</a:t>
            </a:r>
            <a:r>
              <a:rPr lang="en-US" altLang="ja-JP" sz="2200" b="1" dirty="0" smtClean="0">
                <a:solidFill>
                  <a:schemeClr val="tx1">
                    <a:lumMod val="95000"/>
                    <a:lumOff val="5000"/>
                  </a:schemeClr>
                </a:solidFill>
                <a:latin typeface="Meiryo UI" pitchFamily="50" charset="-128"/>
                <a:ea typeface="Meiryo UI" pitchFamily="50" charset="-128"/>
                <a:cs typeface="Meiryo UI" pitchFamily="50" charset="-128"/>
              </a:rPr>
              <a:t/>
            </a:r>
            <a:br>
              <a:rPr lang="en-US" altLang="ja-JP" sz="2200" b="1" dirty="0" smtClean="0">
                <a:solidFill>
                  <a:schemeClr val="tx1">
                    <a:lumMod val="95000"/>
                    <a:lumOff val="5000"/>
                  </a:schemeClr>
                </a:solidFill>
                <a:latin typeface="Meiryo UI" pitchFamily="50" charset="-128"/>
                <a:ea typeface="Meiryo UI" pitchFamily="50" charset="-128"/>
                <a:cs typeface="Meiryo UI" pitchFamily="50" charset="-128"/>
              </a:rPr>
            </a:br>
            <a:r>
              <a:rPr lang="ja-JP" altLang="en-US" sz="2200" b="1" dirty="0" smtClean="0">
                <a:solidFill>
                  <a:schemeClr val="tx1">
                    <a:lumMod val="95000"/>
                    <a:lumOff val="5000"/>
                  </a:schemeClr>
                </a:solidFill>
                <a:latin typeface="Meiryo UI" pitchFamily="50" charset="-128"/>
                <a:ea typeface="Meiryo UI" pitchFamily="50" charset="-128"/>
                <a:cs typeface="Meiryo UI" pitchFamily="50" charset="-128"/>
              </a:rPr>
              <a:t>近居している娘は</a:t>
            </a:r>
            <a:r>
              <a:rPr lang="en-US" altLang="ja-JP" sz="2200" b="1" dirty="0" smtClean="0">
                <a:solidFill>
                  <a:schemeClr val="tx1">
                    <a:lumMod val="95000"/>
                    <a:lumOff val="5000"/>
                  </a:schemeClr>
                </a:solidFill>
                <a:latin typeface="Meiryo UI" pitchFamily="50" charset="-128"/>
                <a:ea typeface="Meiryo UI" pitchFamily="50" charset="-128"/>
                <a:cs typeface="Meiryo UI" pitchFamily="50" charset="-128"/>
              </a:rPr>
              <a:t>A</a:t>
            </a:r>
            <a:r>
              <a:rPr lang="ja-JP" altLang="en-US" sz="2200" b="1" dirty="0" smtClean="0">
                <a:solidFill>
                  <a:schemeClr val="tx1">
                    <a:lumMod val="95000"/>
                    <a:lumOff val="5000"/>
                  </a:schemeClr>
                </a:solidFill>
                <a:latin typeface="Meiryo UI" pitchFamily="50" charset="-128"/>
                <a:ea typeface="Meiryo UI" pitchFamily="50" charset="-128"/>
                <a:cs typeface="Meiryo UI" pitchFamily="50" charset="-128"/>
              </a:rPr>
              <a:t>氏にデイサービス利用を促すが、かたくなな抵抗と拒否にあい、</a:t>
            </a:r>
            <a:r>
              <a:rPr lang="en-US" altLang="ja-JP" sz="2200" b="1" dirty="0" smtClean="0">
                <a:solidFill>
                  <a:schemeClr val="tx1">
                    <a:lumMod val="95000"/>
                    <a:lumOff val="5000"/>
                  </a:schemeClr>
                </a:solidFill>
                <a:latin typeface="Meiryo UI" pitchFamily="50" charset="-128"/>
                <a:ea typeface="Meiryo UI" pitchFamily="50" charset="-128"/>
                <a:cs typeface="Meiryo UI" pitchFamily="50" charset="-128"/>
              </a:rPr>
              <a:t>A</a:t>
            </a:r>
            <a:r>
              <a:rPr lang="ja-JP" altLang="en-US" sz="2200" b="1" dirty="0" smtClean="0">
                <a:solidFill>
                  <a:schemeClr val="tx1">
                    <a:lumMod val="95000"/>
                    <a:lumOff val="5000"/>
                  </a:schemeClr>
                </a:solidFill>
                <a:latin typeface="Meiryo UI" pitchFamily="50" charset="-128"/>
                <a:ea typeface="Meiryo UI" pitchFamily="50" charset="-128"/>
                <a:cs typeface="Meiryo UI" pitchFamily="50" charset="-128"/>
              </a:rPr>
              <a:t>氏も興奮状態となるため、利用をあきらめざるを得なかった。</a:t>
            </a:r>
            <a:endParaRPr lang="en-US" altLang="ja-JP" sz="2200" b="1" dirty="0" smtClean="0">
              <a:solidFill>
                <a:schemeClr val="tx1">
                  <a:lumMod val="95000"/>
                  <a:lumOff val="5000"/>
                </a:schemeClr>
              </a:solidFill>
              <a:latin typeface="Meiryo UI" pitchFamily="50" charset="-128"/>
              <a:ea typeface="Meiryo UI" pitchFamily="50" charset="-128"/>
              <a:cs typeface="Meiryo UI" pitchFamily="50" charset="-128"/>
            </a:endParaRPr>
          </a:p>
          <a:p>
            <a:pPr marL="358775" indent="-358775">
              <a:spcBef>
                <a:spcPts val="1200"/>
              </a:spcBef>
              <a:buFont typeface="Meiryo UI" panose="020B0604030504040204" pitchFamily="50" charset="-128"/>
              <a:buChar char="○"/>
            </a:pPr>
            <a:r>
              <a:rPr lang="ja-JP" altLang="en-US" sz="2200" b="1" dirty="0" smtClean="0">
                <a:solidFill>
                  <a:schemeClr val="tx1">
                    <a:lumMod val="95000"/>
                    <a:lumOff val="5000"/>
                  </a:schemeClr>
                </a:solidFill>
                <a:latin typeface="Meiryo UI" pitchFamily="50" charset="-128"/>
                <a:ea typeface="Meiryo UI" pitchFamily="50" charset="-128"/>
                <a:cs typeface="Meiryo UI" pitchFamily="50" charset="-128"/>
              </a:rPr>
              <a:t>今回、在宅療養中、高血糖を呈し血糖コントロール目的で</a:t>
            </a:r>
            <a:r>
              <a:rPr lang="en-US" altLang="ja-JP" sz="2200" b="1" dirty="0" smtClean="0">
                <a:solidFill>
                  <a:schemeClr val="tx1">
                    <a:lumMod val="95000"/>
                    <a:lumOff val="5000"/>
                  </a:schemeClr>
                </a:solidFill>
                <a:latin typeface="Meiryo UI" pitchFamily="50" charset="-128"/>
                <a:ea typeface="Meiryo UI" pitchFamily="50" charset="-128"/>
                <a:cs typeface="Meiryo UI" pitchFamily="50" charset="-128"/>
              </a:rPr>
              <a:t/>
            </a:r>
            <a:br>
              <a:rPr lang="en-US" altLang="ja-JP" sz="2200" b="1" dirty="0" smtClean="0">
                <a:solidFill>
                  <a:schemeClr val="tx1">
                    <a:lumMod val="95000"/>
                    <a:lumOff val="5000"/>
                  </a:schemeClr>
                </a:solidFill>
                <a:latin typeface="Meiryo UI" pitchFamily="50" charset="-128"/>
                <a:ea typeface="Meiryo UI" pitchFamily="50" charset="-128"/>
                <a:cs typeface="Meiryo UI" pitchFamily="50" charset="-128"/>
              </a:rPr>
            </a:br>
            <a:r>
              <a:rPr lang="ja-JP" altLang="en-US" sz="2200" b="1" dirty="0" smtClean="0">
                <a:solidFill>
                  <a:schemeClr val="tx1">
                    <a:lumMod val="95000"/>
                    <a:lumOff val="5000"/>
                  </a:schemeClr>
                </a:solidFill>
                <a:latin typeface="Meiryo UI" pitchFamily="50" charset="-128"/>
                <a:ea typeface="Meiryo UI" pitchFamily="50" charset="-128"/>
                <a:cs typeface="Meiryo UI" pitchFamily="50" charset="-128"/>
              </a:rPr>
              <a:t>入院した。</a:t>
            </a:r>
            <a:endParaRPr lang="en-US" altLang="ja-JP" sz="2200" b="1" dirty="0" smtClean="0">
              <a:solidFill>
                <a:schemeClr val="tx1">
                  <a:lumMod val="95000"/>
                  <a:lumOff val="5000"/>
                </a:schemeClr>
              </a:solidFill>
              <a:latin typeface="Meiryo UI" pitchFamily="50" charset="-128"/>
              <a:ea typeface="Meiryo UI" pitchFamily="50" charset="-128"/>
              <a:cs typeface="Meiryo UI" pitchFamily="50" charset="-128"/>
            </a:endParaRPr>
          </a:p>
        </p:txBody>
      </p:sp>
      <p:sp>
        <p:nvSpPr>
          <p:cNvPr id="9" name="Rectangle 3"/>
          <p:cNvSpPr>
            <a:spLocks noChangeArrowheads="1"/>
          </p:cNvSpPr>
          <p:nvPr/>
        </p:nvSpPr>
        <p:spPr bwMode="auto">
          <a:xfrm>
            <a:off x="287142" y="1032973"/>
            <a:ext cx="8569325" cy="84931"/>
          </a:xfrm>
          <a:prstGeom prst="rect">
            <a:avLst/>
          </a:prstGeom>
          <a:gradFill rotWithShape="1">
            <a:gsLst>
              <a:gs pos="0">
                <a:srgbClr val="FF7C80"/>
              </a:gs>
              <a:gs pos="100000">
                <a:srgbClr val="7030A0"/>
              </a:gs>
            </a:gsLst>
            <a:lin ang="0" scaled="1"/>
          </a:gradFill>
          <a:ln>
            <a:noFill/>
          </a:ln>
          <a:extLst/>
        </p:spPr>
        <p:txBody>
          <a:bodyPr wrap="none" anchor="ctr"/>
          <a:lstStyle/>
          <a:p>
            <a:pPr algn="r">
              <a:defRPr/>
            </a:pPr>
            <a:endParaRPr lang="ja-JP" altLang="en-US">
              <a:effectLst>
                <a:outerShdw blurRad="38100" dist="38100" dir="2700000" algn="tl">
                  <a:srgbClr val="000000">
                    <a:alpha val="43137"/>
                  </a:srgbClr>
                </a:outerShdw>
              </a:effectLst>
            </a:endParaRPr>
          </a:p>
        </p:txBody>
      </p:sp>
      <p:pic>
        <p:nvPicPr>
          <p:cNvPr id="10" name="Picture 2" descr="http://img01.gahag.net/201509/21o/gahag-0006059853.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337" r="70672" b="66601"/>
          <a:stretch/>
        </p:blipFill>
        <p:spPr bwMode="auto">
          <a:xfrm>
            <a:off x="7876957" y="5128181"/>
            <a:ext cx="1289382" cy="1722374"/>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8261131" y="8964"/>
            <a:ext cx="873904" cy="461665"/>
          </a:xfrm>
          <a:prstGeom prst="rect">
            <a:avLst/>
          </a:prstGeom>
          <a:noFill/>
        </p:spPr>
        <p:txBody>
          <a:bodyPr wrap="square" rtlCol="0">
            <a:spAutoFit/>
          </a:bodyPr>
          <a:lstStyle/>
          <a:p>
            <a:pPr algn="r"/>
            <a:r>
              <a:rPr lang="ja-JP" altLang="en-US" sz="2400" dirty="0" smtClean="0">
                <a:latin typeface="Meiryo UI" panose="020B0604030504040204" pitchFamily="50" charset="-128"/>
                <a:ea typeface="Meiryo UI" panose="020B0604030504040204" pitchFamily="50" charset="-128"/>
              </a:rPr>
              <a:t>演</a:t>
            </a:r>
            <a:r>
              <a:rPr lang="en-US" altLang="ja-JP" sz="2400" dirty="0" smtClean="0">
                <a:latin typeface="Meiryo UI" panose="020B0604030504040204" pitchFamily="50" charset="-128"/>
                <a:ea typeface="Meiryo UI" panose="020B0604030504040204" pitchFamily="50" charset="-128"/>
              </a:rPr>
              <a:t>3</a:t>
            </a:r>
            <a:endParaRPr kumimoji="1" lang="ja-JP" altLang="en-US"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623266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a:spLocks noChangeArrowheads="1"/>
          </p:cNvSpPr>
          <p:nvPr/>
        </p:nvSpPr>
        <p:spPr bwMode="auto">
          <a:xfrm>
            <a:off x="624629" y="1494917"/>
            <a:ext cx="7943109" cy="3161926"/>
          </a:xfrm>
          <a:prstGeom prst="roundRect">
            <a:avLst>
              <a:gd name="adj" fmla="val 4906"/>
            </a:avLst>
          </a:prstGeom>
          <a:solidFill>
            <a:srgbClr val="E5E5F7"/>
          </a:solidFill>
          <a:ln w="25400" algn="ctr">
            <a:noFill/>
            <a:round/>
            <a:headEnd/>
            <a:tailEnd/>
          </a:ln>
          <a:extLst/>
        </p:spPr>
        <p:txBody>
          <a:bodyPr rIns="36000" anchor="ctr"/>
          <a:lstStyle/>
          <a:p>
            <a:pPr marL="358775" indent="-358775">
              <a:spcBef>
                <a:spcPts val="600"/>
              </a:spcBef>
            </a:pPr>
            <a:r>
              <a:rPr lang="ja-JP" altLang="en-US" sz="2200" b="1" dirty="0" smtClean="0">
                <a:latin typeface="Meiryo UI" pitchFamily="50" charset="-128"/>
                <a:ea typeface="Meiryo UI" pitchFamily="50" charset="-128"/>
                <a:cs typeface="Meiryo UI" pitchFamily="50" charset="-128"/>
              </a:rPr>
              <a:t>○ およそ</a:t>
            </a:r>
            <a:r>
              <a:rPr lang="en-US" altLang="ja-JP" sz="2200" b="1" dirty="0" smtClean="0">
                <a:latin typeface="Meiryo UI" pitchFamily="50" charset="-128"/>
                <a:ea typeface="Meiryo UI" pitchFamily="50" charset="-128"/>
                <a:cs typeface="Meiryo UI" pitchFamily="50" charset="-128"/>
              </a:rPr>
              <a:t>2</a:t>
            </a:r>
            <a:r>
              <a:rPr lang="ja-JP" altLang="en-US" sz="2200" b="1" dirty="0" smtClean="0">
                <a:latin typeface="Meiryo UI" pitchFamily="50" charset="-128"/>
                <a:ea typeface="Meiryo UI" pitchFamily="50" charset="-128"/>
                <a:cs typeface="Meiryo UI" pitchFamily="50" charset="-128"/>
              </a:rPr>
              <a:t>週間後、血糖は安定し、経口血糖降下剤の内服と食事療法で退院可能な状態となった。</a:t>
            </a:r>
            <a:endParaRPr lang="en-US" altLang="ja-JP" sz="2200" b="1" dirty="0" smtClean="0">
              <a:latin typeface="Meiryo UI" pitchFamily="50" charset="-128"/>
              <a:ea typeface="Meiryo UI" pitchFamily="50" charset="-128"/>
              <a:cs typeface="Meiryo UI" pitchFamily="50" charset="-128"/>
            </a:endParaRPr>
          </a:p>
          <a:p>
            <a:pPr marL="358775" indent="-358775">
              <a:spcBef>
                <a:spcPts val="1800"/>
              </a:spcBef>
            </a:pPr>
            <a:r>
              <a:rPr lang="ja-JP" altLang="en-US" sz="2200" b="1" dirty="0" smtClean="0">
                <a:latin typeface="Meiryo UI" pitchFamily="50" charset="-128"/>
                <a:ea typeface="Meiryo UI" pitchFamily="50" charset="-128"/>
                <a:cs typeface="Meiryo UI" pitchFamily="50" charset="-128"/>
              </a:rPr>
              <a:t>○ しかし</a:t>
            </a:r>
            <a:r>
              <a:rPr lang="ja-JP" altLang="en-US" sz="2200" b="1" dirty="0">
                <a:latin typeface="Meiryo UI" pitchFamily="50" charset="-128"/>
                <a:ea typeface="Meiryo UI" pitchFamily="50" charset="-128"/>
                <a:cs typeface="Meiryo UI" pitchFamily="50" charset="-128"/>
              </a:rPr>
              <a:t>、夫も</a:t>
            </a:r>
            <a:r>
              <a:rPr lang="ja-JP" altLang="en-US" sz="2200" b="1" dirty="0" smtClean="0">
                <a:latin typeface="Meiryo UI" pitchFamily="50" charset="-128"/>
                <a:ea typeface="Meiryo UI" pitchFamily="50" charset="-128"/>
                <a:cs typeface="Meiryo UI" pitchFamily="50" charset="-128"/>
              </a:rPr>
              <a:t>娘夫婦も</a:t>
            </a:r>
            <a:r>
              <a:rPr lang="en-US" altLang="ja-JP" sz="2200" b="1" dirty="0">
                <a:latin typeface="Meiryo UI" pitchFamily="50" charset="-128"/>
                <a:ea typeface="Meiryo UI" pitchFamily="50" charset="-128"/>
                <a:cs typeface="Meiryo UI" pitchFamily="50" charset="-128"/>
              </a:rPr>
              <a:t>A</a:t>
            </a:r>
            <a:r>
              <a:rPr lang="ja-JP" altLang="en-US" sz="2200" b="1" dirty="0">
                <a:latin typeface="Meiryo UI" pitchFamily="50" charset="-128"/>
                <a:ea typeface="Meiryo UI" pitchFamily="50" charset="-128"/>
                <a:cs typeface="Meiryo UI" pitchFamily="50" charset="-128"/>
              </a:rPr>
              <a:t>氏の在宅復帰に難色を示し、施設への入居</a:t>
            </a:r>
            <a:r>
              <a:rPr lang="ja-JP" altLang="en-US" sz="2200" b="1" dirty="0" smtClean="0">
                <a:latin typeface="Meiryo UI" pitchFamily="50" charset="-128"/>
                <a:ea typeface="Meiryo UI" pitchFamily="50" charset="-128"/>
                <a:cs typeface="Meiryo UI" pitchFamily="50" charset="-128"/>
              </a:rPr>
              <a:t>を希望された。</a:t>
            </a:r>
            <a:endParaRPr lang="en-US" altLang="ja-JP" sz="2200" b="1" dirty="0">
              <a:latin typeface="Meiryo UI" pitchFamily="50" charset="-128"/>
              <a:ea typeface="Meiryo UI" pitchFamily="50" charset="-128"/>
              <a:cs typeface="Meiryo UI" pitchFamily="50" charset="-128"/>
            </a:endParaRPr>
          </a:p>
          <a:p>
            <a:pPr marL="358775" indent="-358775">
              <a:spcBef>
                <a:spcPts val="1800"/>
              </a:spcBef>
            </a:pPr>
            <a:r>
              <a:rPr lang="ja-JP" altLang="en-US" sz="2200" b="1" dirty="0" smtClean="0">
                <a:latin typeface="Meiryo UI" pitchFamily="50" charset="-128"/>
                <a:ea typeface="Meiryo UI" pitchFamily="50" charset="-128"/>
                <a:cs typeface="Meiryo UI" pitchFamily="50" charset="-128"/>
              </a:rPr>
              <a:t>○ </a:t>
            </a:r>
            <a:r>
              <a:rPr lang="en-US" altLang="ja-JP" sz="2200" b="1" dirty="0" smtClean="0">
                <a:latin typeface="Meiryo UI" pitchFamily="50" charset="-128"/>
                <a:ea typeface="Meiryo UI" pitchFamily="50" charset="-128"/>
                <a:cs typeface="Meiryo UI" pitchFamily="50" charset="-128"/>
              </a:rPr>
              <a:t>A</a:t>
            </a:r>
            <a:r>
              <a:rPr lang="ja-JP" altLang="en-US" sz="2200" b="1" dirty="0" smtClean="0">
                <a:latin typeface="Meiryo UI" pitchFamily="50" charset="-128"/>
                <a:ea typeface="Meiryo UI" pitchFamily="50" charset="-128"/>
                <a:cs typeface="Meiryo UI" pitchFamily="50" charset="-128"/>
              </a:rPr>
              <a:t>氏は入院</a:t>
            </a:r>
            <a:r>
              <a:rPr lang="en-US" altLang="ja-JP" sz="2200" b="1" dirty="0" smtClean="0">
                <a:latin typeface="Meiryo UI" pitchFamily="50" charset="-128"/>
                <a:ea typeface="Meiryo UI" pitchFamily="50" charset="-128"/>
                <a:cs typeface="Meiryo UI" pitchFamily="50" charset="-128"/>
              </a:rPr>
              <a:t>10</a:t>
            </a:r>
            <a:r>
              <a:rPr lang="ja-JP" altLang="en-US" sz="2200" b="1" dirty="0" smtClean="0">
                <a:latin typeface="Meiryo UI" pitchFamily="50" charset="-128"/>
                <a:ea typeface="Meiryo UI" pitchFamily="50" charset="-128"/>
                <a:cs typeface="Meiryo UI" pitchFamily="50" charset="-128"/>
              </a:rPr>
              <a:t>日目ごろから、帰宅願望を訴えるようになり、今日は、日中から荷物をまとめて出て行こう</a:t>
            </a:r>
            <a:r>
              <a:rPr lang="ja-JP" altLang="en-US" sz="2200" b="1" dirty="0">
                <a:latin typeface="Meiryo UI" pitchFamily="50" charset="-128"/>
                <a:ea typeface="Meiryo UI" pitchFamily="50" charset="-128"/>
                <a:cs typeface="Meiryo UI" pitchFamily="50" charset="-128"/>
              </a:rPr>
              <a:t>と</a:t>
            </a:r>
            <a:r>
              <a:rPr lang="ja-JP" altLang="en-US" sz="2200" b="1" dirty="0" smtClean="0">
                <a:latin typeface="Meiryo UI" pitchFamily="50" charset="-128"/>
                <a:ea typeface="Meiryo UI" pitchFamily="50" charset="-128"/>
                <a:cs typeface="Meiryo UI" pitchFamily="50" charset="-128"/>
              </a:rPr>
              <a:t>するなど、そわそわと落ち着きのない様子が強まっている。</a:t>
            </a:r>
            <a:endParaRPr lang="en-US" altLang="ja-JP" sz="2200" b="1" dirty="0" smtClean="0">
              <a:latin typeface="Meiryo UI" pitchFamily="50" charset="-128"/>
              <a:ea typeface="Meiryo UI" pitchFamily="50" charset="-128"/>
              <a:cs typeface="Meiryo UI" pitchFamily="50" charset="-128"/>
            </a:endParaRPr>
          </a:p>
        </p:txBody>
      </p:sp>
      <p:sp>
        <p:nvSpPr>
          <p:cNvPr id="8" name="タイトル 1"/>
          <p:cNvSpPr txBox="1">
            <a:spLocks/>
          </p:cNvSpPr>
          <p:nvPr/>
        </p:nvSpPr>
        <p:spPr>
          <a:xfrm>
            <a:off x="393623" y="287305"/>
            <a:ext cx="8359148" cy="6699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fontAlgn="auto">
              <a:spcAft>
                <a:spcPts val="0"/>
              </a:spcAft>
            </a:pPr>
            <a:r>
              <a:rPr lang="ja-JP" altLang="en-US" sz="2800" b="1" dirty="0" smtClean="0">
                <a:solidFill>
                  <a:srgbClr val="777777"/>
                </a:solidFill>
                <a:latin typeface="Meiryo UI" pitchFamily="50" charset="-128"/>
                <a:ea typeface="Meiryo UI" pitchFamily="50" charset="-128"/>
                <a:cs typeface="Meiryo UI" pitchFamily="50" charset="-128"/>
              </a:rPr>
              <a:t>サンプル事例①：</a:t>
            </a:r>
            <a:r>
              <a:rPr lang="ja-JP" altLang="en-US" sz="2800" b="1" dirty="0" smtClean="0">
                <a:latin typeface="Meiryo UI" pitchFamily="50" charset="-128"/>
                <a:ea typeface="Meiryo UI" pitchFamily="50" charset="-128"/>
                <a:cs typeface="Meiryo UI" pitchFamily="50" charset="-128"/>
              </a:rPr>
              <a:t>認知症の人の退院支援（後半）</a:t>
            </a:r>
            <a:endParaRPr lang="ja-JP" altLang="en-US" sz="2800" b="1" dirty="0">
              <a:latin typeface="Meiryo UI" pitchFamily="50" charset="-128"/>
              <a:ea typeface="Meiryo UI" pitchFamily="50" charset="-128"/>
              <a:cs typeface="Meiryo UI" pitchFamily="50" charset="-128"/>
            </a:endParaRPr>
          </a:p>
        </p:txBody>
      </p:sp>
      <p:sp>
        <p:nvSpPr>
          <p:cNvPr id="10" name="Rectangle 3"/>
          <p:cNvSpPr>
            <a:spLocks noChangeArrowheads="1"/>
          </p:cNvSpPr>
          <p:nvPr/>
        </p:nvSpPr>
        <p:spPr bwMode="auto">
          <a:xfrm>
            <a:off x="287142" y="1032973"/>
            <a:ext cx="8569325" cy="84931"/>
          </a:xfrm>
          <a:prstGeom prst="rect">
            <a:avLst/>
          </a:prstGeom>
          <a:gradFill rotWithShape="1">
            <a:gsLst>
              <a:gs pos="0">
                <a:srgbClr val="FF7C80"/>
              </a:gs>
              <a:gs pos="100000">
                <a:srgbClr val="7030A0"/>
              </a:gs>
            </a:gsLst>
            <a:lin ang="0" scaled="1"/>
          </a:gradFill>
          <a:ln>
            <a:noFill/>
          </a:ln>
          <a:extLst/>
        </p:spPr>
        <p:txBody>
          <a:bodyPr wrap="none" anchor="ctr"/>
          <a:lstStyle/>
          <a:p>
            <a:pPr algn="r">
              <a:defRPr/>
            </a:pPr>
            <a:endParaRPr lang="ja-JP" altLang="en-US">
              <a:effectLst>
                <a:outerShdw blurRad="38100" dist="38100" dir="2700000" algn="tl">
                  <a:srgbClr val="000000">
                    <a:alpha val="43137"/>
                  </a:srgbClr>
                </a:outerShdw>
              </a:effectLst>
            </a:endParaRPr>
          </a:p>
        </p:txBody>
      </p:sp>
      <p:sp>
        <p:nvSpPr>
          <p:cNvPr id="3" name="正方形/長方形 2"/>
          <p:cNvSpPr/>
          <p:nvPr/>
        </p:nvSpPr>
        <p:spPr>
          <a:xfrm>
            <a:off x="2229441" y="4924574"/>
            <a:ext cx="6377231" cy="1173986"/>
          </a:xfrm>
          <a:prstGeom prst="rect">
            <a:avLst/>
          </a:prstGeom>
          <a:solidFill>
            <a:srgbClr val="FFE1FF"/>
          </a:solidFill>
        </p:spPr>
        <p:txBody>
          <a:bodyPr wrap="square" rIns="0" anchor="ctr">
            <a:noAutofit/>
          </a:bodyPr>
          <a:lstStyle/>
          <a:p>
            <a:pPr>
              <a:spcBef>
                <a:spcPts val="600"/>
              </a:spcBef>
            </a:pPr>
            <a:r>
              <a:rPr lang="en-US" altLang="ja-JP" sz="2800" b="1" dirty="0" smtClean="0">
                <a:solidFill>
                  <a:srgbClr val="9F5FCF"/>
                </a:solidFill>
                <a:latin typeface="Meiryo UI" pitchFamily="50" charset="-128"/>
                <a:ea typeface="Meiryo UI" pitchFamily="50" charset="-128"/>
                <a:cs typeface="Meiryo UI" pitchFamily="50" charset="-128"/>
              </a:rPr>
              <a:t>A</a:t>
            </a:r>
            <a:r>
              <a:rPr lang="ja-JP" altLang="en-US" sz="2800" b="1" dirty="0">
                <a:solidFill>
                  <a:srgbClr val="9F5FCF"/>
                </a:solidFill>
                <a:latin typeface="Meiryo UI" pitchFamily="50" charset="-128"/>
                <a:ea typeface="Meiryo UI" pitchFamily="50" charset="-128"/>
                <a:cs typeface="Meiryo UI" pitchFamily="50" charset="-128"/>
              </a:rPr>
              <a:t>氏の退院支援をどのようにすすめますか？</a:t>
            </a:r>
            <a:endParaRPr lang="en-US" altLang="ja-JP" sz="2800" b="1" dirty="0">
              <a:solidFill>
                <a:srgbClr val="9F5FCF"/>
              </a:solidFill>
              <a:latin typeface="Meiryo UI" pitchFamily="50" charset="-128"/>
              <a:ea typeface="Meiryo UI" pitchFamily="50" charset="-128"/>
              <a:cs typeface="Meiryo UI" pitchFamily="50" charset="-128"/>
            </a:endParaRPr>
          </a:p>
          <a:p>
            <a:pPr>
              <a:spcBef>
                <a:spcPts val="1200"/>
              </a:spcBef>
            </a:pPr>
            <a:r>
              <a:rPr lang="ja-JP" altLang="en-US" sz="2800" b="1" dirty="0" smtClean="0">
                <a:solidFill>
                  <a:srgbClr val="9F5FCF"/>
                </a:solidFill>
                <a:latin typeface="Meiryo UI" pitchFamily="50" charset="-128"/>
                <a:ea typeface="Meiryo UI" pitchFamily="50" charset="-128"/>
                <a:cs typeface="Meiryo UI" pitchFamily="50" charset="-128"/>
              </a:rPr>
              <a:t>帰宅</a:t>
            </a:r>
            <a:r>
              <a:rPr lang="ja-JP" altLang="en-US" sz="2800" b="1" dirty="0">
                <a:solidFill>
                  <a:srgbClr val="9F5FCF"/>
                </a:solidFill>
                <a:latin typeface="Meiryo UI" pitchFamily="50" charset="-128"/>
                <a:ea typeface="Meiryo UI" pitchFamily="50" charset="-128"/>
                <a:cs typeface="Meiryo UI" pitchFamily="50" charset="-128"/>
              </a:rPr>
              <a:t>願望にはどのように対応しますか？</a:t>
            </a:r>
            <a:endParaRPr lang="ja-JP" altLang="en-US" sz="2800" dirty="0">
              <a:solidFill>
                <a:srgbClr val="9F5FCF"/>
              </a:solidFill>
            </a:endParaRPr>
          </a:p>
        </p:txBody>
      </p:sp>
      <p:sp>
        <p:nvSpPr>
          <p:cNvPr id="11" name="正方形/長方形 10"/>
          <p:cNvSpPr/>
          <p:nvPr/>
        </p:nvSpPr>
        <p:spPr>
          <a:xfrm>
            <a:off x="611188" y="4920793"/>
            <a:ext cx="1622965" cy="1187194"/>
          </a:xfrm>
          <a:prstGeom prst="rect">
            <a:avLst/>
          </a:prstGeom>
          <a:solidFill>
            <a:srgbClr val="9148C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r>
              <a:rPr kumimoji="1" lang="en-US" altLang="ja-JP" sz="24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Question</a:t>
            </a:r>
            <a:endParaRPr kumimoji="1" lang="ja-JP" altLang="en-US" sz="24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8261131" y="8964"/>
            <a:ext cx="873904" cy="461665"/>
          </a:xfrm>
          <a:prstGeom prst="rect">
            <a:avLst/>
          </a:prstGeom>
          <a:noFill/>
        </p:spPr>
        <p:txBody>
          <a:bodyPr wrap="square" rtlCol="0">
            <a:spAutoFit/>
          </a:bodyPr>
          <a:lstStyle/>
          <a:p>
            <a:pPr algn="r"/>
            <a:r>
              <a:rPr lang="ja-JP" altLang="en-US" sz="2400" dirty="0" smtClean="0">
                <a:latin typeface="Meiryo UI" panose="020B0604030504040204" pitchFamily="50" charset="-128"/>
                <a:ea typeface="Meiryo UI" panose="020B0604030504040204" pitchFamily="50" charset="-128"/>
              </a:rPr>
              <a:t>演</a:t>
            </a:r>
            <a:r>
              <a:rPr lang="en-US" altLang="ja-JP" sz="2400" dirty="0" smtClean="0">
                <a:latin typeface="Meiryo UI" panose="020B0604030504040204" pitchFamily="50" charset="-128"/>
                <a:ea typeface="Meiryo UI" panose="020B0604030504040204" pitchFamily="50" charset="-128"/>
              </a:rPr>
              <a:t>4</a:t>
            </a:r>
            <a:endParaRPr kumimoji="1" lang="ja-JP" altLang="en-US"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150758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729807" y="1366366"/>
            <a:ext cx="7239785" cy="5317138"/>
          </a:xfrm>
        </p:spPr>
        <p:txBody>
          <a:bodyPr rIns="0">
            <a:noAutofit/>
          </a:bodyPr>
          <a:lstStyle/>
          <a:p>
            <a:pPr>
              <a:lnSpc>
                <a:spcPts val="2200"/>
              </a:lnSpc>
              <a:spcBef>
                <a:spcPts val="0"/>
              </a:spcBef>
              <a:buNone/>
            </a:pPr>
            <a:r>
              <a:rPr lang="ja-JP" altLang="en-US" sz="1800" b="1" dirty="0" smtClean="0">
                <a:latin typeface="Meiryo UI" pitchFamily="50" charset="-128"/>
                <a:ea typeface="Meiryo UI" pitchFamily="50" charset="-128"/>
                <a:cs typeface="Meiryo UI" pitchFamily="50" charset="-128"/>
              </a:rPr>
              <a:t>入院中の</a:t>
            </a:r>
            <a:r>
              <a:rPr lang="en-US" altLang="ja-JP" sz="1800" b="1" dirty="0" smtClean="0">
                <a:latin typeface="Meiryo UI" pitchFamily="50" charset="-128"/>
                <a:ea typeface="Meiryo UI" pitchFamily="50" charset="-128"/>
                <a:cs typeface="Meiryo UI" pitchFamily="50" charset="-128"/>
              </a:rPr>
              <a:t>BPSD</a:t>
            </a:r>
            <a:r>
              <a:rPr lang="ja-JP" altLang="en-US" sz="1800" b="1" dirty="0" err="1">
                <a:latin typeface="Meiryo UI" pitchFamily="50" charset="-128"/>
                <a:ea typeface="Meiryo UI" pitchFamily="50" charset="-128"/>
                <a:cs typeface="Meiryo UI" pitchFamily="50" charset="-128"/>
              </a:rPr>
              <a:t>へ</a:t>
            </a:r>
            <a:r>
              <a:rPr lang="ja-JP" altLang="en-US" sz="1800" b="1" dirty="0" err="1" smtClean="0">
                <a:latin typeface="Meiryo UI" pitchFamily="50" charset="-128"/>
                <a:ea typeface="Meiryo UI" pitchFamily="50" charset="-128"/>
                <a:cs typeface="Meiryo UI" pitchFamily="50" charset="-128"/>
              </a:rPr>
              <a:t>の</a:t>
            </a:r>
            <a:r>
              <a:rPr lang="ja-JP" altLang="en-US" sz="1800" b="1" dirty="0" smtClean="0">
                <a:latin typeface="Meiryo UI" pitchFamily="50" charset="-128"/>
                <a:ea typeface="Meiryo UI" pitchFamily="50" charset="-128"/>
                <a:cs typeface="Meiryo UI" pitchFamily="50" charset="-128"/>
              </a:rPr>
              <a:t>対応、退院困難の予測の遅れ</a:t>
            </a:r>
            <a:endParaRPr lang="en-US" altLang="ja-JP" sz="1800" b="1" dirty="0">
              <a:latin typeface="Meiryo UI" pitchFamily="50" charset="-128"/>
              <a:ea typeface="Meiryo UI" pitchFamily="50" charset="-128"/>
              <a:cs typeface="Meiryo UI" pitchFamily="50" charset="-128"/>
            </a:endParaRPr>
          </a:p>
          <a:p>
            <a:pPr marL="263525" indent="-263525">
              <a:lnSpc>
                <a:spcPts val="2200"/>
              </a:lnSpc>
              <a:spcBef>
                <a:spcPts val="0"/>
              </a:spcBef>
              <a:buNone/>
            </a:pPr>
            <a:endParaRPr lang="en-US" altLang="ja-JP" sz="1800" b="1" dirty="0" smtClean="0">
              <a:latin typeface="Meiryo UI" pitchFamily="50" charset="-128"/>
              <a:ea typeface="Meiryo UI" pitchFamily="50" charset="-128"/>
              <a:cs typeface="Meiryo UI" pitchFamily="50" charset="-128"/>
            </a:endParaRPr>
          </a:p>
          <a:p>
            <a:pPr marL="263525" indent="-263525">
              <a:lnSpc>
                <a:spcPts val="2200"/>
              </a:lnSpc>
              <a:spcBef>
                <a:spcPts val="0"/>
              </a:spcBef>
              <a:buNone/>
            </a:pPr>
            <a:r>
              <a:rPr lang="ja-JP" altLang="en-US" sz="1800" b="1" dirty="0" smtClean="0">
                <a:latin typeface="Meiryo UI" pitchFamily="50" charset="-128"/>
                <a:ea typeface="Meiryo UI" pitchFamily="50" charset="-128"/>
                <a:cs typeface="Meiryo UI" pitchFamily="50" charset="-128"/>
              </a:rPr>
              <a:t>▶</a:t>
            </a:r>
            <a:r>
              <a:rPr lang="en-US" altLang="ja-JP" sz="1800" b="1" dirty="0" smtClean="0">
                <a:latin typeface="Meiryo UI" pitchFamily="50" charset="-128"/>
                <a:ea typeface="Meiryo UI" pitchFamily="50" charset="-128"/>
                <a:cs typeface="Meiryo UI" pitchFamily="50" charset="-128"/>
              </a:rPr>
              <a:t>	</a:t>
            </a:r>
            <a:r>
              <a:rPr lang="ja-JP" altLang="en-US" sz="1800" b="1" dirty="0" smtClean="0">
                <a:latin typeface="Meiryo UI" pitchFamily="50" charset="-128"/>
                <a:ea typeface="Meiryo UI" pitchFamily="50" charset="-128"/>
                <a:cs typeface="Meiryo UI" pitchFamily="50" charset="-128"/>
              </a:rPr>
              <a:t>本人の心理状態について（寂しさ、孤独感、入院中何もすることがない</a:t>
            </a:r>
            <a:r>
              <a:rPr lang="en-US" altLang="ja-JP" sz="1800" b="1" dirty="0">
                <a:latin typeface="Meiryo UI" pitchFamily="50" charset="-128"/>
                <a:ea typeface="Meiryo UI" pitchFamily="50" charset="-128"/>
                <a:cs typeface="Meiryo UI" pitchFamily="50" charset="-128"/>
              </a:rPr>
              <a:t/>
            </a:r>
            <a:br>
              <a:rPr lang="en-US" altLang="ja-JP" sz="1800" b="1" dirty="0">
                <a:latin typeface="Meiryo UI" pitchFamily="50" charset="-128"/>
                <a:ea typeface="Meiryo UI" pitchFamily="50" charset="-128"/>
                <a:cs typeface="Meiryo UI" pitchFamily="50" charset="-128"/>
              </a:rPr>
            </a:br>
            <a:r>
              <a:rPr lang="ja-JP" altLang="en-US" sz="1800" b="1" dirty="0" smtClean="0">
                <a:latin typeface="Meiryo UI" pitchFamily="50" charset="-128"/>
                <a:ea typeface="Meiryo UI" pitchFamily="50" charset="-128"/>
                <a:cs typeface="Meiryo UI" pitchFamily="50" charset="-128"/>
              </a:rPr>
              <a:t>という状況、今どうすればいいのかわからないことからくる焦燥感</a:t>
            </a:r>
            <a:endParaRPr lang="en-US" altLang="ja-JP" sz="1800" b="1" dirty="0">
              <a:latin typeface="Meiryo UI" pitchFamily="50" charset="-128"/>
              <a:ea typeface="Meiryo UI" pitchFamily="50" charset="-128"/>
              <a:cs typeface="Meiryo UI" pitchFamily="50" charset="-128"/>
            </a:endParaRPr>
          </a:p>
          <a:p>
            <a:pPr marL="263525" indent="-263525">
              <a:lnSpc>
                <a:spcPts val="2200"/>
              </a:lnSpc>
              <a:spcBef>
                <a:spcPts val="0"/>
              </a:spcBef>
              <a:buNone/>
            </a:pPr>
            <a:r>
              <a:rPr lang="ja-JP" altLang="en-US" sz="1800" b="1" dirty="0" smtClean="0">
                <a:latin typeface="Meiryo UI" pitchFamily="50" charset="-128"/>
                <a:ea typeface="Meiryo UI" pitchFamily="50" charset="-128"/>
                <a:cs typeface="Meiryo UI" pitchFamily="50" charset="-128"/>
              </a:rPr>
              <a:t>▶</a:t>
            </a:r>
            <a:r>
              <a:rPr lang="en-US" altLang="ja-JP" sz="1800" b="1" dirty="0" smtClean="0">
                <a:latin typeface="Meiryo UI" pitchFamily="50" charset="-128"/>
                <a:ea typeface="Meiryo UI" pitchFamily="50" charset="-128"/>
                <a:cs typeface="Meiryo UI" pitchFamily="50" charset="-128"/>
              </a:rPr>
              <a:t>	</a:t>
            </a:r>
            <a:r>
              <a:rPr lang="ja-JP" altLang="en-US" sz="1800" b="1" dirty="0" smtClean="0">
                <a:latin typeface="Meiryo UI" pitchFamily="50" charset="-128"/>
                <a:ea typeface="Meiryo UI" pitchFamily="50" charset="-128"/>
                <a:cs typeface="Meiryo UI" pitchFamily="50" charset="-128"/>
              </a:rPr>
              <a:t>病院内の認知症</a:t>
            </a:r>
            <a:r>
              <a:rPr lang="ja-JP" altLang="en-US" sz="1800" b="1" dirty="0">
                <a:latin typeface="Meiryo UI" pitchFamily="50" charset="-128"/>
                <a:ea typeface="Meiryo UI" pitchFamily="50" charset="-128"/>
                <a:cs typeface="Meiryo UI" pitchFamily="50" charset="-128"/>
              </a:rPr>
              <a:t>ケアの資源・</a:t>
            </a:r>
            <a:r>
              <a:rPr lang="ja-JP" altLang="en-US" sz="1800" b="1" dirty="0" smtClean="0">
                <a:latin typeface="Meiryo UI" pitchFamily="50" charset="-128"/>
                <a:ea typeface="Meiryo UI" pitchFamily="50" charset="-128"/>
                <a:cs typeface="Meiryo UI" pitchFamily="50" charset="-128"/>
              </a:rPr>
              <a:t>環境について</a:t>
            </a:r>
            <a:endParaRPr lang="en-US" altLang="ja-JP" sz="1800" b="1" dirty="0">
              <a:latin typeface="Meiryo UI" pitchFamily="50" charset="-128"/>
              <a:ea typeface="Meiryo UI" pitchFamily="50" charset="-128"/>
              <a:cs typeface="Meiryo UI" pitchFamily="50" charset="-128"/>
            </a:endParaRPr>
          </a:p>
          <a:p>
            <a:pPr marL="263525" indent="-263525">
              <a:lnSpc>
                <a:spcPts val="2200"/>
              </a:lnSpc>
              <a:spcBef>
                <a:spcPts val="0"/>
              </a:spcBef>
              <a:buNone/>
            </a:pPr>
            <a:r>
              <a:rPr lang="ja-JP" altLang="en-US" sz="1800" b="1" dirty="0" smtClean="0">
                <a:latin typeface="Meiryo UI" pitchFamily="50" charset="-128"/>
                <a:ea typeface="Meiryo UI" pitchFamily="50" charset="-128"/>
                <a:cs typeface="Meiryo UI" pitchFamily="50" charset="-128"/>
              </a:rPr>
              <a:t>▶</a:t>
            </a:r>
            <a:r>
              <a:rPr lang="en-US" altLang="ja-JP" sz="1800" b="1" dirty="0" smtClean="0">
                <a:latin typeface="Meiryo UI" pitchFamily="50" charset="-128"/>
                <a:ea typeface="Meiryo UI" pitchFamily="50" charset="-128"/>
                <a:cs typeface="Meiryo UI" pitchFamily="50" charset="-128"/>
              </a:rPr>
              <a:t>	</a:t>
            </a:r>
            <a:r>
              <a:rPr lang="ja-JP" altLang="en-US" sz="1800" b="1" dirty="0" smtClean="0">
                <a:latin typeface="Meiryo UI" pitchFamily="50" charset="-128"/>
                <a:ea typeface="Meiryo UI" pitchFamily="50" charset="-128"/>
                <a:cs typeface="Meiryo UI" pitchFamily="50" charset="-128"/>
              </a:rPr>
              <a:t>多職種連携による入院中の医療</a:t>
            </a:r>
            <a:r>
              <a:rPr lang="ja-JP" altLang="en-US" sz="1800" b="1" dirty="0">
                <a:latin typeface="Meiryo UI" pitchFamily="50" charset="-128"/>
                <a:ea typeface="Meiryo UI" pitchFamily="50" charset="-128"/>
                <a:cs typeface="Meiryo UI" pitchFamily="50" charset="-128"/>
              </a:rPr>
              <a:t>とケアの両立に</a:t>
            </a:r>
            <a:r>
              <a:rPr lang="ja-JP" altLang="en-US" sz="1800" b="1" dirty="0" smtClean="0">
                <a:latin typeface="Meiryo UI" pitchFamily="50" charset="-128"/>
                <a:ea typeface="Meiryo UI" pitchFamily="50" charset="-128"/>
                <a:cs typeface="Meiryo UI" pitchFamily="50" charset="-128"/>
              </a:rPr>
              <a:t>ついて</a:t>
            </a:r>
            <a:endParaRPr lang="en-US" altLang="ja-JP" sz="1800" b="1" dirty="0">
              <a:latin typeface="Meiryo UI" pitchFamily="50" charset="-128"/>
              <a:ea typeface="Meiryo UI" pitchFamily="50" charset="-128"/>
              <a:cs typeface="Meiryo UI" pitchFamily="50" charset="-128"/>
            </a:endParaRPr>
          </a:p>
          <a:p>
            <a:pPr marL="263525" indent="-263525">
              <a:lnSpc>
                <a:spcPts val="2200"/>
              </a:lnSpc>
              <a:spcBef>
                <a:spcPts val="0"/>
              </a:spcBef>
              <a:buNone/>
            </a:pPr>
            <a:r>
              <a:rPr lang="ja-JP" altLang="en-US" sz="1800" b="1" dirty="0" smtClean="0">
                <a:latin typeface="Meiryo UI" pitchFamily="50" charset="-128"/>
                <a:ea typeface="Meiryo UI" pitchFamily="50" charset="-128"/>
                <a:cs typeface="Meiryo UI" pitchFamily="50" charset="-128"/>
              </a:rPr>
              <a:t>▶</a:t>
            </a:r>
            <a:r>
              <a:rPr lang="en-US" altLang="ja-JP" sz="1800" b="1" dirty="0" smtClean="0">
                <a:latin typeface="Meiryo UI" pitchFamily="50" charset="-128"/>
                <a:ea typeface="Meiryo UI" pitchFamily="50" charset="-128"/>
                <a:cs typeface="Meiryo UI" pitchFamily="50" charset="-128"/>
              </a:rPr>
              <a:t>	</a:t>
            </a:r>
            <a:r>
              <a:rPr lang="ja-JP" altLang="en-US" sz="1800" b="1" dirty="0" smtClean="0">
                <a:latin typeface="Meiryo UI" pitchFamily="50" charset="-128"/>
                <a:ea typeface="Meiryo UI" pitchFamily="50" charset="-128"/>
                <a:cs typeface="Meiryo UI" pitchFamily="50" charset="-128"/>
              </a:rPr>
              <a:t>退院</a:t>
            </a:r>
            <a:r>
              <a:rPr lang="ja-JP" altLang="en-US" sz="1800" b="1" dirty="0">
                <a:latin typeface="Meiryo UI" pitchFamily="50" charset="-128"/>
                <a:ea typeface="Meiryo UI" pitchFamily="50" charset="-128"/>
                <a:cs typeface="Meiryo UI" pitchFamily="50" charset="-128"/>
              </a:rPr>
              <a:t>支援のスクリーニング方法やシステムのあり方に</a:t>
            </a:r>
            <a:r>
              <a:rPr lang="ja-JP" altLang="en-US" sz="1800" b="1" dirty="0" smtClean="0">
                <a:latin typeface="Meiryo UI" pitchFamily="50" charset="-128"/>
                <a:ea typeface="Meiryo UI" pitchFamily="50" charset="-128"/>
                <a:cs typeface="Meiryo UI" pitchFamily="50" charset="-128"/>
              </a:rPr>
              <a:t>ついて</a:t>
            </a:r>
            <a:endParaRPr lang="en-US" altLang="ja-JP" sz="1800" b="1" dirty="0">
              <a:latin typeface="Meiryo UI" pitchFamily="50" charset="-128"/>
              <a:ea typeface="Meiryo UI" pitchFamily="50" charset="-128"/>
              <a:cs typeface="Meiryo UI" pitchFamily="50" charset="-128"/>
            </a:endParaRPr>
          </a:p>
          <a:p>
            <a:pPr marL="1609725" indent="-1609725">
              <a:lnSpc>
                <a:spcPts val="2200"/>
              </a:lnSpc>
              <a:spcBef>
                <a:spcPts val="0"/>
              </a:spcBef>
              <a:buNone/>
            </a:pPr>
            <a:endParaRPr lang="en-US" altLang="ja-JP" sz="1800" b="1" dirty="0" smtClean="0">
              <a:latin typeface="Meiryo UI" pitchFamily="50" charset="-128"/>
              <a:ea typeface="Meiryo UI" pitchFamily="50" charset="-128"/>
              <a:cs typeface="Meiryo UI" pitchFamily="50" charset="-128"/>
            </a:endParaRPr>
          </a:p>
          <a:p>
            <a:pPr marL="263525" indent="-263525">
              <a:lnSpc>
                <a:spcPts val="2200"/>
              </a:lnSpc>
              <a:spcBef>
                <a:spcPts val="0"/>
              </a:spcBef>
              <a:buNone/>
            </a:pPr>
            <a:r>
              <a:rPr lang="ja-JP" altLang="en-US" sz="1800" b="1" dirty="0" smtClean="0">
                <a:latin typeface="Meiryo UI" pitchFamily="50" charset="-128"/>
                <a:ea typeface="Meiryo UI" pitchFamily="50" charset="-128"/>
                <a:cs typeface="Meiryo UI" pitchFamily="50" charset="-128"/>
              </a:rPr>
              <a:t>・ </a:t>
            </a:r>
            <a:r>
              <a:rPr lang="en-US" altLang="ja-JP" sz="1800" b="1" dirty="0" smtClean="0">
                <a:latin typeface="Meiryo UI" pitchFamily="50" charset="-128"/>
                <a:ea typeface="Meiryo UI" pitchFamily="50" charset="-128"/>
                <a:cs typeface="Meiryo UI" pitchFamily="50" charset="-128"/>
              </a:rPr>
              <a:t>	</a:t>
            </a:r>
            <a:r>
              <a:rPr lang="ja-JP" altLang="en-US" sz="1800" b="1" dirty="0" smtClean="0">
                <a:latin typeface="Meiryo UI" pitchFamily="50" charset="-128"/>
                <a:ea typeface="Meiryo UI" pitchFamily="50" charset="-128"/>
                <a:cs typeface="Meiryo UI" pitchFamily="50" charset="-128"/>
              </a:rPr>
              <a:t>中等度認知症者の認知機能について、</a:t>
            </a:r>
            <a:r>
              <a:rPr lang="en-US" altLang="ja-JP" sz="1800" b="1" dirty="0" smtClean="0">
                <a:latin typeface="Meiryo UI" pitchFamily="50" charset="-128"/>
                <a:ea typeface="Meiryo UI" pitchFamily="50" charset="-128"/>
                <a:cs typeface="Meiryo UI" pitchFamily="50" charset="-128"/>
              </a:rPr>
              <a:t>BPSD</a:t>
            </a:r>
            <a:r>
              <a:rPr lang="ja-JP" altLang="en-US" sz="1800" b="1" dirty="0" smtClean="0">
                <a:latin typeface="Meiryo UI" pitchFamily="50" charset="-128"/>
                <a:ea typeface="Meiryo UI" pitchFamily="50" charset="-128"/>
                <a:cs typeface="Meiryo UI" pitchFamily="50" charset="-128"/>
              </a:rPr>
              <a:t>とそのかかわり・対応の要点</a:t>
            </a:r>
            <a:endParaRPr lang="en-US" altLang="ja-JP" sz="1800" b="1" dirty="0" smtClean="0">
              <a:latin typeface="Meiryo UI" pitchFamily="50" charset="-128"/>
              <a:ea typeface="Meiryo UI" pitchFamily="50" charset="-128"/>
              <a:cs typeface="Meiryo UI" pitchFamily="50" charset="-128"/>
            </a:endParaRPr>
          </a:p>
          <a:p>
            <a:pPr marL="263525" indent="-263525">
              <a:lnSpc>
                <a:spcPts val="2200"/>
              </a:lnSpc>
              <a:spcBef>
                <a:spcPts val="0"/>
              </a:spcBef>
              <a:buNone/>
            </a:pPr>
            <a:r>
              <a:rPr lang="ja-JP" altLang="en-US" sz="1800" b="1" dirty="0" smtClean="0">
                <a:latin typeface="Meiryo UI" pitchFamily="50" charset="-128"/>
                <a:ea typeface="Meiryo UI" pitchFamily="50" charset="-128"/>
                <a:cs typeface="Meiryo UI" pitchFamily="50" charset="-128"/>
              </a:rPr>
              <a:t>・ </a:t>
            </a:r>
            <a:r>
              <a:rPr lang="en-US" altLang="ja-JP" sz="1800" b="1" dirty="0" smtClean="0">
                <a:latin typeface="Meiryo UI" pitchFamily="50" charset="-128"/>
                <a:ea typeface="Meiryo UI" pitchFamily="50" charset="-128"/>
                <a:cs typeface="Meiryo UI" pitchFamily="50" charset="-128"/>
              </a:rPr>
              <a:t>	</a:t>
            </a:r>
            <a:r>
              <a:rPr lang="ja-JP" altLang="en-US" sz="1800" b="1" dirty="0" smtClean="0">
                <a:latin typeface="Meiryo UI" pitchFamily="50" charset="-128"/>
                <a:ea typeface="Meiryo UI" pitchFamily="50" charset="-128"/>
                <a:cs typeface="Meiryo UI" pitchFamily="50" charset="-128"/>
              </a:rPr>
              <a:t>認知症</a:t>
            </a:r>
            <a:r>
              <a:rPr lang="ja-JP" altLang="en-US" sz="1800" b="1" dirty="0">
                <a:latin typeface="Meiryo UI" pitchFamily="50" charset="-128"/>
                <a:ea typeface="Meiryo UI" pitchFamily="50" charset="-128"/>
                <a:cs typeface="Meiryo UI" pitchFamily="50" charset="-128"/>
              </a:rPr>
              <a:t>サポートチームとの</a:t>
            </a:r>
            <a:r>
              <a:rPr lang="ja-JP" altLang="en-US" sz="1800" b="1" dirty="0" smtClean="0">
                <a:latin typeface="Meiryo UI" pitchFamily="50" charset="-128"/>
                <a:ea typeface="Meiryo UI" pitchFamily="50" charset="-128"/>
                <a:cs typeface="Meiryo UI" pitchFamily="50" charset="-128"/>
              </a:rPr>
              <a:t>連携</a:t>
            </a:r>
            <a:endParaRPr lang="en-US" altLang="ja-JP" sz="1800" b="1" dirty="0">
              <a:latin typeface="Meiryo UI" pitchFamily="50" charset="-128"/>
              <a:ea typeface="Meiryo UI" pitchFamily="50" charset="-128"/>
              <a:cs typeface="Meiryo UI" pitchFamily="50" charset="-128"/>
            </a:endParaRPr>
          </a:p>
          <a:p>
            <a:pPr marL="263525" indent="-263525">
              <a:lnSpc>
                <a:spcPts val="2200"/>
              </a:lnSpc>
              <a:spcBef>
                <a:spcPts val="0"/>
              </a:spcBef>
              <a:buNone/>
            </a:pPr>
            <a:r>
              <a:rPr lang="ja-JP" altLang="en-US" sz="1800" b="1" dirty="0" smtClean="0">
                <a:latin typeface="Meiryo UI" pitchFamily="50" charset="-128"/>
                <a:ea typeface="Meiryo UI" pitchFamily="50" charset="-128"/>
                <a:cs typeface="Meiryo UI" pitchFamily="50" charset="-128"/>
              </a:rPr>
              <a:t>・ </a:t>
            </a:r>
            <a:r>
              <a:rPr lang="en-US" altLang="ja-JP" sz="1800" b="1" dirty="0" smtClean="0">
                <a:latin typeface="Meiryo UI" pitchFamily="50" charset="-128"/>
                <a:ea typeface="Meiryo UI" pitchFamily="50" charset="-128"/>
                <a:cs typeface="Meiryo UI" pitchFamily="50" charset="-128"/>
              </a:rPr>
              <a:t>	</a:t>
            </a:r>
            <a:r>
              <a:rPr lang="ja-JP" altLang="en-US" sz="1800" b="1" dirty="0" smtClean="0">
                <a:latin typeface="Meiryo UI" pitchFamily="50" charset="-128"/>
                <a:ea typeface="Meiryo UI" pitchFamily="50" charset="-128"/>
                <a:cs typeface="Meiryo UI" pitchFamily="50" charset="-128"/>
              </a:rPr>
              <a:t>院内</a:t>
            </a:r>
            <a:r>
              <a:rPr lang="ja-JP" altLang="en-US" sz="1800" b="1" dirty="0">
                <a:latin typeface="Meiryo UI" pitchFamily="50" charset="-128"/>
                <a:ea typeface="Meiryo UI" pitchFamily="50" charset="-128"/>
                <a:cs typeface="Meiryo UI" pitchFamily="50" charset="-128"/>
              </a:rPr>
              <a:t>デイの開設</a:t>
            </a:r>
            <a:r>
              <a:rPr lang="en-US" altLang="ja-JP" sz="1800" b="1" dirty="0">
                <a:latin typeface="Meiryo UI" pitchFamily="50" charset="-128"/>
                <a:ea typeface="Meiryo UI" pitchFamily="50" charset="-128"/>
                <a:cs typeface="Meiryo UI" pitchFamily="50" charset="-128"/>
              </a:rPr>
              <a:t>/</a:t>
            </a:r>
            <a:r>
              <a:rPr lang="ja-JP" altLang="en-US" sz="1800" b="1" dirty="0">
                <a:latin typeface="Meiryo UI" pitchFamily="50" charset="-128"/>
                <a:ea typeface="Meiryo UI" pitchFamily="50" charset="-128"/>
                <a:cs typeface="Meiryo UI" pitchFamily="50" charset="-128"/>
              </a:rPr>
              <a:t>利用、リハビリテーションやアクティビティケアの</a:t>
            </a:r>
            <a:r>
              <a:rPr lang="ja-JP" altLang="en-US" sz="1800" b="1" dirty="0" smtClean="0">
                <a:latin typeface="Meiryo UI" pitchFamily="50" charset="-128"/>
                <a:ea typeface="Meiryo UI" pitchFamily="50" charset="-128"/>
                <a:cs typeface="Meiryo UI" pitchFamily="50" charset="-128"/>
              </a:rPr>
              <a:t>実施</a:t>
            </a:r>
            <a:endParaRPr lang="en-US" altLang="ja-JP" sz="1800" b="1" dirty="0">
              <a:latin typeface="Meiryo UI" pitchFamily="50" charset="-128"/>
              <a:ea typeface="Meiryo UI" pitchFamily="50" charset="-128"/>
              <a:cs typeface="Meiryo UI" pitchFamily="50" charset="-128"/>
            </a:endParaRPr>
          </a:p>
          <a:p>
            <a:pPr marL="263525" indent="-263525">
              <a:lnSpc>
                <a:spcPts val="2200"/>
              </a:lnSpc>
              <a:spcBef>
                <a:spcPts val="0"/>
              </a:spcBef>
              <a:buNone/>
            </a:pPr>
            <a:r>
              <a:rPr lang="ja-JP" altLang="en-US" sz="1800" b="1" dirty="0" smtClean="0">
                <a:latin typeface="Meiryo UI" pitchFamily="50" charset="-128"/>
                <a:ea typeface="Meiryo UI" pitchFamily="50" charset="-128"/>
                <a:cs typeface="Meiryo UI" pitchFamily="50" charset="-128"/>
              </a:rPr>
              <a:t>・ </a:t>
            </a:r>
            <a:r>
              <a:rPr lang="en-US" altLang="ja-JP" sz="1800" b="1" dirty="0" smtClean="0">
                <a:latin typeface="Meiryo UI" pitchFamily="50" charset="-128"/>
                <a:ea typeface="Meiryo UI" pitchFamily="50" charset="-128"/>
                <a:cs typeface="Meiryo UI" pitchFamily="50" charset="-128"/>
              </a:rPr>
              <a:t>	</a:t>
            </a:r>
            <a:r>
              <a:rPr lang="ja-JP" altLang="en-US" sz="1800" b="1" dirty="0" smtClean="0">
                <a:latin typeface="Meiryo UI" pitchFamily="50" charset="-128"/>
                <a:ea typeface="Meiryo UI" pitchFamily="50" charset="-128"/>
                <a:cs typeface="Meiryo UI" pitchFamily="50" charset="-128"/>
              </a:rPr>
              <a:t>退院支援の必要性を早期にアセスメントする方法とシステムの確立</a:t>
            </a:r>
            <a:endParaRPr lang="en-US" altLang="ja-JP" sz="1800" b="1" dirty="0" smtClean="0">
              <a:latin typeface="Meiryo UI" pitchFamily="50" charset="-128"/>
              <a:ea typeface="Meiryo UI" pitchFamily="50" charset="-128"/>
              <a:cs typeface="Meiryo UI" pitchFamily="50" charset="-128"/>
            </a:endParaRPr>
          </a:p>
          <a:p>
            <a:pPr marL="263525" indent="-263525">
              <a:lnSpc>
                <a:spcPts val="2200"/>
              </a:lnSpc>
              <a:spcBef>
                <a:spcPts val="0"/>
              </a:spcBef>
              <a:buNone/>
            </a:pPr>
            <a:r>
              <a:rPr lang="ja-JP" altLang="en-US" sz="1800" b="1" dirty="0" smtClean="0">
                <a:latin typeface="Meiryo UI" pitchFamily="50" charset="-128"/>
                <a:ea typeface="Meiryo UI" pitchFamily="50" charset="-128"/>
                <a:cs typeface="Meiryo UI" pitchFamily="50" charset="-128"/>
              </a:rPr>
              <a:t>・ </a:t>
            </a:r>
            <a:r>
              <a:rPr lang="en-US" altLang="ja-JP" sz="1800" b="1" dirty="0" smtClean="0">
                <a:latin typeface="Meiryo UI" pitchFamily="50" charset="-128"/>
                <a:ea typeface="Meiryo UI" pitchFamily="50" charset="-128"/>
                <a:cs typeface="Meiryo UI" pitchFamily="50" charset="-128"/>
              </a:rPr>
              <a:t>	</a:t>
            </a:r>
            <a:r>
              <a:rPr lang="ja-JP" altLang="en-US" sz="1800" b="1" dirty="0" smtClean="0">
                <a:latin typeface="Meiryo UI" pitchFamily="50" charset="-128"/>
                <a:ea typeface="Meiryo UI" pitchFamily="50" charset="-128"/>
                <a:cs typeface="Meiryo UI" pitchFamily="50" charset="-128"/>
              </a:rPr>
              <a:t>入院中</a:t>
            </a:r>
            <a:r>
              <a:rPr lang="ja-JP" altLang="en-US" sz="1800" b="1" dirty="0">
                <a:latin typeface="Meiryo UI" pitchFamily="50" charset="-128"/>
                <a:ea typeface="Meiryo UI" pitchFamily="50" charset="-128"/>
                <a:cs typeface="Meiryo UI" pitchFamily="50" charset="-128"/>
              </a:rPr>
              <a:t>の情報</a:t>
            </a:r>
            <a:r>
              <a:rPr lang="ja-JP" altLang="en-US" sz="1800" b="1" dirty="0" smtClean="0">
                <a:latin typeface="Meiryo UI" pitchFamily="50" charset="-128"/>
                <a:ea typeface="Meiryo UI" pitchFamily="50" charset="-128"/>
                <a:cs typeface="Meiryo UI" pitchFamily="50" charset="-128"/>
              </a:rPr>
              <a:t>収集内容の見直し、暮らしの情報の重要性・価値づけ</a:t>
            </a:r>
            <a:endParaRPr lang="en-US" altLang="ja-JP" sz="1800" b="1" dirty="0">
              <a:latin typeface="Meiryo UI" pitchFamily="50" charset="-128"/>
              <a:ea typeface="Meiryo UI" pitchFamily="50" charset="-128"/>
              <a:cs typeface="Meiryo UI" pitchFamily="50" charset="-128"/>
            </a:endParaRPr>
          </a:p>
          <a:p>
            <a:pPr marL="263525" indent="-263525">
              <a:lnSpc>
                <a:spcPts val="2200"/>
              </a:lnSpc>
              <a:spcBef>
                <a:spcPts val="0"/>
              </a:spcBef>
              <a:buNone/>
            </a:pPr>
            <a:r>
              <a:rPr lang="ja-JP" altLang="en-US" sz="1800" b="1" dirty="0" smtClean="0">
                <a:latin typeface="Meiryo UI" pitchFamily="50" charset="-128"/>
                <a:ea typeface="Meiryo UI" pitchFamily="50" charset="-128"/>
                <a:cs typeface="Meiryo UI" pitchFamily="50" charset="-128"/>
              </a:rPr>
              <a:t>・ </a:t>
            </a:r>
            <a:r>
              <a:rPr lang="en-US" altLang="ja-JP" sz="1800" b="1" dirty="0" smtClean="0">
                <a:latin typeface="Meiryo UI" pitchFamily="50" charset="-128"/>
                <a:ea typeface="Meiryo UI" pitchFamily="50" charset="-128"/>
                <a:cs typeface="Meiryo UI" pitchFamily="50" charset="-128"/>
              </a:rPr>
              <a:t>	</a:t>
            </a:r>
            <a:r>
              <a:rPr lang="ja-JP" altLang="en-US" sz="1800" b="1" dirty="0" smtClean="0">
                <a:latin typeface="Meiryo UI" pitchFamily="50" charset="-128"/>
                <a:ea typeface="Meiryo UI" pitchFamily="50" charset="-128"/>
                <a:cs typeface="Meiryo UI" pitchFamily="50" charset="-128"/>
              </a:rPr>
              <a:t>担当</a:t>
            </a:r>
            <a:r>
              <a:rPr lang="ja-JP" altLang="en-US" sz="1800" b="1" dirty="0">
                <a:latin typeface="Meiryo UI" pitchFamily="50" charset="-128"/>
                <a:ea typeface="Meiryo UI" pitchFamily="50" charset="-128"/>
                <a:cs typeface="Meiryo UI" pitchFamily="50" charset="-128"/>
              </a:rPr>
              <a:t>ケアアマネジャーとの</a:t>
            </a:r>
            <a:r>
              <a:rPr lang="ja-JP" altLang="en-US" sz="1800" b="1" dirty="0" smtClean="0">
                <a:latin typeface="Meiryo UI" pitchFamily="50" charset="-128"/>
                <a:ea typeface="Meiryo UI" pitchFamily="50" charset="-128"/>
                <a:cs typeface="Meiryo UI" pitchFamily="50" charset="-128"/>
              </a:rPr>
              <a:t>連携</a:t>
            </a:r>
            <a:endParaRPr lang="en-US" altLang="ja-JP" sz="1800" b="1" dirty="0">
              <a:latin typeface="Meiryo UI" pitchFamily="50" charset="-128"/>
              <a:ea typeface="Meiryo UI" pitchFamily="50" charset="-128"/>
              <a:cs typeface="Meiryo UI" pitchFamily="50" charset="-128"/>
            </a:endParaRPr>
          </a:p>
          <a:p>
            <a:pPr marL="263525" indent="-263525">
              <a:lnSpc>
                <a:spcPts val="2200"/>
              </a:lnSpc>
              <a:spcBef>
                <a:spcPts val="0"/>
              </a:spcBef>
              <a:buNone/>
            </a:pPr>
            <a:r>
              <a:rPr lang="ja-JP" altLang="en-US" sz="1800" b="1" dirty="0" smtClean="0">
                <a:latin typeface="Meiryo UI" pitchFamily="50" charset="-128"/>
                <a:ea typeface="Meiryo UI" pitchFamily="50" charset="-128"/>
                <a:cs typeface="Meiryo UI" pitchFamily="50" charset="-128"/>
              </a:rPr>
              <a:t>・ </a:t>
            </a:r>
            <a:r>
              <a:rPr lang="en-US" altLang="ja-JP" sz="1800" b="1" dirty="0" smtClean="0">
                <a:latin typeface="Meiryo UI" pitchFamily="50" charset="-128"/>
                <a:ea typeface="Meiryo UI" pitchFamily="50" charset="-128"/>
                <a:cs typeface="Meiryo UI" pitchFamily="50" charset="-128"/>
              </a:rPr>
              <a:t>	</a:t>
            </a:r>
            <a:r>
              <a:rPr lang="ja-JP" altLang="en-US" sz="1800" b="1" dirty="0" smtClean="0">
                <a:latin typeface="Meiryo UI" pitchFamily="50" charset="-128"/>
                <a:ea typeface="Meiryo UI" pitchFamily="50" charset="-128"/>
                <a:cs typeface="Meiryo UI" pitchFamily="50" charset="-128"/>
              </a:rPr>
              <a:t>家族</a:t>
            </a:r>
            <a:r>
              <a:rPr lang="ja-JP" altLang="en-US" sz="1800" b="1" dirty="0">
                <a:latin typeface="Meiryo UI" pitchFamily="50" charset="-128"/>
                <a:ea typeface="Meiryo UI" pitchFamily="50" charset="-128"/>
                <a:cs typeface="Meiryo UI" pitchFamily="50" charset="-128"/>
              </a:rPr>
              <a:t>との計画的な</a:t>
            </a:r>
            <a:r>
              <a:rPr lang="ja-JP" altLang="en-US" sz="1800" b="1" dirty="0" smtClean="0">
                <a:latin typeface="Meiryo UI" pitchFamily="50" charset="-128"/>
                <a:ea typeface="Meiryo UI" pitchFamily="50" charset="-128"/>
                <a:cs typeface="Meiryo UI" pitchFamily="50" charset="-128"/>
              </a:rPr>
              <a:t>面談、家族教室への参加の促し</a:t>
            </a:r>
            <a:endParaRPr lang="en-US" altLang="ja-JP" sz="1800" b="1" dirty="0" smtClean="0">
              <a:latin typeface="Meiryo UI" pitchFamily="50" charset="-128"/>
              <a:ea typeface="Meiryo UI" pitchFamily="50" charset="-128"/>
              <a:cs typeface="Meiryo UI" pitchFamily="50" charset="-128"/>
            </a:endParaRPr>
          </a:p>
          <a:p>
            <a:pPr marL="1263650" indent="-1263650">
              <a:lnSpc>
                <a:spcPts val="2200"/>
              </a:lnSpc>
              <a:spcBef>
                <a:spcPts val="0"/>
              </a:spcBef>
              <a:buNone/>
            </a:pPr>
            <a:endParaRPr lang="en-US" altLang="ja-JP" sz="1800" b="1" dirty="0" smtClean="0">
              <a:latin typeface="Meiryo UI" pitchFamily="50" charset="-128"/>
              <a:ea typeface="Meiryo UI" pitchFamily="50" charset="-128"/>
              <a:cs typeface="Meiryo UI" pitchFamily="50" charset="-128"/>
            </a:endParaRPr>
          </a:p>
          <a:p>
            <a:pPr marL="1263650" indent="-1263650">
              <a:lnSpc>
                <a:spcPts val="2200"/>
              </a:lnSpc>
              <a:spcBef>
                <a:spcPts val="0"/>
              </a:spcBef>
              <a:buNone/>
            </a:pPr>
            <a:r>
              <a:rPr lang="ja-JP" altLang="en-US" sz="1800" b="1" dirty="0" smtClean="0">
                <a:latin typeface="Meiryo UI" pitchFamily="50" charset="-128"/>
                <a:ea typeface="Meiryo UI" pitchFamily="50" charset="-128"/>
                <a:cs typeface="Meiryo UI" pitchFamily="50" charset="-128"/>
              </a:rPr>
              <a:t>認知症の人の心理的ニーズを理解し、対応策として多職種連携の充実が</a:t>
            </a:r>
            <a:endParaRPr lang="en-US" altLang="ja-JP" sz="1800" b="1" dirty="0" smtClean="0">
              <a:latin typeface="Meiryo UI" pitchFamily="50" charset="-128"/>
              <a:ea typeface="Meiryo UI" pitchFamily="50" charset="-128"/>
              <a:cs typeface="Meiryo UI" pitchFamily="50" charset="-128"/>
            </a:endParaRPr>
          </a:p>
          <a:p>
            <a:pPr marL="1263650" indent="-1263650">
              <a:lnSpc>
                <a:spcPts val="2200"/>
              </a:lnSpc>
              <a:spcBef>
                <a:spcPts val="0"/>
              </a:spcBef>
              <a:buNone/>
            </a:pPr>
            <a:r>
              <a:rPr lang="ja-JP" altLang="en-US" sz="1800" b="1" dirty="0" smtClean="0">
                <a:latin typeface="Meiryo UI" pitchFamily="50" charset="-128"/>
                <a:ea typeface="Meiryo UI" pitchFamily="50" charset="-128"/>
                <a:cs typeface="Meiryo UI" pitchFamily="50" charset="-128"/>
              </a:rPr>
              <a:t>必須であることの認識を深める。病院においても地域在宅での実践を参考に、</a:t>
            </a:r>
            <a:endParaRPr lang="en-US" altLang="ja-JP" sz="1800" b="1" dirty="0" smtClean="0">
              <a:latin typeface="Meiryo UI" pitchFamily="50" charset="-128"/>
              <a:ea typeface="Meiryo UI" pitchFamily="50" charset="-128"/>
              <a:cs typeface="Meiryo UI" pitchFamily="50" charset="-128"/>
            </a:endParaRPr>
          </a:p>
          <a:p>
            <a:pPr marL="1263650" indent="-1263650">
              <a:lnSpc>
                <a:spcPts val="2200"/>
              </a:lnSpc>
              <a:spcBef>
                <a:spcPts val="0"/>
              </a:spcBef>
              <a:buNone/>
            </a:pPr>
            <a:r>
              <a:rPr lang="ja-JP" altLang="en-US" sz="1800" b="1" dirty="0" smtClean="0">
                <a:latin typeface="Meiryo UI" pitchFamily="50" charset="-128"/>
                <a:ea typeface="Meiryo UI" pitchFamily="50" charset="-128"/>
                <a:cs typeface="Meiryo UI" pitchFamily="50" charset="-128"/>
              </a:rPr>
              <a:t>医療現場で認知症ケアの提供体制整備が必要である</a:t>
            </a:r>
            <a:endParaRPr kumimoji="1" lang="ja-JP" altLang="en-US" sz="1800" b="1" dirty="0"/>
          </a:p>
        </p:txBody>
      </p:sp>
      <p:sp>
        <p:nvSpPr>
          <p:cNvPr id="6" name="タイトル 1"/>
          <p:cNvSpPr>
            <a:spLocks noGrp="1"/>
          </p:cNvSpPr>
          <p:nvPr>
            <p:ph type="title" idx="4294967295"/>
          </p:nvPr>
        </p:nvSpPr>
        <p:spPr>
          <a:xfrm>
            <a:off x="1806469" y="296733"/>
            <a:ext cx="5518158" cy="669925"/>
          </a:xfrm>
        </p:spPr>
        <p:txBody>
          <a:bodyPr>
            <a:normAutofit/>
          </a:bodyPr>
          <a:lstStyle/>
          <a:p>
            <a:pPr algn="ctr" eaLnBrk="1" hangingPunct="1"/>
            <a:r>
              <a:rPr lang="ja-JP" altLang="en-US" sz="3000" b="1" dirty="0">
                <a:solidFill>
                  <a:srgbClr val="777777"/>
                </a:solidFill>
                <a:latin typeface="Meiryo UI" pitchFamily="50" charset="-128"/>
                <a:ea typeface="Meiryo UI" pitchFamily="50" charset="-128"/>
                <a:cs typeface="Meiryo UI" pitchFamily="50" charset="-128"/>
              </a:rPr>
              <a:t>サンプル事例①：</a:t>
            </a:r>
            <a:r>
              <a:rPr lang="ja-JP" altLang="en-US" sz="3000" b="1" dirty="0">
                <a:solidFill>
                  <a:schemeClr val="tx1"/>
                </a:solidFill>
                <a:latin typeface="Meiryo UI" pitchFamily="50" charset="-128"/>
                <a:ea typeface="Meiryo UI" pitchFamily="50" charset="-128"/>
                <a:cs typeface="Meiryo UI" pitchFamily="50" charset="-128"/>
              </a:rPr>
              <a:t>解説</a:t>
            </a:r>
          </a:p>
        </p:txBody>
      </p:sp>
      <p:sp>
        <p:nvSpPr>
          <p:cNvPr id="10" name="Rectangle 3"/>
          <p:cNvSpPr>
            <a:spLocks noChangeArrowheads="1"/>
          </p:cNvSpPr>
          <p:nvPr/>
        </p:nvSpPr>
        <p:spPr bwMode="auto">
          <a:xfrm>
            <a:off x="287142" y="1032973"/>
            <a:ext cx="8569325" cy="84931"/>
          </a:xfrm>
          <a:prstGeom prst="rect">
            <a:avLst/>
          </a:prstGeom>
          <a:gradFill rotWithShape="1">
            <a:gsLst>
              <a:gs pos="0">
                <a:srgbClr val="FF7C80"/>
              </a:gs>
              <a:gs pos="100000">
                <a:srgbClr val="7030A0"/>
              </a:gs>
            </a:gsLst>
            <a:lin ang="0" scaled="1"/>
          </a:gradFill>
          <a:ln>
            <a:noFill/>
          </a:ln>
          <a:extLst/>
        </p:spPr>
        <p:txBody>
          <a:bodyPr wrap="none" anchor="ctr"/>
          <a:lstStyle/>
          <a:p>
            <a:pPr algn="r">
              <a:defRPr/>
            </a:pPr>
            <a:endParaRPr lang="ja-JP" altLang="en-US">
              <a:effectLst>
                <a:outerShdw blurRad="38100" dist="38100" dir="2700000" algn="tl">
                  <a:srgbClr val="000000">
                    <a:alpha val="43137"/>
                  </a:srgbClr>
                </a:outerShdw>
              </a:effectLst>
            </a:endParaRPr>
          </a:p>
        </p:txBody>
      </p:sp>
      <p:sp>
        <p:nvSpPr>
          <p:cNvPr id="2" name="角丸四角形 1"/>
          <p:cNvSpPr/>
          <p:nvPr/>
        </p:nvSpPr>
        <p:spPr>
          <a:xfrm>
            <a:off x="485106" y="1338608"/>
            <a:ext cx="1249427" cy="353916"/>
          </a:xfrm>
          <a:prstGeom prst="roundRect">
            <a:avLst>
              <a:gd name="adj" fmla="val 50000"/>
            </a:avLst>
          </a:prstGeom>
          <a:solidFill>
            <a:srgbClr val="9F5FC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ja-JP" altLang="en-US" sz="18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課題</a:t>
            </a:r>
            <a:r>
              <a:rPr lang="ja-JP" altLang="en-US" sz="18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抽出</a:t>
            </a:r>
            <a:endParaRPr kumimoji="1" lang="ja-JP" altLang="en-US" sz="18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7" name="角丸四角形 6"/>
          <p:cNvSpPr/>
          <p:nvPr/>
        </p:nvSpPr>
        <p:spPr>
          <a:xfrm>
            <a:off x="477250" y="1941400"/>
            <a:ext cx="1249427" cy="353916"/>
          </a:xfrm>
          <a:prstGeom prst="roundRect">
            <a:avLst>
              <a:gd name="adj" fmla="val 50000"/>
            </a:avLst>
          </a:prstGeom>
          <a:solidFill>
            <a:srgbClr val="9F5FC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ja-JP" altLang="en-US" sz="18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議　　論</a:t>
            </a:r>
            <a:endParaRPr kumimoji="1" lang="ja-JP" altLang="en-US" sz="18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8" name="角丸四角形 7"/>
          <p:cNvSpPr/>
          <p:nvPr/>
        </p:nvSpPr>
        <p:spPr>
          <a:xfrm>
            <a:off x="459966" y="3639795"/>
            <a:ext cx="1249427" cy="353916"/>
          </a:xfrm>
          <a:prstGeom prst="roundRect">
            <a:avLst>
              <a:gd name="adj" fmla="val 50000"/>
            </a:avLst>
          </a:prstGeom>
          <a:solidFill>
            <a:srgbClr val="9F5FC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ja-JP" altLang="en-US" sz="18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論点整理</a:t>
            </a:r>
            <a:endParaRPr kumimoji="1" lang="ja-JP" altLang="en-US" sz="18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11" name="角丸四角形 10"/>
          <p:cNvSpPr/>
          <p:nvPr/>
        </p:nvSpPr>
        <p:spPr>
          <a:xfrm>
            <a:off x="473134" y="5845625"/>
            <a:ext cx="1249427" cy="353916"/>
          </a:xfrm>
          <a:prstGeom prst="roundRect">
            <a:avLst>
              <a:gd name="adj" fmla="val 50000"/>
            </a:avLst>
          </a:prstGeom>
          <a:solidFill>
            <a:srgbClr val="9F5FC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kumimoji="1" lang="ja-JP" altLang="en-US" sz="18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まとめ</a:t>
            </a:r>
          </a:p>
        </p:txBody>
      </p:sp>
      <p:pic>
        <p:nvPicPr>
          <p:cNvPr id="12" name="Picture 2" descr="http://img01.gahag.net/201509/21o/gahag-0006059853.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9560" r="34948" b="66947"/>
          <a:stretch/>
        </p:blipFill>
        <p:spPr bwMode="auto">
          <a:xfrm>
            <a:off x="7779667" y="459825"/>
            <a:ext cx="1037121" cy="1397879"/>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p:cNvSpPr txBox="1"/>
          <p:nvPr/>
        </p:nvSpPr>
        <p:spPr>
          <a:xfrm>
            <a:off x="8261131" y="8964"/>
            <a:ext cx="873904" cy="461665"/>
          </a:xfrm>
          <a:prstGeom prst="rect">
            <a:avLst/>
          </a:prstGeom>
          <a:noFill/>
        </p:spPr>
        <p:txBody>
          <a:bodyPr wrap="square" rtlCol="0">
            <a:spAutoFit/>
          </a:bodyPr>
          <a:lstStyle/>
          <a:p>
            <a:pPr algn="r"/>
            <a:r>
              <a:rPr lang="ja-JP" altLang="en-US" sz="2400" dirty="0" smtClean="0">
                <a:latin typeface="Meiryo UI" panose="020B0604030504040204" pitchFamily="50" charset="-128"/>
                <a:ea typeface="Meiryo UI" panose="020B0604030504040204" pitchFamily="50" charset="-128"/>
              </a:rPr>
              <a:t>演</a:t>
            </a:r>
            <a:r>
              <a:rPr lang="en-US" altLang="ja-JP" sz="2400" dirty="0">
                <a:latin typeface="Meiryo UI" panose="020B0604030504040204" pitchFamily="50" charset="-128"/>
                <a:ea typeface="Meiryo UI" panose="020B0604030504040204" pitchFamily="50" charset="-128"/>
              </a:rPr>
              <a:t>5</a:t>
            </a:r>
            <a:endParaRPr kumimoji="1" lang="ja-JP" altLang="en-US"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575407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216817" y="280359"/>
            <a:ext cx="8686799" cy="698500"/>
          </a:xfrm>
        </p:spPr>
        <p:txBody>
          <a:bodyPr>
            <a:noAutofit/>
          </a:bodyPr>
          <a:lstStyle/>
          <a:p>
            <a:pPr algn="ctr"/>
            <a:r>
              <a:rPr lang="ja-JP" altLang="en-US" sz="2500" b="1" dirty="0">
                <a:solidFill>
                  <a:srgbClr val="777777"/>
                </a:solidFill>
                <a:latin typeface="Meiryo UI" pitchFamily="50" charset="-128"/>
                <a:ea typeface="Meiryo UI" pitchFamily="50" charset="-128"/>
                <a:cs typeface="Meiryo UI" pitchFamily="50" charset="-128"/>
              </a:rPr>
              <a:t>サンプル事例②</a:t>
            </a:r>
            <a:r>
              <a:rPr lang="ja-JP" altLang="en-US" sz="2500" b="1" dirty="0" smtClean="0">
                <a:solidFill>
                  <a:srgbClr val="777777"/>
                </a:solidFill>
                <a:latin typeface="Meiryo UI" pitchFamily="50" charset="-128"/>
                <a:ea typeface="Meiryo UI" pitchFamily="50" charset="-128"/>
                <a:cs typeface="Meiryo UI" pitchFamily="50" charset="-128"/>
              </a:rPr>
              <a:t>：興奮状態を呈するケース</a:t>
            </a:r>
            <a:r>
              <a:rPr lang="ja-JP" altLang="en-US" sz="2500" b="1" dirty="0">
                <a:solidFill>
                  <a:srgbClr val="777777"/>
                </a:solidFill>
                <a:latin typeface="Meiryo UI" pitchFamily="50" charset="-128"/>
                <a:ea typeface="Meiryo UI" pitchFamily="50" charset="-128"/>
                <a:cs typeface="Meiryo UI" pitchFamily="50" charset="-128"/>
              </a:rPr>
              <a:t>への</a:t>
            </a:r>
            <a:r>
              <a:rPr lang="ja-JP" altLang="en-US" sz="2500" b="1" dirty="0" smtClean="0">
                <a:solidFill>
                  <a:srgbClr val="777777"/>
                </a:solidFill>
                <a:latin typeface="Meiryo UI" pitchFamily="50" charset="-128"/>
                <a:ea typeface="Meiryo UI" pitchFamily="50" charset="-128"/>
                <a:cs typeface="Meiryo UI" pitchFamily="50" charset="-128"/>
              </a:rPr>
              <a:t>対応（前半）</a:t>
            </a:r>
            <a:endParaRPr lang="ja-JP" altLang="en-US" sz="2500" b="1" dirty="0">
              <a:solidFill>
                <a:srgbClr val="777777"/>
              </a:solidFill>
              <a:latin typeface="Meiryo UI" pitchFamily="50" charset="-128"/>
              <a:ea typeface="Meiryo UI" pitchFamily="50" charset="-128"/>
              <a:cs typeface="Meiryo UI" pitchFamily="50" charset="-128"/>
            </a:endParaRPr>
          </a:p>
        </p:txBody>
      </p:sp>
      <p:sp>
        <p:nvSpPr>
          <p:cNvPr id="4" name="角丸四角形 3"/>
          <p:cNvSpPr>
            <a:spLocks noChangeArrowheads="1"/>
          </p:cNvSpPr>
          <p:nvPr/>
        </p:nvSpPr>
        <p:spPr bwMode="auto">
          <a:xfrm>
            <a:off x="611187" y="1385538"/>
            <a:ext cx="7961311" cy="5269787"/>
          </a:xfrm>
          <a:prstGeom prst="roundRect">
            <a:avLst>
              <a:gd name="adj" fmla="val 4317"/>
            </a:avLst>
          </a:prstGeom>
          <a:solidFill>
            <a:srgbClr val="E5E5F7"/>
          </a:solidFill>
          <a:ln w="25400" algn="ctr">
            <a:noFill/>
            <a:round/>
            <a:headEnd/>
            <a:tailEnd/>
          </a:ln>
          <a:extLst/>
        </p:spPr>
        <p:txBody>
          <a:bodyPr lIns="72000" rIns="108000" anchor="ctr"/>
          <a:lstStyle/>
          <a:p>
            <a:pPr marL="358775" indent="-358775">
              <a:lnSpc>
                <a:spcPts val="2400"/>
              </a:lnSpc>
              <a:spcBef>
                <a:spcPts val="600"/>
              </a:spcBef>
              <a:buFont typeface="Meiryo UI" panose="020B0604030504040204" pitchFamily="50" charset="-128"/>
              <a:buChar char="○"/>
            </a:pPr>
            <a:r>
              <a:rPr lang="en-US" altLang="ja-JP" sz="1900" b="1" dirty="0" smtClean="0">
                <a:latin typeface="Meiryo UI" pitchFamily="50" charset="-128"/>
                <a:ea typeface="Meiryo UI" pitchFamily="50" charset="-128"/>
                <a:cs typeface="Meiryo UI" pitchFamily="50" charset="-128"/>
              </a:rPr>
              <a:t>B</a:t>
            </a:r>
            <a:r>
              <a:rPr lang="ja-JP" altLang="en-US" sz="1900" b="1" dirty="0" smtClean="0">
                <a:latin typeface="Meiryo UI" pitchFamily="50" charset="-128"/>
                <a:ea typeface="Meiryo UI" pitchFamily="50" charset="-128"/>
                <a:cs typeface="Meiryo UI" pitchFamily="50" charset="-128"/>
              </a:rPr>
              <a:t>氏　</a:t>
            </a:r>
            <a:r>
              <a:rPr lang="en-US" altLang="ja-JP" sz="1900" b="1" dirty="0" smtClean="0">
                <a:latin typeface="Meiryo UI" pitchFamily="50" charset="-128"/>
                <a:ea typeface="Meiryo UI" pitchFamily="50" charset="-128"/>
                <a:cs typeface="Meiryo UI" pitchFamily="50" charset="-128"/>
              </a:rPr>
              <a:t>76</a:t>
            </a:r>
            <a:r>
              <a:rPr lang="ja-JP" altLang="ja-JP" sz="1900" b="1" dirty="0">
                <a:latin typeface="Meiryo UI" pitchFamily="50" charset="-128"/>
                <a:ea typeface="Meiryo UI" pitchFamily="50" charset="-128"/>
                <a:cs typeface="Meiryo UI" pitchFamily="50" charset="-128"/>
              </a:rPr>
              <a:t>歳女性</a:t>
            </a:r>
            <a:r>
              <a:rPr lang="ja-JP" altLang="en-US" sz="1900" b="1" dirty="0">
                <a:latin typeface="Meiryo UI" pitchFamily="50" charset="-128"/>
                <a:ea typeface="Meiryo UI" pitchFamily="50" charset="-128"/>
                <a:cs typeface="Meiryo UI" pitchFamily="50" charset="-128"/>
              </a:rPr>
              <a:t>、</a:t>
            </a:r>
            <a:r>
              <a:rPr lang="en-US" altLang="ja-JP" sz="1900" b="1" dirty="0">
                <a:latin typeface="Meiryo UI" pitchFamily="50" charset="-128"/>
                <a:ea typeface="Meiryo UI" pitchFamily="50" charset="-128"/>
                <a:cs typeface="Meiryo UI" pitchFamily="50" charset="-128"/>
              </a:rPr>
              <a:t>2</a:t>
            </a:r>
            <a:r>
              <a:rPr lang="ja-JP" altLang="ja-JP" sz="1900" b="1" dirty="0">
                <a:latin typeface="Meiryo UI" pitchFamily="50" charset="-128"/>
                <a:ea typeface="Meiryo UI" pitchFamily="50" charset="-128"/>
                <a:cs typeface="Meiryo UI" pitchFamily="50" charset="-128"/>
              </a:rPr>
              <a:t>年前にアルツハイマー型</a:t>
            </a:r>
            <a:r>
              <a:rPr lang="ja-JP" altLang="ja-JP" sz="1900" b="1" dirty="0" smtClean="0">
                <a:latin typeface="Meiryo UI" pitchFamily="50" charset="-128"/>
                <a:ea typeface="Meiryo UI" pitchFamily="50" charset="-128"/>
                <a:cs typeface="Meiryo UI" pitchFamily="50" charset="-128"/>
              </a:rPr>
              <a:t>認知症</a:t>
            </a:r>
            <a:r>
              <a:rPr lang="ja-JP" altLang="en-US" sz="1900" b="1" dirty="0" smtClean="0">
                <a:latin typeface="Meiryo UI" pitchFamily="50" charset="-128"/>
                <a:ea typeface="Meiryo UI" pitchFamily="50" charset="-128"/>
                <a:cs typeface="Meiryo UI" pitchFamily="50" charset="-128"/>
              </a:rPr>
              <a:t>と</a:t>
            </a:r>
            <a:r>
              <a:rPr lang="ja-JP" altLang="ja-JP" sz="1900" b="1" dirty="0" smtClean="0">
                <a:latin typeface="Meiryo UI" pitchFamily="50" charset="-128"/>
                <a:ea typeface="Meiryo UI" pitchFamily="50" charset="-128"/>
                <a:cs typeface="Meiryo UI" pitchFamily="50" charset="-128"/>
              </a:rPr>
              <a:t>診断</a:t>
            </a:r>
            <a:r>
              <a:rPr lang="ja-JP" altLang="ja-JP" sz="1900" b="1" dirty="0">
                <a:latin typeface="Meiryo UI" pitchFamily="50" charset="-128"/>
                <a:ea typeface="Meiryo UI" pitchFamily="50" charset="-128"/>
                <a:cs typeface="Meiryo UI" pitchFamily="50" charset="-128"/>
              </a:rPr>
              <a:t>を受け</a:t>
            </a:r>
            <a:r>
              <a:rPr lang="ja-JP" altLang="ja-JP" sz="1900" b="1" dirty="0" smtClean="0">
                <a:latin typeface="Meiryo UI" pitchFamily="50" charset="-128"/>
                <a:ea typeface="Meiryo UI" pitchFamily="50" charset="-128"/>
                <a:cs typeface="Meiryo UI" pitchFamily="50" charset="-128"/>
              </a:rPr>
              <a:t>、</a:t>
            </a:r>
            <a:r>
              <a:rPr lang="en-US" altLang="ja-JP" sz="1900" b="1" dirty="0">
                <a:latin typeface="Meiryo UI" pitchFamily="50" charset="-128"/>
                <a:ea typeface="Meiryo UI" pitchFamily="50" charset="-128"/>
                <a:cs typeface="Meiryo UI" pitchFamily="50" charset="-128"/>
              </a:rPr>
              <a:t/>
            </a:r>
            <a:br>
              <a:rPr lang="en-US" altLang="ja-JP" sz="1900" b="1" dirty="0">
                <a:latin typeface="Meiryo UI" pitchFamily="50" charset="-128"/>
                <a:ea typeface="Meiryo UI" pitchFamily="50" charset="-128"/>
                <a:cs typeface="Meiryo UI" pitchFamily="50" charset="-128"/>
              </a:rPr>
            </a:br>
            <a:r>
              <a:rPr lang="ja-JP" altLang="en-US" sz="1900" b="1" dirty="0" smtClean="0">
                <a:latin typeface="Meiryo UI" pitchFamily="50" charset="-128"/>
                <a:ea typeface="Meiryo UI" pitchFamily="50" charset="-128"/>
                <a:cs typeface="Meiryo UI" pitchFamily="50" charset="-128"/>
              </a:rPr>
              <a:t>抗</a:t>
            </a:r>
            <a:r>
              <a:rPr lang="ja-JP" altLang="en-US" sz="1900" b="1" dirty="0">
                <a:latin typeface="Meiryo UI" pitchFamily="50" charset="-128"/>
                <a:ea typeface="Meiryo UI" pitchFamily="50" charset="-128"/>
                <a:cs typeface="Meiryo UI" pitchFamily="50" charset="-128"/>
              </a:rPr>
              <a:t>認知症薬</a:t>
            </a:r>
            <a:r>
              <a:rPr lang="ja-JP" altLang="ja-JP" sz="1900" b="1" dirty="0">
                <a:latin typeface="Meiryo UI" pitchFamily="50" charset="-128"/>
                <a:ea typeface="Meiryo UI" pitchFamily="50" charset="-128"/>
                <a:cs typeface="Meiryo UI" pitchFamily="50" charset="-128"/>
              </a:rPr>
              <a:t>を内服して</a:t>
            </a:r>
            <a:r>
              <a:rPr lang="ja-JP" altLang="ja-JP" sz="1900" b="1" dirty="0" smtClean="0">
                <a:latin typeface="Meiryo UI" pitchFamily="50" charset="-128"/>
                <a:ea typeface="Meiryo UI" pitchFamily="50" charset="-128"/>
                <a:cs typeface="Meiryo UI" pitchFamily="50" charset="-128"/>
              </a:rPr>
              <a:t>い</a:t>
            </a:r>
            <a:r>
              <a:rPr lang="ja-JP" altLang="en-US" sz="1900" b="1" dirty="0" smtClean="0">
                <a:latin typeface="Meiryo UI" pitchFamily="50" charset="-128"/>
                <a:ea typeface="Meiryo UI" pitchFamily="50" charset="-128"/>
                <a:cs typeface="Meiryo UI" pitchFamily="50" charset="-128"/>
              </a:rPr>
              <a:t>た</a:t>
            </a:r>
            <a:r>
              <a:rPr lang="ja-JP" altLang="ja-JP" sz="1900" b="1" dirty="0" smtClean="0">
                <a:latin typeface="Meiryo UI" pitchFamily="50" charset="-128"/>
                <a:ea typeface="Meiryo UI" pitchFamily="50" charset="-128"/>
                <a:cs typeface="Meiryo UI" pitchFamily="50" charset="-128"/>
              </a:rPr>
              <a:t>。</a:t>
            </a:r>
            <a:r>
              <a:rPr lang="ja-JP" altLang="en-US" sz="1900" b="1" dirty="0" smtClean="0">
                <a:latin typeface="Meiryo UI" pitchFamily="50" charset="-128"/>
                <a:ea typeface="Meiryo UI" pitchFamily="50" charset="-128"/>
                <a:cs typeface="Meiryo UI" pitchFamily="50" charset="-128"/>
              </a:rPr>
              <a:t>長男と</a:t>
            </a:r>
            <a:r>
              <a:rPr lang="en-US" altLang="ja-JP" sz="1900" b="1" dirty="0" smtClean="0">
                <a:latin typeface="Meiryo UI" pitchFamily="50" charset="-128"/>
                <a:ea typeface="Meiryo UI" pitchFamily="50" charset="-128"/>
                <a:cs typeface="Meiryo UI" pitchFamily="50" charset="-128"/>
              </a:rPr>
              <a:t>2</a:t>
            </a:r>
            <a:r>
              <a:rPr lang="ja-JP" altLang="en-US" sz="1900" b="1" dirty="0" smtClean="0">
                <a:latin typeface="Meiryo UI" pitchFamily="50" charset="-128"/>
                <a:ea typeface="Meiryo UI" pitchFamily="50" charset="-128"/>
                <a:cs typeface="Meiryo UI" pitchFamily="50" charset="-128"/>
              </a:rPr>
              <a:t>人暮らし</a:t>
            </a:r>
            <a:r>
              <a:rPr lang="ja-JP" altLang="en-US" sz="1900" b="1" dirty="0">
                <a:latin typeface="Meiryo UI" pitchFamily="50" charset="-128"/>
                <a:ea typeface="Meiryo UI" pitchFamily="50" charset="-128"/>
                <a:cs typeface="Meiryo UI" pitchFamily="50" charset="-128"/>
              </a:rPr>
              <a:t>で</a:t>
            </a:r>
            <a:r>
              <a:rPr lang="ja-JP" altLang="en-US" sz="1900" b="1" dirty="0" smtClean="0">
                <a:latin typeface="Meiryo UI" pitchFamily="50" charset="-128"/>
                <a:ea typeface="Meiryo UI" pitchFamily="50" charset="-128"/>
                <a:cs typeface="Meiryo UI" pitchFamily="50" charset="-128"/>
              </a:rPr>
              <a:t>、これまで</a:t>
            </a:r>
            <a:r>
              <a:rPr lang="ja-JP" altLang="ja-JP" sz="1900" b="1" dirty="0" smtClean="0">
                <a:latin typeface="Meiryo UI" pitchFamily="50" charset="-128"/>
                <a:ea typeface="Meiryo UI" pitchFamily="50" charset="-128"/>
                <a:cs typeface="Meiryo UI" pitchFamily="50" charset="-128"/>
              </a:rPr>
              <a:t>入院</a:t>
            </a:r>
            <a:r>
              <a:rPr lang="ja-JP" altLang="en-US" sz="1900" b="1" dirty="0" smtClean="0">
                <a:latin typeface="Meiryo UI" pitchFamily="50" charset="-128"/>
                <a:ea typeface="Meiryo UI" pitchFamily="50" charset="-128"/>
                <a:cs typeface="Meiryo UI" pitchFamily="50" charset="-128"/>
              </a:rPr>
              <a:t>歴</a:t>
            </a:r>
            <a:r>
              <a:rPr lang="ja-JP" altLang="en-US" sz="1900" b="1" dirty="0">
                <a:latin typeface="Meiryo UI" pitchFamily="50" charset="-128"/>
                <a:ea typeface="Meiryo UI" pitchFamily="50" charset="-128"/>
                <a:cs typeface="Meiryo UI" pitchFamily="50" charset="-128"/>
              </a:rPr>
              <a:t>なし。</a:t>
            </a:r>
            <a:endParaRPr lang="en-US" altLang="ja-JP" sz="1900" b="1" dirty="0" smtClean="0">
              <a:latin typeface="Meiryo UI" pitchFamily="50" charset="-128"/>
              <a:ea typeface="Meiryo UI" pitchFamily="50" charset="-128"/>
              <a:cs typeface="Meiryo UI" pitchFamily="50" charset="-128"/>
            </a:endParaRPr>
          </a:p>
          <a:p>
            <a:pPr marL="358775" indent="-358775">
              <a:lnSpc>
                <a:spcPts val="2400"/>
              </a:lnSpc>
              <a:spcBef>
                <a:spcPts val="600"/>
              </a:spcBef>
              <a:buFont typeface="Meiryo UI" panose="020B0604030504040204" pitchFamily="50" charset="-128"/>
              <a:buChar char="○"/>
            </a:pPr>
            <a:r>
              <a:rPr lang="ja-JP" altLang="en-US" sz="1900" b="1" dirty="0" smtClean="0">
                <a:latin typeface="Meiryo UI" pitchFamily="50" charset="-128"/>
                <a:ea typeface="Meiryo UI" pitchFamily="50" charset="-128"/>
                <a:cs typeface="Meiryo UI" pitchFamily="50" charset="-128"/>
              </a:rPr>
              <a:t>要介護１。自力歩行。排泄はリハビリパンツを使用していたが、排泄介助は不要で自立。</a:t>
            </a:r>
            <a:endParaRPr lang="ja-JP" altLang="en-US" sz="1900" b="1" dirty="0">
              <a:latin typeface="Meiryo UI" pitchFamily="50" charset="-128"/>
              <a:ea typeface="Meiryo UI" pitchFamily="50" charset="-128"/>
              <a:cs typeface="Meiryo UI" pitchFamily="50" charset="-128"/>
            </a:endParaRPr>
          </a:p>
          <a:p>
            <a:pPr marL="358775" indent="-358775">
              <a:lnSpc>
                <a:spcPts val="2400"/>
              </a:lnSpc>
              <a:spcBef>
                <a:spcPts val="600"/>
              </a:spcBef>
              <a:buFont typeface="Meiryo UI" panose="020B0604030504040204" pitchFamily="50" charset="-128"/>
              <a:buChar char="○"/>
            </a:pPr>
            <a:r>
              <a:rPr lang="ja-JP" altLang="en-US" sz="1900" b="1" dirty="0" smtClean="0">
                <a:latin typeface="Meiryo UI" pitchFamily="50" charset="-128"/>
                <a:ea typeface="Meiryo UI" pitchFamily="50" charset="-128"/>
                <a:cs typeface="Meiryo UI" pitchFamily="50" charset="-128"/>
              </a:rPr>
              <a:t>ある日、</a:t>
            </a:r>
            <a:r>
              <a:rPr lang="ja-JP" altLang="ja-JP" sz="1900" b="1" dirty="0" smtClean="0">
                <a:latin typeface="Meiryo UI" pitchFamily="50" charset="-128"/>
                <a:ea typeface="Meiryo UI" pitchFamily="50" charset="-128"/>
                <a:cs typeface="Meiryo UI" pitchFamily="50" charset="-128"/>
              </a:rPr>
              <a:t>自宅</a:t>
            </a:r>
            <a:r>
              <a:rPr lang="ja-JP" altLang="ja-JP" sz="1900" b="1" dirty="0">
                <a:latin typeface="Meiryo UI" pitchFamily="50" charset="-128"/>
                <a:ea typeface="Meiryo UI" pitchFamily="50" charset="-128"/>
                <a:cs typeface="Meiryo UI" pitchFamily="50" charset="-128"/>
              </a:rPr>
              <a:t>の玄関前で</a:t>
            </a:r>
            <a:r>
              <a:rPr lang="ja-JP" altLang="ja-JP" sz="1900" b="1" dirty="0" smtClean="0">
                <a:latin typeface="Meiryo UI" pitchFamily="50" charset="-128"/>
                <a:ea typeface="Meiryo UI" pitchFamily="50" charset="-128"/>
                <a:cs typeface="Meiryo UI" pitchFamily="50" charset="-128"/>
              </a:rPr>
              <a:t>転倒</a:t>
            </a:r>
            <a:r>
              <a:rPr lang="ja-JP" altLang="en-US" sz="1900" b="1" dirty="0" smtClean="0">
                <a:latin typeface="Meiryo UI" pitchFamily="50" charset="-128"/>
                <a:ea typeface="Meiryo UI" pitchFamily="50" charset="-128"/>
                <a:cs typeface="Meiryo UI" pitchFamily="50" charset="-128"/>
              </a:rPr>
              <a:t>し動けず。救急搬送され</a:t>
            </a:r>
            <a:r>
              <a:rPr lang="ja-JP" altLang="ja-JP" sz="1900" b="1" dirty="0" smtClean="0">
                <a:latin typeface="Meiryo UI" pitchFamily="50" charset="-128"/>
                <a:ea typeface="Meiryo UI" pitchFamily="50" charset="-128"/>
                <a:cs typeface="Meiryo UI" pitchFamily="50" charset="-128"/>
              </a:rPr>
              <a:t>右大腿骨頸部</a:t>
            </a:r>
            <a:r>
              <a:rPr lang="ja-JP" altLang="en-US" sz="1900" b="1" dirty="0" smtClean="0">
                <a:latin typeface="Meiryo UI" pitchFamily="50" charset="-128"/>
                <a:ea typeface="Meiryo UI" pitchFamily="50" charset="-128"/>
                <a:cs typeface="Meiryo UI" pitchFamily="50" charset="-128"/>
              </a:rPr>
              <a:t>骨折</a:t>
            </a:r>
            <a:r>
              <a:rPr lang="en-US" altLang="ja-JP" sz="1900" b="1" dirty="0">
                <a:latin typeface="Meiryo UI" pitchFamily="50" charset="-128"/>
                <a:ea typeface="Meiryo UI" pitchFamily="50" charset="-128"/>
                <a:cs typeface="Meiryo UI" pitchFamily="50" charset="-128"/>
              </a:rPr>
              <a:t/>
            </a:r>
            <a:br>
              <a:rPr lang="en-US" altLang="ja-JP" sz="1900" b="1" dirty="0">
                <a:latin typeface="Meiryo UI" pitchFamily="50" charset="-128"/>
                <a:ea typeface="Meiryo UI" pitchFamily="50" charset="-128"/>
                <a:cs typeface="Meiryo UI" pitchFamily="50" charset="-128"/>
              </a:rPr>
            </a:br>
            <a:r>
              <a:rPr lang="ja-JP" altLang="en-US" sz="1900" b="1" dirty="0" smtClean="0">
                <a:latin typeface="Meiryo UI" pitchFamily="50" charset="-128"/>
                <a:ea typeface="Meiryo UI" pitchFamily="50" charset="-128"/>
                <a:cs typeface="Meiryo UI" pitchFamily="50" charset="-128"/>
              </a:rPr>
              <a:t>の診断にて即、緊急</a:t>
            </a:r>
            <a:r>
              <a:rPr lang="ja-JP" altLang="ja-JP" sz="1900" b="1" dirty="0" smtClean="0">
                <a:latin typeface="Meiryo UI" pitchFamily="50" charset="-128"/>
                <a:ea typeface="Meiryo UI" pitchFamily="50" charset="-128"/>
                <a:cs typeface="Meiryo UI" pitchFamily="50" charset="-128"/>
              </a:rPr>
              <a:t>入院</a:t>
            </a:r>
            <a:r>
              <a:rPr lang="ja-JP" altLang="en-US" sz="1900" b="1" dirty="0">
                <a:latin typeface="Meiryo UI" pitchFamily="50" charset="-128"/>
                <a:ea typeface="Meiryo UI" pitchFamily="50" charset="-128"/>
                <a:cs typeface="Meiryo UI" pitchFamily="50" charset="-128"/>
              </a:rPr>
              <a:t>。</a:t>
            </a:r>
            <a:endParaRPr lang="en-US" altLang="ja-JP" sz="1900" b="1" dirty="0" smtClean="0">
              <a:latin typeface="Meiryo UI" pitchFamily="50" charset="-128"/>
              <a:ea typeface="Meiryo UI" pitchFamily="50" charset="-128"/>
              <a:cs typeface="Meiryo UI" pitchFamily="50" charset="-128"/>
            </a:endParaRPr>
          </a:p>
          <a:p>
            <a:pPr marL="358775" indent="-358775">
              <a:lnSpc>
                <a:spcPts val="2400"/>
              </a:lnSpc>
              <a:spcBef>
                <a:spcPts val="600"/>
              </a:spcBef>
              <a:buFont typeface="Meiryo UI" panose="020B0604030504040204" pitchFamily="50" charset="-128"/>
              <a:buChar char="○"/>
            </a:pPr>
            <a:r>
              <a:rPr lang="ja-JP" altLang="en-US" sz="1900" b="1" dirty="0" smtClean="0">
                <a:latin typeface="Meiryo UI" pitchFamily="50" charset="-128"/>
                <a:ea typeface="Meiryo UI" pitchFamily="50" charset="-128"/>
                <a:cs typeface="Meiryo UI" pitchFamily="50" charset="-128"/>
              </a:rPr>
              <a:t>入院後、とても険しい</a:t>
            </a:r>
            <a:r>
              <a:rPr lang="ja-JP" altLang="en-US" sz="1900" b="1" dirty="0">
                <a:latin typeface="Meiryo UI" pitchFamily="50" charset="-128"/>
                <a:ea typeface="Meiryo UI" pitchFamily="50" charset="-128"/>
                <a:cs typeface="Meiryo UI" pitchFamily="50" charset="-128"/>
              </a:rPr>
              <a:t>表情で</a:t>
            </a:r>
            <a:r>
              <a:rPr lang="ja-JP" altLang="en-US" sz="1900" b="1" dirty="0" smtClean="0">
                <a:latin typeface="Meiryo UI" pitchFamily="50" charset="-128"/>
                <a:ea typeface="Meiryo UI" pitchFamily="50" charset="-128"/>
                <a:cs typeface="Meiryo UI" pitchFamily="50" charset="-128"/>
              </a:rPr>
              <a:t>、攻撃性、易怒性が高まっていた。オムツ交換時は特にケア拒否が強く、ナースに手を挙げ抵抗する状況であった</a:t>
            </a:r>
            <a:endParaRPr lang="en-US" altLang="ja-JP" sz="1900" b="1" dirty="0" smtClean="0">
              <a:latin typeface="Meiryo UI" pitchFamily="50" charset="-128"/>
              <a:ea typeface="Meiryo UI" pitchFamily="50" charset="-128"/>
              <a:cs typeface="Meiryo UI" pitchFamily="50" charset="-128"/>
            </a:endParaRPr>
          </a:p>
          <a:p>
            <a:pPr marL="358775" indent="-358775">
              <a:lnSpc>
                <a:spcPts val="2400"/>
              </a:lnSpc>
              <a:spcBef>
                <a:spcPts val="600"/>
              </a:spcBef>
              <a:buFont typeface="Meiryo UI" panose="020B0604030504040204" pitchFamily="50" charset="-128"/>
              <a:buChar char="○"/>
            </a:pPr>
            <a:r>
              <a:rPr lang="ja-JP" altLang="ja-JP" sz="1900" b="1" dirty="0" smtClean="0">
                <a:latin typeface="Meiryo UI" pitchFamily="50" charset="-128"/>
                <a:ea typeface="Meiryo UI" pitchFamily="50" charset="-128"/>
                <a:cs typeface="Meiryo UI" pitchFamily="50" charset="-128"/>
              </a:rPr>
              <a:t>入院</a:t>
            </a:r>
            <a:r>
              <a:rPr lang="en-US" altLang="ja-JP" sz="1900" b="1" dirty="0" smtClean="0">
                <a:latin typeface="Meiryo UI" pitchFamily="50" charset="-128"/>
                <a:ea typeface="Meiryo UI" pitchFamily="50" charset="-128"/>
                <a:cs typeface="Meiryo UI" pitchFamily="50" charset="-128"/>
              </a:rPr>
              <a:t>3</a:t>
            </a:r>
            <a:r>
              <a:rPr lang="ja-JP" altLang="en-US" sz="1900" b="1" dirty="0" smtClean="0">
                <a:latin typeface="Meiryo UI" pitchFamily="50" charset="-128"/>
                <a:ea typeface="Meiryo UI" pitchFamily="50" charset="-128"/>
                <a:cs typeface="Meiryo UI" pitchFamily="50" charset="-128"/>
              </a:rPr>
              <a:t>日目</a:t>
            </a:r>
            <a:r>
              <a:rPr lang="ja-JP" altLang="ja-JP" sz="1900" b="1" dirty="0" smtClean="0">
                <a:latin typeface="Meiryo UI" pitchFamily="50" charset="-128"/>
                <a:ea typeface="Meiryo UI" pitchFamily="50" charset="-128"/>
                <a:cs typeface="Meiryo UI" pitchFamily="50" charset="-128"/>
              </a:rPr>
              <a:t>、</a:t>
            </a:r>
            <a:r>
              <a:rPr lang="ja-JP" altLang="ja-JP" sz="1900" b="1" dirty="0">
                <a:latin typeface="Meiryo UI" pitchFamily="50" charset="-128"/>
                <a:ea typeface="Meiryo UI" pitchFamily="50" charset="-128"/>
                <a:cs typeface="Meiryo UI" pitchFamily="50" charset="-128"/>
              </a:rPr>
              <a:t>静脈麻酔と脊椎麻酔を併用し、骨</a:t>
            </a:r>
            <a:r>
              <a:rPr lang="ja-JP" altLang="ja-JP" sz="1900" b="1" dirty="0" smtClean="0">
                <a:latin typeface="Meiryo UI" pitchFamily="50" charset="-128"/>
                <a:ea typeface="Meiryo UI" pitchFamily="50" charset="-128"/>
                <a:cs typeface="Meiryo UI" pitchFamily="50" charset="-128"/>
              </a:rPr>
              <a:t>接合術</a:t>
            </a:r>
            <a:r>
              <a:rPr lang="ja-JP" altLang="en-US" sz="1900" b="1" dirty="0" smtClean="0">
                <a:latin typeface="Meiryo UI" pitchFamily="50" charset="-128"/>
                <a:ea typeface="Meiryo UI" pitchFamily="50" charset="-128"/>
                <a:cs typeface="Meiryo UI" pitchFamily="50" charset="-128"/>
              </a:rPr>
              <a:t>が実施された。</a:t>
            </a:r>
            <a:endParaRPr lang="en-US" altLang="ja-JP" sz="1900" b="1" dirty="0" smtClean="0">
              <a:latin typeface="Meiryo UI" pitchFamily="50" charset="-128"/>
              <a:ea typeface="Meiryo UI" pitchFamily="50" charset="-128"/>
              <a:cs typeface="Meiryo UI" pitchFamily="50" charset="-128"/>
            </a:endParaRPr>
          </a:p>
          <a:p>
            <a:pPr marL="358775" indent="-358775">
              <a:lnSpc>
                <a:spcPts val="2400"/>
              </a:lnSpc>
              <a:spcBef>
                <a:spcPts val="600"/>
              </a:spcBef>
              <a:buFont typeface="Meiryo UI" panose="020B0604030504040204" pitchFamily="50" charset="-128"/>
              <a:buChar char="○"/>
            </a:pPr>
            <a:r>
              <a:rPr lang="ja-JP" altLang="en-US" sz="1900" b="1" dirty="0" smtClean="0">
                <a:latin typeface="Meiryo UI" pitchFamily="50" charset="-128"/>
                <a:ea typeface="Meiryo UI" pitchFamily="50" charset="-128"/>
                <a:cs typeface="Meiryo UI" pitchFamily="50" charset="-128"/>
              </a:rPr>
              <a:t>術後も術前同様の状況が続き、さらに</a:t>
            </a:r>
            <a:r>
              <a:rPr lang="ja-JP" altLang="en-US" sz="1900" b="1" dirty="0">
                <a:latin typeface="Meiryo UI" pitchFamily="50" charset="-128"/>
                <a:ea typeface="Meiryo UI" pitchFamily="50" charset="-128"/>
                <a:cs typeface="Meiryo UI" pitchFamily="50" charset="-128"/>
              </a:rPr>
              <a:t>夜間</a:t>
            </a:r>
            <a:r>
              <a:rPr lang="ja-JP" altLang="en-US" sz="1900" b="1" dirty="0" smtClean="0">
                <a:latin typeface="Meiryo UI" pitchFamily="50" charset="-128"/>
                <a:ea typeface="Meiryo UI" pitchFamily="50" charset="-128"/>
                <a:cs typeface="Meiryo UI" pitchFamily="50" charset="-128"/>
              </a:rPr>
              <a:t>不眠を認めるようになった。術後は食事摂取量も低下した。</a:t>
            </a:r>
            <a:endParaRPr lang="en-US" altLang="ja-JP" sz="1900" b="1" dirty="0">
              <a:latin typeface="Meiryo UI" pitchFamily="50" charset="-128"/>
              <a:ea typeface="Meiryo UI" pitchFamily="50" charset="-128"/>
              <a:cs typeface="Meiryo UI" pitchFamily="50" charset="-128"/>
            </a:endParaRPr>
          </a:p>
          <a:p>
            <a:pPr marL="358775" indent="-358775">
              <a:lnSpc>
                <a:spcPts val="2400"/>
              </a:lnSpc>
              <a:spcBef>
                <a:spcPts val="600"/>
              </a:spcBef>
              <a:buFont typeface="Meiryo UI" panose="020B0604030504040204" pitchFamily="50" charset="-128"/>
              <a:buChar char="○"/>
            </a:pPr>
            <a:r>
              <a:rPr lang="ja-JP" altLang="en-US" sz="1900" b="1" dirty="0" smtClean="0">
                <a:latin typeface="Meiryo UI" pitchFamily="50" charset="-128"/>
                <a:ea typeface="Meiryo UI" pitchFamily="50" charset="-128"/>
                <a:cs typeface="Meiryo UI" pitchFamily="50" charset="-128"/>
              </a:rPr>
              <a:t>術後</a:t>
            </a:r>
            <a:r>
              <a:rPr lang="en-US" altLang="ja-JP" sz="1900" b="1" dirty="0">
                <a:latin typeface="Meiryo UI" pitchFamily="50" charset="-128"/>
                <a:ea typeface="Meiryo UI" pitchFamily="50" charset="-128"/>
                <a:cs typeface="Meiryo UI" pitchFamily="50" charset="-128"/>
              </a:rPr>
              <a:t>5</a:t>
            </a:r>
            <a:r>
              <a:rPr lang="ja-JP" altLang="en-US" sz="1900" b="1" dirty="0" smtClean="0">
                <a:latin typeface="Meiryo UI" pitchFamily="50" charset="-128"/>
                <a:ea typeface="Meiryo UI" pitchFamily="50" charset="-128"/>
                <a:cs typeface="Meiryo UI" pitchFamily="50" charset="-128"/>
              </a:rPr>
              <a:t>病日目、午後から</a:t>
            </a:r>
            <a:r>
              <a:rPr lang="en-US" altLang="ja-JP" sz="1900" b="1" dirty="0" smtClean="0">
                <a:latin typeface="Meiryo UI" pitchFamily="50" charset="-128"/>
                <a:ea typeface="Meiryo UI" pitchFamily="50" charset="-128"/>
                <a:cs typeface="Meiryo UI" pitchFamily="50" charset="-128"/>
              </a:rPr>
              <a:t>B</a:t>
            </a:r>
            <a:r>
              <a:rPr lang="ja-JP" altLang="en-US" sz="1900" b="1" dirty="0" smtClean="0">
                <a:latin typeface="Meiryo UI" pitchFamily="50" charset="-128"/>
                <a:ea typeface="Meiryo UI" pitchFamily="50" charset="-128"/>
                <a:cs typeface="Meiryo UI" pitchFamily="50" charset="-128"/>
              </a:rPr>
              <a:t>氏は補</a:t>
            </a:r>
            <a:r>
              <a:rPr lang="ja-JP" altLang="en-US" sz="1900" b="1" dirty="0">
                <a:latin typeface="Meiryo UI" pitchFamily="50" charset="-128"/>
                <a:ea typeface="Meiryo UI" pitchFamily="50" charset="-128"/>
                <a:cs typeface="Meiryo UI" pitchFamily="50" charset="-128"/>
              </a:rPr>
              <a:t>液</a:t>
            </a:r>
            <a:r>
              <a:rPr lang="ja-JP" altLang="en-US" sz="1900" b="1" dirty="0" smtClean="0">
                <a:latin typeface="Meiryo UI" pitchFamily="50" charset="-128"/>
                <a:ea typeface="Meiryo UI" pitchFamily="50" charset="-128"/>
                <a:cs typeface="Meiryo UI" pitchFamily="50" charset="-128"/>
              </a:rPr>
              <a:t>ルートの保護テープをはがそうと</a:t>
            </a:r>
            <a:r>
              <a:rPr lang="en-US" altLang="ja-JP" sz="1900" b="1" dirty="0">
                <a:latin typeface="Meiryo UI" pitchFamily="50" charset="-128"/>
                <a:ea typeface="Meiryo UI" pitchFamily="50" charset="-128"/>
                <a:cs typeface="Meiryo UI" pitchFamily="50" charset="-128"/>
              </a:rPr>
              <a:t/>
            </a:r>
            <a:br>
              <a:rPr lang="en-US" altLang="ja-JP" sz="1900" b="1" dirty="0">
                <a:latin typeface="Meiryo UI" pitchFamily="50" charset="-128"/>
                <a:ea typeface="Meiryo UI" pitchFamily="50" charset="-128"/>
                <a:cs typeface="Meiryo UI" pitchFamily="50" charset="-128"/>
              </a:rPr>
            </a:br>
            <a:r>
              <a:rPr lang="ja-JP" altLang="en-US" sz="1900" b="1" dirty="0" smtClean="0">
                <a:latin typeface="Meiryo UI" pitchFamily="50" charset="-128"/>
                <a:ea typeface="Meiryo UI" pitchFamily="50" charset="-128"/>
                <a:cs typeface="Meiryo UI" pitchFamily="50" charset="-128"/>
              </a:rPr>
              <a:t>触っていたり、</a:t>
            </a:r>
            <a:r>
              <a:rPr lang="ja-JP" altLang="en-US" sz="1900" b="1" dirty="0">
                <a:latin typeface="Meiryo UI" pitchFamily="50" charset="-128"/>
                <a:ea typeface="Meiryo UI" pitchFamily="50" charset="-128"/>
                <a:cs typeface="Meiryo UI" pitchFamily="50" charset="-128"/>
              </a:rPr>
              <a:t>外転</a:t>
            </a:r>
            <a:r>
              <a:rPr lang="ja-JP" altLang="en-US" sz="1900" b="1" dirty="0" smtClean="0">
                <a:latin typeface="Meiryo UI" pitchFamily="50" charset="-128"/>
                <a:ea typeface="Meiryo UI" pitchFamily="50" charset="-128"/>
                <a:cs typeface="Meiryo UI" pitchFamily="50" charset="-128"/>
              </a:rPr>
              <a:t>枕を投げ落としたりする様子を認めた。ナースは</a:t>
            </a:r>
            <a:r>
              <a:rPr lang="ja-JP" altLang="en-US" sz="1900" b="1" dirty="0">
                <a:latin typeface="Meiryo UI" pitchFamily="50" charset="-128"/>
                <a:ea typeface="Meiryo UI" pitchFamily="50" charset="-128"/>
                <a:cs typeface="Meiryo UI" pitchFamily="50" charset="-128"/>
              </a:rPr>
              <a:t>頻回</a:t>
            </a:r>
            <a:r>
              <a:rPr lang="ja-JP" altLang="en-US" sz="1900" b="1" dirty="0" smtClean="0">
                <a:latin typeface="Meiryo UI" pitchFamily="50" charset="-128"/>
                <a:ea typeface="Meiryo UI" pitchFamily="50" charset="-128"/>
                <a:cs typeface="Meiryo UI" pitchFamily="50" charset="-128"/>
              </a:rPr>
              <a:t>に訪室し、その都度元に戻し、</a:t>
            </a:r>
            <a:r>
              <a:rPr lang="ja-JP" altLang="en-US" sz="1900" b="1" dirty="0">
                <a:latin typeface="Meiryo UI" pitchFamily="50" charset="-128"/>
                <a:ea typeface="Meiryo UI" pitchFamily="50" charset="-128"/>
                <a:cs typeface="Meiryo UI" pitchFamily="50" charset="-128"/>
              </a:rPr>
              <a:t>危険な行動</a:t>
            </a:r>
            <a:r>
              <a:rPr lang="ja-JP" altLang="en-US" sz="1900" b="1" dirty="0" smtClean="0">
                <a:latin typeface="Meiryo UI" pitchFamily="50" charset="-128"/>
                <a:ea typeface="Meiryo UI" pitchFamily="50" charset="-128"/>
                <a:cs typeface="Meiryo UI" pitchFamily="50" charset="-128"/>
              </a:rPr>
              <a:t>にてやめる</a:t>
            </a:r>
            <a:r>
              <a:rPr lang="ja-JP" altLang="en-US" sz="1900" b="1" dirty="0">
                <a:latin typeface="Meiryo UI" pitchFamily="50" charset="-128"/>
                <a:ea typeface="Meiryo UI" pitchFamily="50" charset="-128"/>
                <a:cs typeface="Meiryo UI" pitchFamily="50" charset="-128"/>
              </a:rPr>
              <a:t>よう注意した</a:t>
            </a:r>
            <a:r>
              <a:rPr lang="ja-JP" altLang="en-US" sz="1900" b="1" dirty="0" smtClean="0">
                <a:latin typeface="Meiryo UI" pitchFamily="50" charset="-128"/>
                <a:ea typeface="Meiryo UI" pitchFamily="50" charset="-128"/>
                <a:cs typeface="Meiryo UI" pitchFamily="50" charset="-128"/>
              </a:rPr>
              <a:t>。</a:t>
            </a:r>
            <a:endParaRPr lang="en-US" altLang="ja-JP" sz="1900" b="1" dirty="0" smtClean="0">
              <a:latin typeface="Meiryo UI" pitchFamily="50" charset="-128"/>
              <a:ea typeface="Meiryo UI" pitchFamily="50" charset="-128"/>
              <a:cs typeface="Meiryo UI" pitchFamily="50" charset="-128"/>
            </a:endParaRPr>
          </a:p>
        </p:txBody>
      </p:sp>
      <p:sp>
        <p:nvSpPr>
          <p:cNvPr id="8" name="Rectangle 3"/>
          <p:cNvSpPr>
            <a:spLocks noChangeArrowheads="1"/>
          </p:cNvSpPr>
          <p:nvPr/>
        </p:nvSpPr>
        <p:spPr bwMode="auto">
          <a:xfrm>
            <a:off x="287142" y="1032973"/>
            <a:ext cx="8569325" cy="84931"/>
          </a:xfrm>
          <a:prstGeom prst="rect">
            <a:avLst/>
          </a:prstGeom>
          <a:gradFill rotWithShape="1">
            <a:gsLst>
              <a:gs pos="0">
                <a:srgbClr val="FF7C80"/>
              </a:gs>
              <a:gs pos="100000">
                <a:srgbClr val="7030A0"/>
              </a:gs>
            </a:gsLst>
            <a:lin ang="0" scaled="1"/>
          </a:gradFill>
          <a:ln>
            <a:noFill/>
          </a:ln>
          <a:extLst/>
        </p:spPr>
        <p:txBody>
          <a:bodyPr wrap="none" anchor="ctr"/>
          <a:lstStyle/>
          <a:p>
            <a:pPr algn="r">
              <a:defRPr/>
            </a:pPr>
            <a:endParaRPr lang="ja-JP" altLang="en-US">
              <a:effectLst>
                <a:outerShdw blurRad="38100" dist="38100" dir="2700000" algn="tl">
                  <a:srgbClr val="000000">
                    <a:alpha val="43137"/>
                  </a:srgbClr>
                </a:outerShdw>
              </a:effectLst>
            </a:endParaRPr>
          </a:p>
        </p:txBody>
      </p:sp>
      <p:sp>
        <p:nvSpPr>
          <p:cNvPr id="6" name="テキスト ボックス 5"/>
          <p:cNvSpPr txBox="1"/>
          <p:nvPr/>
        </p:nvSpPr>
        <p:spPr>
          <a:xfrm>
            <a:off x="8261131" y="8964"/>
            <a:ext cx="873904" cy="461665"/>
          </a:xfrm>
          <a:prstGeom prst="rect">
            <a:avLst/>
          </a:prstGeom>
          <a:noFill/>
        </p:spPr>
        <p:txBody>
          <a:bodyPr wrap="square" rtlCol="0">
            <a:spAutoFit/>
          </a:bodyPr>
          <a:lstStyle/>
          <a:p>
            <a:pPr algn="r"/>
            <a:r>
              <a:rPr lang="ja-JP" altLang="en-US" sz="2400" dirty="0" smtClean="0">
                <a:latin typeface="Meiryo UI" panose="020B0604030504040204" pitchFamily="50" charset="-128"/>
                <a:ea typeface="Meiryo UI" panose="020B0604030504040204" pitchFamily="50" charset="-128"/>
              </a:rPr>
              <a:t>演</a:t>
            </a:r>
            <a:r>
              <a:rPr lang="en-US" altLang="ja-JP" sz="2400" dirty="0" smtClean="0">
                <a:latin typeface="Meiryo UI" panose="020B0604030504040204" pitchFamily="50" charset="-128"/>
                <a:ea typeface="Meiryo UI" panose="020B0604030504040204" pitchFamily="50" charset="-128"/>
              </a:rPr>
              <a:t>6</a:t>
            </a:r>
            <a:endParaRPr kumimoji="1" lang="ja-JP" altLang="en-US"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818216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467514" y="297720"/>
            <a:ext cx="8229600" cy="698500"/>
          </a:xfrm>
        </p:spPr>
        <p:txBody>
          <a:bodyPr>
            <a:normAutofit/>
          </a:bodyPr>
          <a:lstStyle/>
          <a:p>
            <a:pPr algn="ctr"/>
            <a:r>
              <a:rPr lang="ja-JP" altLang="en-US" sz="2500" b="1" dirty="0">
                <a:solidFill>
                  <a:srgbClr val="777777"/>
                </a:solidFill>
                <a:latin typeface="Meiryo UI" pitchFamily="50" charset="-128"/>
                <a:ea typeface="Meiryo UI" pitchFamily="50" charset="-128"/>
                <a:cs typeface="Meiryo UI" pitchFamily="50" charset="-128"/>
              </a:rPr>
              <a:t>サンプル事例②</a:t>
            </a:r>
            <a:r>
              <a:rPr lang="ja-JP" altLang="en-US" sz="2500" b="1" dirty="0" smtClean="0">
                <a:solidFill>
                  <a:srgbClr val="777777"/>
                </a:solidFill>
                <a:latin typeface="Meiryo UI" pitchFamily="50" charset="-128"/>
                <a:ea typeface="Meiryo UI" pitchFamily="50" charset="-128"/>
                <a:cs typeface="Meiryo UI" pitchFamily="50" charset="-128"/>
              </a:rPr>
              <a:t>：興奮状態を呈するケース</a:t>
            </a:r>
            <a:r>
              <a:rPr lang="ja-JP" altLang="en-US" sz="2500" b="1" dirty="0">
                <a:solidFill>
                  <a:srgbClr val="777777"/>
                </a:solidFill>
                <a:latin typeface="Meiryo UI" pitchFamily="50" charset="-128"/>
                <a:ea typeface="Meiryo UI" pitchFamily="50" charset="-128"/>
                <a:cs typeface="Meiryo UI" pitchFamily="50" charset="-128"/>
              </a:rPr>
              <a:t>への</a:t>
            </a:r>
            <a:r>
              <a:rPr lang="ja-JP" altLang="en-US" sz="2500" b="1" dirty="0" smtClean="0">
                <a:solidFill>
                  <a:srgbClr val="777777"/>
                </a:solidFill>
                <a:latin typeface="Meiryo UI" pitchFamily="50" charset="-128"/>
                <a:ea typeface="Meiryo UI" pitchFamily="50" charset="-128"/>
                <a:cs typeface="Meiryo UI" pitchFamily="50" charset="-128"/>
              </a:rPr>
              <a:t>対応（後半）</a:t>
            </a:r>
            <a:endParaRPr lang="ja-JP" altLang="en-US" sz="2500" b="1" dirty="0">
              <a:solidFill>
                <a:srgbClr val="777777"/>
              </a:solidFill>
              <a:latin typeface="Meiryo UI" pitchFamily="50" charset="-128"/>
              <a:ea typeface="Meiryo UI" pitchFamily="50" charset="-128"/>
              <a:cs typeface="Meiryo UI" pitchFamily="50" charset="-128"/>
            </a:endParaRPr>
          </a:p>
        </p:txBody>
      </p:sp>
      <p:sp>
        <p:nvSpPr>
          <p:cNvPr id="4" name="角丸四角形 3"/>
          <p:cNvSpPr>
            <a:spLocks noChangeArrowheads="1"/>
          </p:cNvSpPr>
          <p:nvPr/>
        </p:nvSpPr>
        <p:spPr bwMode="auto">
          <a:xfrm>
            <a:off x="611188" y="1485496"/>
            <a:ext cx="7976221" cy="3514521"/>
          </a:xfrm>
          <a:prstGeom prst="roundRect">
            <a:avLst>
              <a:gd name="adj" fmla="val 5390"/>
            </a:avLst>
          </a:prstGeom>
          <a:solidFill>
            <a:srgbClr val="E5E5F7"/>
          </a:solidFill>
          <a:ln w="25400" algn="ctr">
            <a:noFill/>
            <a:round/>
            <a:headEnd/>
            <a:tailEnd/>
          </a:ln>
          <a:extLst/>
        </p:spPr>
        <p:txBody>
          <a:bodyPr rIns="36000" anchor="ctr"/>
          <a:lstStyle/>
          <a:p>
            <a:pPr marL="358775" indent="-358775">
              <a:spcBef>
                <a:spcPts val="600"/>
              </a:spcBef>
              <a:buFont typeface="Meiryo UI" panose="020B0604030504040204" pitchFamily="50" charset="-128"/>
              <a:buChar char="○"/>
            </a:pPr>
            <a:r>
              <a:rPr lang="ja-JP" altLang="en-US" sz="2000" b="1" dirty="0" smtClean="0">
                <a:latin typeface="Meiryo UI" pitchFamily="50" charset="-128"/>
                <a:ea typeface="Meiryo UI" pitchFamily="50" charset="-128"/>
                <a:cs typeface="Meiryo UI" pitchFamily="50" charset="-128"/>
              </a:rPr>
              <a:t>同日の夕方からは、ナースコール、ベッドのコントローラー等周囲のコード</a:t>
            </a:r>
            <a:r>
              <a:rPr lang="en-US" altLang="ja-JP" sz="2000" b="1" dirty="0">
                <a:latin typeface="Meiryo UI" pitchFamily="50" charset="-128"/>
                <a:ea typeface="Meiryo UI" pitchFamily="50" charset="-128"/>
                <a:cs typeface="Meiryo UI" pitchFamily="50" charset="-128"/>
              </a:rPr>
              <a:t/>
            </a:r>
            <a:br>
              <a:rPr lang="en-US" altLang="ja-JP" sz="2000" b="1" dirty="0">
                <a:latin typeface="Meiryo UI" pitchFamily="50" charset="-128"/>
                <a:ea typeface="Meiryo UI" pitchFamily="50" charset="-128"/>
                <a:cs typeface="Meiryo UI" pitchFamily="50" charset="-128"/>
              </a:rPr>
            </a:br>
            <a:r>
              <a:rPr lang="ja-JP" altLang="en-US" sz="2000" b="1" dirty="0" smtClean="0">
                <a:latin typeface="Meiryo UI" pitchFamily="50" charset="-128"/>
                <a:ea typeface="Meiryo UI" pitchFamily="50" charset="-128"/>
                <a:cs typeface="Meiryo UI" pitchFamily="50" charset="-128"/>
              </a:rPr>
              <a:t>類を次々と全て引っ張って外し、ナースが制止すると、大声をあげ興奮して払いのける状況であった。意思疎通性が極めて悪い状況であったため、やむを得ず上肢抑制の同意を家族に得て実施。夜間帯も大声が続き、病棟中に響いていた。</a:t>
            </a:r>
            <a:endParaRPr lang="en-US" altLang="ja-JP" sz="2000" b="1" dirty="0" smtClean="0">
              <a:latin typeface="Meiryo UI" pitchFamily="50" charset="-128"/>
              <a:ea typeface="Meiryo UI" pitchFamily="50" charset="-128"/>
              <a:cs typeface="Meiryo UI" pitchFamily="50" charset="-128"/>
            </a:endParaRPr>
          </a:p>
          <a:p>
            <a:pPr marL="358775" indent="-358775">
              <a:spcBef>
                <a:spcPts val="1200"/>
              </a:spcBef>
              <a:buFont typeface="Meiryo UI" panose="020B0604030504040204" pitchFamily="50" charset="-128"/>
              <a:buChar char="○"/>
            </a:pPr>
            <a:r>
              <a:rPr lang="ja-JP" altLang="en-US" sz="2000" b="1" dirty="0" smtClean="0">
                <a:latin typeface="Meiryo UI" pitchFamily="50" charset="-128"/>
                <a:ea typeface="Meiryo UI" pitchFamily="50" charset="-128"/>
                <a:cs typeface="Meiryo UI" pitchFamily="50" charset="-128"/>
              </a:rPr>
              <a:t>夜勤の看護師は、</a:t>
            </a:r>
            <a:r>
              <a:rPr lang="en-US" altLang="ja-JP" sz="2000" b="1" dirty="0" smtClean="0">
                <a:latin typeface="Meiryo UI" pitchFamily="50" charset="-128"/>
                <a:ea typeface="Meiryo UI" pitchFamily="50" charset="-128"/>
                <a:cs typeface="Meiryo UI" pitchFamily="50" charset="-128"/>
              </a:rPr>
              <a:t>19</a:t>
            </a:r>
            <a:r>
              <a:rPr lang="ja-JP" altLang="en-US" sz="2000" b="1" dirty="0" smtClean="0">
                <a:latin typeface="Meiryo UI" pitchFamily="50" charset="-128"/>
                <a:ea typeface="Meiryo UI" pitchFamily="50" charset="-128"/>
                <a:cs typeface="Meiryo UI" pitchFamily="50" charset="-128"/>
              </a:rPr>
              <a:t>時に不穏時指示のセレネース</a:t>
            </a:r>
            <a:r>
              <a:rPr lang="en-US" altLang="ja-JP" sz="2000" b="1" dirty="0" smtClean="0">
                <a:latin typeface="Meiryo UI" pitchFamily="50" charset="-128"/>
                <a:ea typeface="Meiryo UI" pitchFamily="50" charset="-128"/>
                <a:cs typeface="Meiryo UI" pitchFamily="50" charset="-128"/>
              </a:rPr>
              <a:t>5mg</a:t>
            </a:r>
            <a:r>
              <a:rPr lang="ja-JP" altLang="en-US" sz="2000" b="1" dirty="0" smtClean="0">
                <a:latin typeface="Meiryo UI" pitchFamily="50" charset="-128"/>
                <a:ea typeface="Meiryo UI" pitchFamily="50" charset="-128"/>
                <a:cs typeface="Meiryo UI" pitchFamily="50" charset="-128"/>
              </a:rPr>
              <a:t>筋注を実施した。すぐには鎮まらず、およそ１時間後から徐々に鎮まってきた。</a:t>
            </a:r>
            <a:endParaRPr lang="en-US" altLang="ja-JP" sz="2000" b="1" dirty="0" smtClean="0">
              <a:latin typeface="Meiryo UI" pitchFamily="50" charset="-128"/>
              <a:ea typeface="Meiryo UI" pitchFamily="50" charset="-128"/>
              <a:cs typeface="Meiryo UI" pitchFamily="50" charset="-128"/>
            </a:endParaRPr>
          </a:p>
          <a:p>
            <a:pPr marL="358775" indent="-358775">
              <a:spcBef>
                <a:spcPts val="1200"/>
              </a:spcBef>
              <a:buFont typeface="Meiryo UI" panose="020B0604030504040204" pitchFamily="50" charset="-128"/>
              <a:buChar char="○"/>
            </a:pPr>
            <a:r>
              <a:rPr lang="en-US" altLang="ja-JP" sz="2000" b="1" dirty="0" smtClean="0">
                <a:latin typeface="Meiryo UI" pitchFamily="50" charset="-128"/>
                <a:ea typeface="Meiryo UI" pitchFamily="50" charset="-128"/>
                <a:cs typeface="Meiryo UI" pitchFamily="50" charset="-128"/>
              </a:rPr>
              <a:t>B</a:t>
            </a:r>
            <a:r>
              <a:rPr lang="ja-JP" altLang="en-US" sz="2000" b="1" dirty="0" smtClean="0">
                <a:latin typeface="Meiryo UI" pitchFamily="50" charset="-128"/>
                <a:ea typeface="Meiryo UI" pitchFamily="50" charset="-128"/>
                <a:cs typeface="Meiryo UI" pitchFamily="50" charset="-128"/>
              </a:rPr>
              <a:t>氏の術前・術後を通して疼痛時指示の</a:t>
            </a:r>
            <a:r>
              <a:rPr lang="ja-JP" altLang="ja-JP" sz="2000" b="1" dirty="0" smtClean="0">
                <a:latin typeface="Meiryo UI" pitchFamily="50" charset="-128"/>
                <a:ea typeface="Meiryo UI" pitchFamily="50" charset="-128"/>
                <a:cs typeface="Meiryo UI" pitchFamily="50" charset="-128"/>
              </a:rPr>
              <a:t>ボルタレン</a:t>
            </a:r>
            <a:r>
              <a:rPr lang="ja-JP" altLang="ja-JP" sz="2000" b="1" dirty="0">
                <a:latin typeface="Meiryo UI" pitchFamily="50" charset="-128"/>
                <a:ea typeface="Meiryo UI" pitchFamily="50" charset="-128"/>
                <a:cs typeface="Meiryo UI" pitchFamily="50" charset="-128"/>
              </a:rPr>
              <a:t>坐薬</a:t>
            </a:r>
            <a:r>
              <a:rPr lang="en-US" altLang="ja-JP" sz="2000" b="1" dirty="0" smtClean="0">
                <a:latin typeface="Meiryo UI" pitchFamily="50" charset="-128"/>
                <a:ea typeface="Meiryo UI" pitchFamily="50" charset="-128"/>
                <a:cs typeface="Meiryo UI" pitchFamily="50" charset="-128"/>
              </a:rPr>
              <a:t>25mg</a:t>
            </a:r>
            <a:r>
              <a:rPr lang="ja-JP" altLang="en-US" sz="2000" b="1" dirty="0" smtClean="0">
                <a:latin typeface="Meiryo UI" pitchFamily="50" charset="-128"/>
                <a:ea typeface="Meiryo UI" pitchFamily="50" charset="-128"/>
                <a:cs typeface="Meiryo UI" pitchFamily="50" charset="-128"/>
              </a:rPr>
              <a:t>の適用は計４回、不眠時指示のゾピクロン</a:t>
            </a:r>
            <a:r>
              <a:rPr lang="en-US" altLang="ja-JP" sz="2000" b="1" dirty="0" smtClean="0">
                <a:latin typeface="Meiryo UI" pitchFamily="50" charset="-128"/>
                <a:ea typeface="Meiryo UI" pitchFamily="50" charset="-128"/>
                <a:cs typeface="Meiryo UI" pitchFamily="50" charset="-128"/>
              </a:rPr>
              <a:t>7.5mg</a:t>
            </a:r>
            <a:r>
              <a:rPr lang="ja-JP" altLang="en-US" sz="2000" b="1" dirty="0" smtClean="0">
                <a:latin typeface="Meiryo UI" pitchFamily="50" charset="-128"/>
                <a:ea typeface="Meiryo UI" pitchFamily="50" charset="-128"/>
                <a:cs typeface="Meiryo UI" pitchFamily="50" charset="-128"/>
              </a:rPr>
              <a:t>はほぼ毎日適用されている</a:t>
            </a:r>
            <a:endParaRPr lang="en-US" altLang="ja-JP" sz="2000" b="1" dirty="0" smtClean="0">
              <a:latin typeface="Meiryo UI" pitchFamily="50" charset="-128"/>
              <a:ea typeface="Meiryo UI" pitchFamily="50" charset="-128"/>
              <a:cs typeface="Meiryo UI" pitchFamily="50" charset="-128"/>
            </a:endParaRPr>
          </a:p>
        </p:txBody>
      </p:sp>
      <p:sp>
        <p:nvSpPr>
          <p:cNvPr id="8" name="Rectangle 3"/>
          <p:cNvSpPr>
            <a:spLocks noChangeArrowheads="1"/>
          </p:cNvSpPr>
          <p:nvPr/>
        </p:nvSpPr>
        <p:spPr bwMode="auto">
          <a:xfrm>
            <a:off x="287142" y="1032973"/>
            <a:ext cx="8569325" cy="84931"/>
          </a:xfrm>
          <a:prstGeom prst="rect">
            <a:avLst/>
          </a:prstGeom>
          <a:gradFill rotWithShape="1">
            <a:gsLst>
              <a:gs pos="0">
                <a:srgbClr val="FF7C80"/>
              </a:gs>
              <a:gs pos="100000">
                <a:srgbClr val="7030A0"/>
              </a:gs>
            </a:gsLst>
            <a:lin ang="0" scaled="1"/>
          </a:gradFill>
          <a:ln>
            <a:noFill/>
          </a:ln>
          <a:extLst/>
        </p:spPr>
        <p:txBody>
          <a:bodyPr wrap="none" anchor="ctr"/>
          <a:lstStyle/>
          <a:p>
            <a:pPr algn="r">
              <a:defRPr/>
            </a:pPr>
            <a:endParaRPr lang="ja-JP" altLang="en-US">
              <a:effectLst>
                <a:outerShdw blurRad="38100" dist="38100" dir="2700000" algn="tl">
                  <a:srgbClr val="000000">
                    <a:alpha val="43137"/>
                  </a:srgbClr>
                </a:outerShdw>
              </a:effectLst>
            </a:endParaRPr>
          </a:p>
        </p:txBody>
      </p:sp>
      <p:sp>
        <p:nvSpPr>
          <p:cNvPr id="9" name="正方形/長方形 8"/>
          <p:cNvSpPr/>
          <p:nvPr/>
        </p:nvSpPr>
        <p:spPr>
          <a:xfrm>
            <a:off x="2229441" y="5291016"/>
            <a:ext cx="6377231" cy="1173986"/>
          </a:xfrm>
          <a:prstGeom prst="rect">
            <a:avLst/>
          </a:prstGeom>
          <a:solidFill>
            <a:srgbClr val="FFE1FF"/>
          </a:solidFill>
        </p:spPr>
        <p:txBody>
          <a:bodyPr wrap="square" lIns="36000" rIns="0" anchor="ctr">
            <a:noAutofit/>
          </a:bodyPr>
          <a:lstStyle/>
          <a:p>
            <a:pPr>
              <a:spcBef>
                <a:spcPts val="600"/>
              </a:spcBef>
            </a:pPr>
            <a:r>
              <a:rPr lang="en-US" altLang="ja-JP" sz="2500" b="1" dirty="0" smtClean="0">
                <a:solidFill>
                  <a:srgbClr val="9F5FCF"/>
                </a:solidFill>
                <a:latin typeface="Meiryo UI" pitchFamily="50" charset="-128"/>
                <a:ea typeface="Meiryo UI" pitchFamily="50" charset="-128"/>
                <a:cs typeface="Meiryo UI" pitchFamily="50" charset="-128"/>
              </a:rPr>
              <a:t>B</a:t>
            </a:r>
            <a:r>
              <a:rPr lang="ja-JP" altLang="en-US" sz="2500" b="1" dirty="0" smtClean="0">
                <a:solidFill>
                  <a:srgbClr val="9F5FCF"/>
                </a:solidFill>
                <a:latin typeface="Meiryo UI" pitchFamily="50" charset="-128"/>
                <a:ea typeface="Meiryo UI" pitchFamily="50" charset="-128"/>
                <a:cs typeface="Meiryo UI" pitchFamily="50" charset="-128"/>
              </a:rPr>
              <a:t>氏の状況をどのようにアセスメントしますか？</a:t>
            </a:r>
            <a:endParaRPr lang="en-US" altLang="ja-JP" sz="2500" b="1" dirty="0">
              <a:solidFill>
                <a:srgbClr val="9F5FCF"/>
              </a:solidFill>
              <a:latin typeface="Meiryo UI" pitchFamily="50" charset="-128"/>
              <a:ea typeface="Meiryo UI" pitchFamily="50" charset="-128"/>
              <a:cs typeface="Meiryo UI" pitchFamily="50" charset="-128"/>
            </a:endParaRPr>
          </a:p>
          <a:p>
            <a:pPr>
              <a:spcBef>
                <a:spcPts val="1200"/>
              </a:spcBef>
            </a:pPr>
            <a:r>
              <a:rPr lang="en-US" altLang="ja-JP" sz="2500" b="1" dirty="0" smtClean="0">
                <a:solidFill>
                  <a:srgbClr val="9F5FCF"/>
                </a:solidFill>
                <a:latin typeface="Meiryo UI" pitchFamily="50" charset="-128"/>
                <a:ea typeface="Meiryo UI" pitchFamily="50" charset="-128"/>
                <a:cs typeface="Meiryo UI" pitchFamily="50" charset="-128"/>
              </a:rPr>
              <a:t>B</a:t>
            </a:r>
            <a:r>
              <a:rPr lang="ja-JP" altLang="en-US" sz="2500" b="1" dirty="0" smtClean="0">
                <a:solidFill>
                  <a:srgbClr val="9F5FCF"/>
                </a:solidFill>
                <a:latin typeface="Meiryo UI" pitchFamily="50" charset="-128"/>
                <a:ea typeface="Meiryo UI" pitchFamily="50" charset="-128"/>
                <a:cs typeface="Meiryo UI" pitchFamily="50" charset="-128"/>
              </a:rPr>
              <a:t>氏にどのようにかかわっていけばよいでしょうか？</a:t>
            </a:r>
            <a:endParaRPr lang="ja-JP" altLang="en-US" sz="2500" dirty="0">
              <a:solidFill>
                <a:srgbClr val="9F5FCF"/>
              </a:solidFill>
            </a:endParaRPr>
          </a:p>
        </p:txBody>
      </p:sp>
      <p:sp>
        <p:nvSpPr>
          <p:cNvPr id="10" name="正方形/長方形 9"/>
          <p:cNvSpPr/>
          <p:nvPr/>
        </p:nvSpPr>
        <p:spPr>
          <a:xfrm>
            <a:off x="611188" y="5287235"/>
            <a:ext cx="1622965" cy="1187194"/>
          </a:xfrm>
          <a:prstGeom prst="rect">
            <a:avLst/>
          </a:prstGeom>
          <a:solidFill>
            <a:srgbClr val="9148C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r>
              <a:rPr kumimoji="1" lang="en-US" altLang="ja-JP" sz="24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Question</a:t>
            </a:r>
            <a:endParaRPr kumimoji="1" lang="ja-JP" altLang="en-US" sz="24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8261131" y="8964"/>
            <a:ext cx="873904" cy="461665"/>
          </a:xfrm>
          <a:prstGeom prst="rect">
            <a:avLst/>
          </a:prstGeom>
          <a:noFill/>
        </p:spPr>
        <p:txBody>
          <a:bodyPr wrap="square" rtlCol="0">
            <a:spAutoFit/>
          </a:bodyPr>
          <a:lstStyle/>
          <a:p>
            <a:pPr algn="r"/>
            <a:r>
              <a:rPr lang="ja-JP" altLang="en-US" sz="2400" dirty="0" smtClean="0">
                <a:latin typeface="Meiryo UI" panose="020B0604030504040204" pitchFamily="50" charset="-128"/>
                <a:ea typeface="Meiryo UI" panose="020B0604030504040204" pitchFamily="50" charset="-128"/>
              </a:rPr>
              <a:t>演</a:t>
            </a:r>
            <a:r>
              <a:rPr lang="en-US" altLang="ja-JP" sz="2400" dirty="0">
                <a:latin typeface="Meiryo UI" panose="020B0604030504040204" pitchFamily="50" charset="-128"/>
                <a:ea typeface="Meiryo UI" panose="020B0604030504040204" pitchFamily="50" charset="-128"/>
              </a:rPr>
              <a:t>7</a:t>
            </a:r>
            <a:endParaRPr kumimoji="1" lang="ja-JP" altLang="en-US"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284401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723233" y="1309571"/>
            <a:ext cx="7411801" cy="5543719"/>
          </a:xfrm>
        </p:spPr>
        <p:txBody>
          <a:bodyPr>
            <a:noAutofit/>
          </a:bodyPr>
          <a:lstStyle/>
          <a:p>
            <a:pPr marL="0" indent="0">
              <a:lnSpc>
                <a:spcPts val="2300"/>
              </a:lnSpc>
              <a:spcBef>
                <a:spcPts val="0"/>
              </a:spcBef>
              <a:buNone/>
            </a:pPr>
            <a:r>
              <a:rPr lang="ja-JP" altLang="en-US" sz="1700" b="1" dirty="0" smtClean="0">
                <a:latin typeface="Meiryo UI" pitchFamily="50" charset="-128"/>
                <a:ea typeface="Meiryo UI" pitchFamily="50" charset="-128"/>
                <a:cs typeface="Meiryo UI" pitchFamily="50" charset="-128"/>
              </a:rPr>
              <a:t>疼痛緩和の不足・過少評価、せん</a:t>
            </a:r>
            <a:r>
              <a:rPr lang="ja-JP" altLang="en-US" sz="1700" b="1" dirty="0">
                <a:latin typeface="Meiryo UI" pitchFamily="50" charset="-128"/>
                <a:ea typeface="Meiryo UI" pitchFamily="50" charset="-128"/>
                <a:cs typeface="Meiryo UI" pitchFamily="50" charset="-128"/>
              </a:rPr>
              <a:t>妄のアセスメントと治療</a:t>
            </a:r>
            <a:r>
              <a:rPr lang="ja-JP" altLang="en-US" sz="1700" b="1" dirty="0" smtClean="0">
                <a:latin typeface="Meiryo UI" pitchFamily="50" charset="-128"/>
                <a:ea typeface="Meiryo UI" pitchFamily="50" charset="-128"/>
                <a:cs typeface="Meiryo UI" pitchFamily="50" charset="-128"/>
              </a:rPr>
              <a:t>、骨折受傷前後での</a:t>
            </a:r>
            <a:r>
              <a:rPr lang="en-US" altLang="ja-JP" sz="1700" b="1" dirty="0" smtClean="0">
                <a:latin typeface="Meiryo UI" pitchFamily="50" charset="-128"/>
                <a:ea typeface="Meiryo UI" pitchFamily="50" charset="-128"/>
                <a:cs typeface="Meiryo UI" pitchFamily="50" charset="-128"/>
              </a:rPr>
              <a:t/>
            </a:r>
            <a:br>
              <a:rPr lang="en-US" altLang="ja-JP" sz="1700" b="1" dirty="0" smtClean="0">
                <a:latin typeface="Meiryo UI" pitchFamily="50" charset="-128"/>
                <a:ea typeface="Meiryo UI" pitchFamily="50" charset="-128"/>
                <a:cs typeface="Meiryo UI" pitchFamily="50" charset="-128"/>
              </a:rPr>
            </a:br>
            <a:r>
              <a:rPr lang="ja-JP" altLang="en-US" sz="1700" b="1" dirty="0" smtClean="0">
                <a:latin typeface="Meiryo UI" pitchFamily="50" charset="-128"/>
                <a:ea typeface="Meiryo UI" pitchFamily="50" charset="-128"/>
                <a:cs typeface="Meiryo UI" pitchFamily="50" charset="-128"/>
              </a:rPr>
              <a:t>生活状況の比較検討不足・軌跡の理解不足</a:t>
            </a:r>
            <a:r>
              <a:rPr lang="en-US" altLang="ja-JP" sz="1700" b="1" dirty="0" smtClean="0">
                <a:latin typeface="Meiryo UI" pitchFamily="50" charset="-128"/>
                <a:ea typeface="Meiryo UI" pitchFamily="50" charset="-128"/>
                <a:cs typeface="Meiryo UI" pitchFamily="50" charset="-128"/>
              </a:rPr>
              <a:t>    </a:t>
            </a:r>
            <a:r>
              <a:rPr lang="ja-JP" altLang="en-US" sz="1800" b="1" dirty="0">
                <a:latin typeface="Meiryo UI" pitchFamily="50" charset="-128"/>
                <a:ea typeface="Meiryo UI" pitchFamily="50" charset="-128"/>
                <a:cs typeface="Meiryo UI" pitchFamily="50" charset="-128"/>
              </a:rPr>
              <a:t>　　　  </a:t>
            </a:r>
            <a:endParaRPr lang="en-US" altLang="ja-JP" sz="1800" b="1" dirty="0" smtClean="0">
              <a:latin typeface="Meiryo UI" pitchFamily="50" charset="-128"/>
              <a:ea typeface="Meiryo UI" pitchFamily="50" charset="-128"/>
              <a:cs typeface="Meiryo UI" pitchFamily="50" charset="-128"/>
            </a:endParaRPr>
          </a:p>
          <a:p>
            <a:pPr marL="263525" indent="-263525">
              <a:lnSpc>
                <a:spcPts val="2300"/>
              </a:lnSpc>
              <a:spcBef>
                <a:spcPts val="1200"/>
              </a:spcBef>
              <a:buNone/>
            </a:pPr>
            <a:r>
              <a:rPr lang="ja-JP" altLang="en-US" sz="1700" b="1" dirty="0" smtClean="0">
                <a:latin typeface="Meiryo UI" pitchFamily="50" charset="-128"/>
                <a:ea typeface="Meiryo UI" pitchFamily="50" charset="-128"/>
                <a:cs typeface="Meiryo UI" pitchFamily="50" charset="-128"/>
              </a:rPr>
              <a:t>▶</a:t>
            </a:r>
            <a:r>
              <a:rPr lang="en-US" altLang="ja-JP" sz="1700" b="1" dirty="0" smtClean="0">
                <a:latin typeface="Meiryo UI" pitchFamily="50" charset="-128"/>
                <a:ea typeface="Meiryo UI" pitchFamily="50" charset="-128"/>
                <a:cs typeface="Meiryo UI" pitchFamily="50" charset="-128"/>
              </a:rPr>
              <a:t>	</a:t>
            </a:r>
            <a:r>
              <a:rPr lang="ja-JP" altLang="en-US" sz="1700" b="1" dirty="0" smtClean="0">
                <a:latin typeface="Meiryo UI" pitchFamily="50" charset="-128"/>
                <a:ea typeface="Meiryo UI" pitchFamily="50" charset="-128"/>
                <a:cs typeface="Meiryo UI" pitchFamily="50" charset="-128"/>
              </a:rPr>
              <a:t>痛み</a:t>
            </a:r>
            <a:r>
              <a:rPr lang="ja-JP" altLang="en-US" sz="1700" b="1" dirty="0">
                <a:latin typeface="Meiryo UI" pitchFamily="50" charset="-128"/>
                <a:ea typeface="Meiryo UI" pitchFamily="50" charset="-128"/>
                <a:cs typeface="Meiryo UI" pitchFamily="50" charset="-128"/>
              </a:rPr>
              <a:t>を</a:t>
            </a:r>
            <a:r>
              <a:rPr lang="ja-JP" altLang="en-US" sz="1700" b="1" dirty="0" smtClean="0">
                <a:latin typeface="Meiryo UI" pitchFamily="50" charset="-128"/>
                <a:ea typeface="Meiryo UI" pitchFamily="50" charset="-128"/>
                <a:cs typeface="Meiryo UI" pitchFamily="50" charset="-128"/>
              </a:rPr>
              <a:t>疑う・緩和</a:t>
            </a:r>
            <a:r>
              <a:rPr lang="en-US" altLang="ja-JP" sz="1700" b="1" dirty="0" smtClean="0">
                <a:latin typeface="Meiryo UI" pitchFamily="50" charset="-128"/>
                <a:ea typeface="Meiryo UI" pitchFamily="50" charset="-128"/>
                <a:cs typeface="Meiryo UI" pitchFamily="50" charset="-128"/>
              </a:rPr>
              <a:t/>
            </a:r>
            <a:br>
              <a:rPr lang="en-US" altLang="ja-JP" sz="1700" b="1" dirty="0" smtClean="0">
                <a:latin typeface="Meiryo UI" pitchFamily="50" charset="-128"/>
                <a:ea typeface="Meiryo UI" pitchFamily="50" charset="-128"/>
                <a:cs typeface="Meiryo UI" pitchFamily="50" charset="-128"/>
              </a:rPr>
            </a:br>
            <a:r>
              <a:rPr lang="ja-JP" altLang="en-US" sz="1600" b="1" dirty="0" smtClean="0">
                <a:latin typeface="Meiryo UI" pitchFamily="50" charset="-128"/>
                <a:ea typeface="Meiryo UI" pitchFamily="50" charset="-128"/>
                <a:cs typeface="Meiryo UI" pitchFamily="50" charset="-128"/>
              </a:rPr>
              <a:t>大声</a:t>
            </a:r>
            <a:r>
              <a:rPr lang="ja-JP" altLang="en-US" sz="1600" b="1" dirty="0">
                <a:latin typeface="Meiryo UI" pitchFamily="50" charset="-128"/>
                <a:ea typeface="Meiryo UI" pitchFamily="50" charset="-128"/>
                <a:cs typeface="Meiryo UI" pitchFamily="50" charset="-128"/>
              </a:rPr>
              <a:t>等の</a:t>
            </a:r>
            <a:r>
              <a:rPr lang="ja-JP" altLang="en-US" sz="1600" b="1" dirty="0" smtClean="0">
                <a:latin typeface="Meiryo UI" pitchFamily="50" charset="-128"/>
                <a:ea typeface="Meiryo UI" pitchFamily="50" charset="-128"/>
                <a:cs typeface="Meiryo UI" pitchFamily="50" charset="-128"/>
              </a:rPr>
              <a:t>振る舞いと痛みとの関連、行動に潜在する意味・メッセージ（</a:t>
            </a:r>
            <a:r>
              <a:rPr lang="en-US" altLang="ja-JP" sz="1600" b="1" dirty="0" smtClean="0">
                <a:latin typeface="Meiryo UI" pitchFamily="50" charset="-128"/>
                <a:ea typeface="Meiryo UI" pitchFamily="50" charset="-128"/>
                <a:cs typeface="Meiryo UI" pitchFamily="50" charset="-128"/>
              </a:rPr>
              <a:t>pain behavior)</a:t>
            </a:r>
            <a:r>
              <a:rPr lang="ja-JP" altLang="en-US" sz="1600" b="1" dirty="0" err="1" smtClean="0">
                <a:latin typeface="Meiryo UI" pitchFamily="50" charset="-128"/>
                <a:ea typeface="Meiryo UI" pitchFamily="50" charset="-128"/>
                <a:cs typeface="Meiryo UI" pitchFamily="50" charset="-128"/>
              </a:rPr>
              <a:t>、</a:t>
            </a:r>
            <a:r>
              <a:rPr lang="ja-JP" altLang="en-US" sz="1600" b="1" dirty="0" smtClean="0">
                <a:latin typeface="Meiryo UI" pitchFamily="50" charset="-128"/>
                <a:ea typeface="Meiryo UI" pitchFamily="50" charset="-128"/>
                <a:cs typeface="Meiryo UI" pitchFamily="50" charset="-128"/>
              </a:rPr>
              <a:t>疼痛緩和に対する多職種連携での非薬物</a:t>
            </a:r>
            <a:r>
              <a:rPr lang="en-US" altLang="ja-JP" sz="1600" b="1" dirty="0" smtClean="0">
                <a:latin typeface="Meiryo UI" pitchFamily="50" charset="-128"/>
                <a:ea typeface="Meiryo UI" pitchFamily="50" charset="-128"/>
                <a:cs typeface="Meiryo UI" pitchFamily="50" charset="-128"/>
              </a:rPr>
              <a:t>/</a:t>
            </a:r>
            <a:r>
              <a:rPr lang="ja-JP" altLang="en-US" sz="1600" b="1" dirty="0" smtClean="0">
                <a:latin typeface="Meiryo UI" pitchFamily="50" charset="-128"/>
                <a:ea typeface="Meiryo UI" pitchFamily="50" charset="-128"/>
                <a:cs typeface="Meiryo UI" pitchFamily="50" charset="-128"/>
              </a:rPr>
              <a:t>薬物療法・方針について</a:t>
            </a:r>
            <a:endParaRPr lang="en-US" altLang="ja-JP" sz="1600" b="1" dirty="0" smtClean="0">
              <a:latin typeface="Meiryo UI" pitchFamily="50" charset="-128"/>
              <a:ea typeface="Meiryo UI" pitchFamily="50" charset="-128"/>
              <a:cs typeface="Meiryo UI" pitchFamily="50" charset="-128"/>
            </a:endParaRPr>
          </a:p>
          <a:p>
            <a:pPr marL="263525" indent="-263525">
              <a:lnSpc>
                <a:spcPts val="2300"/>
              </a:lnSpc>
              <a:spcBef>
                <a:spcPts val="600"/>
              </a:spcBef>
              <a:buNone/>
            </a:pPr>
            <a:r>
              <a:rPr lang="ja-JP" altLang="en-US" sz="1700" b="1" dirty="0" smtClean="0">
                <a:latin typeface="Meiryo UI" pitchFamily="50" charset="-128"/>
                <a:ea typeface="Meiryo UI" pitchFamily="50" charset="-128"/>
                <a:cs typeface="Meiryo UI" pitchFamily="50" charset="-128"/>
              </a:rPr>
              <a:t>▶</a:t>
            </a:r>
            <a:r>
              <a:rPr lang="en-US" altLang="ja-JP" sz="1700" b="1" dirty="0" smtClean="0">
                <a:latin typeface="Meiryo UI" pitchFamily="50" charset="-128"/>
                <a:ea typeface="Meiryo UI" pitchFamily="50" charset="-128"/>
                <a:cs typeface="Meiryo UI" pitchFamily="50" charset="-128"/>
              </a:rPr>
              <a:t>	</a:t>
            </a:r>
            <a:r>
              <a:rPr lang="ja-JP" altLang="en-US" sz="1700" b="1" dirty="0" smtClean="0">
                <a:latin typeface="Meiryo UI" pitchFamily="50" charset="-128"/>
                <a:ea typeface="Meiryo UI" pitchFamily="50" charset="-128"/>
                <a:cs typeface="Meiryo UI" pitchFamily="50" charset="-128"/>
              </a:rPr>
              <a:t>せん妄への対応</a:t>
            </a:r>
            <a:endParaRPr lang="en-US" altLang="ja-JP" sz="1700" b="1" dirty="0" smtClean="0">
              <a:latin typeface="Meiryo UI" pitchFamily="50" charset="-128"/>
              <a:ea typeface="Meiryo UI" pitchFamily="50" charset="-128"/>
              <a:cs typeface="Meiryo UI" pitchFamily="50" charset="-128"/>
            </a:endParaRPr>
          </a:p>
          <a:p>
            <a:pPr marL="263525" indent="-263525">
              <a:lnSpc>
                <a:spcPts val="2300"/>
              </a:lnSpc>
              <a:spcBef>
                <a:spcPts val="0"/>
              </a:spcBef>
              <a:buNone/>
            </a:pPr>
            <a:r>
              <a:rPr lang="en-US" altLang="ja-JP" sz="1700" b="1" dirty="0" smtClean="0">
                <a:latin typeface="Meiryo UI" pitchFamily="50" charset="-128"/>
                <a:ea typeface="Meiryo UI" pitchFamily="50" charset="-128"/>
                <a:cs typeface="Meiryo UI" pitchFamily="50" charset="-128"/>
              </a:rPr>
              <a:t>	</a:t>
            </a:r>
            <a:r>
              <a:rPr lang="ja-JP" altLang="en-US" sz="1600" b="1" dirty="0" smtClean="0">
                <a:latin typeface="Meiryo UI" pitchFamily="50" charset="-128"/>
                <a:ea typeface="Meiryo UI" pitchFamily="50" charset="-128"/>
                <a:cs typeface="Meiryo UI" pitchFamily="50" charset="-128"/>
              </a:rPr>
              <a:t>せん妄の診断、多職種連携で遷延化予防・方針に</a:t>
            </a:r>
            <a:r>
              <a:rPr lang="ja-JP" altLang="en-US" sz="1600" b="1" dirty="0">
                <a:latin typeface="Meiryo UI" pitchFamily="50" charset="-128"/>
                <a:ea typeface="Meiryo UI" pitchFamily="50" charset="-128"/>
                <a:cs typeface="Meiryo UI" pitchFamily="50" charset="-128"/>
              </a:rPr>
              <a:t>ついて</a:t>
            </a:r>
            <a:r>
              <a:rPr lang="ja-JP" altLang="en-US" sz="1600" b="1" dirty="0" smtClean="0">
                <a:latin typeface="Meiryo UI" pitchFamily="50" charset="-128"/>
                <a:ea typeface="Meiryo UI" pitchFamily="50" charset="-128"/>
                <a:cs typeface="Meiryo UI" pitchFamily="50" charset="-128"/>
              </a:rPr>
              <a:t>、せん妄遷延の強力因子</a:t>
            </a:r>
            <a:r>
              <a:rPr lang="en-US" altLang="ja-JP" sz="1600" b="1" dirty="0" smtClean="0">
                <a:latin typeface="Meiryo UI" pitchFamily="50" charset="-128"/>
                <a:ea typeface="Meiryo UI" pitchFamily="50" charset="-128"/>
                <a:cs typeface="Meiryo UI" pitchFamily="50" charset="-128"/>
              </a:rPr>
              <a:t/>
            </a:r>
            <a:br>
              <a:rPr lang="en-US" altLang="ja-JP" sz="1600" b="1" dirty="0" smtClean="0">
                <a:latin typeface="Meiryo UI" pitchFamily="50" charset="-128"/>
                <a:ea typeface="Meiryo UI" pitchFamily="50" charset="-128"/>
                <a:cs typeface="Meiryo UI" pitchFamily="50" charset="-128"/>
              </a:rPr>
            </a:br>
            <a:r>
              <a:rPr lang="ja-JP" altLang="en-US" sz="1600" b="1" dirty="0" smtClean="0">
                <a:latin typeface="Meiryo UI" pitchFamily="50" charset="-128"/>
                <a:ea typeface="Meiryo UI" pitchFamily="50" charset="-128"/>
                <a:cs typeface="Meiryo UI" pitchFamily="50" charset="-128"/>
              </a:rPr>
              <a:t>の検討（痛み、身体拘束）、生活</a:t>
            </a:r>
            <a:r>
              <a:rPr lang="ja-JP" altLang="en-US" sz="1600" b="1" dirty="0">
                <a:latin typeface="Meiryo UI" pitchFamily="50" charset="-128"/>
                <a:ea typeface="Meiryo UI" pitchFamily="50" charset="-128"/>
                <a:cs typeface="Meiryo UI" pitchFamily="50" charset="-128"/>
              </a:rPr>
              <a:t>リズム</a:t>
            </a:r>
            <a:r>
              <a:rPr lang="ja-JP" altLang="en-US" sz="1600" b="1" dirty="0" smtClean="0">
                <a:latin typeface="Meiryo UI" pitchFamily="50" charset="-128"/>
                <a:ea typeface="Meiryo UI" pitchFamily="50" charset="-128"/>
                <a:cs typeface="Meiryo UI" pitchFamily="50" charset="-128"/>
              </a:rPr>
              <a:t>調整の実施、薬物療法</a:t>
            </a:r>
            <a:r>
              <a:rPr lang="en-US" altLang="ja-JP" sz="1600" b="1" dirty="0" smtClean="0">
                <a:latin typeface="Meiryo UI" pitchFamily="50" charset="-128"/>
                <a:ea typeface="Meiryo UI" pitchFamily="50" charset="-128"/>
                <a:cs typeface="Meiryo UI" pitchFamily="50" charset="-128"/>
              </a:rPr>
              <a:t/>
            </a:r>
            <a:br>
              <a:rPr lang="en-US" altLang="ja-JP" sz="1600" b="1" dirty="0" smtClean="0">
                <a:latin typeface="Meiryo UI" pitchFamily="50" charset="-128"/>
                <a:ea typeface="Meiryo UI" pitchFamily="50" charset="-128"/>
                <a:cs typeface="Meiryo UI" pitchFamily="50" charset="-128"/>
              </a:rPr>
            </a:br>
            <a:r>
              <a:rPr lang="ja-JP" altLang="en-US" sz="1600" b="1" dirty="0" smtClean="0">
                <a:latin typeface="Meiryo UI" pitchFamily="50" charset="-128"/>
                <a:ea typeface="Meiryo UI" pitchFamily="50" charset="-128"/>
                <a:cs typeface="Meiryo UI" pitchFamily="50" charset="-128"/>
              </a:rPr>
              <a:t>－本人からの視点で考える－</a:t>
            </a:r>
            <a:endParaRPr lang="en-US" altLang="ja-JP" sz="1600" b="1" dirty="0" smtClean="0">
              <a:latin typeface="Meiryo UI" pitchFamily="50" charset="-128"/>
              <a:ea typeface="Meiryo UI" pitchFamily="50" charset="-128"/>
              <a:cs typeface="Meiryo UI" pitchFamily="50" charset="-128"/>
            </a:endParaRPr>
          </a:p>
          <a:p>
            <a:pPr marL="263525" indent="-263525">
              <a:lnSpc>
                <a:spcPts val="2300"/>
              </a:lnSpc>
              <a:spcBef>
                <a:spcPts val="600"/>
              </a:spcBef>
              <a:buNone/>
            </a:pPr>
            <a:r>
              <a:rPr lang="ja-JP" altLang="en-US" sz="1700" b="1" dirty="0" smtClean="0">
                <a:latin typeface="Meiryo UI" pitchFamily="50" charset="-128"/>
                <a:ea typeface="Meiryo UI" pitchFamily="50" charset="-128"/>
                <a:cs typeface="Meiryo UI" pitchFamily="50" charset="-128"/>
              </a:rPr>
              <a:t>▶</a:t>
            </a:r>
            <a:r>
              <a:rPr lang="en-US" altLang="ja-JP" sz="1700" b="1" dirty="0" smtClean="0">
                <a:latin typeface="Meiryo UI" pitchFamily="50" charset="-128"/>
                <a:ea typeface="Meiryo UI" pitchFamily="50" charset="-128"/>
                <a:cs typeface="Meiryo UI" pitchFamily="50" charset="-128"/>
              </a:rPr>
              <a:t>	</a:t>
            </a:r>
            <a:r>
              <a:rPr lang="ja-JP" altLang="en-US" sz="1700" b="1" dirty="0" smtClean="0">
                <a:latin typeface="Meiryo UI" pitchFamily="50" charset="-128"/>
                <a:ea typeface="Meiryo UI" pitchFamily="50" charset="-128"/>
                <a:cs typeface="Meiryo UI" pitchFamily="50" charset="-128"/>
              </a:rPr>
              <a:t>状況・経緯</a:t>
            </a:r>
            <a:endParaRPr lang="en-US" altLang="ja-JP" sz="1700" b="1" dirty="0" smtClean="0">
              <a:latin typeface="Meiryo UI" pitchFamily="50" charset="-128"/>
              <a:ea typeface="Meiryo UI" pitchFamily="50" charset="-128"/>
              <a:cs typeface="Meiryo UI" pitchFamily="50" charset="-128"/>
            </a:endParaRPr>
          </a:p>
          <a:p>
            <a:pPr marL="263525" indent="-263525">
              <a:lnSpc>
                <a:spcPts val="2300"/>
              </a:lnSpc>
              <a:spcBef>
                <a:spcPts val="0"/>
              </a:spcBef>
              <a:buNone/>
            </a:pPr>
            <a:r>
              <a:rPr lang="en-US" altLang="ja-JP" sz="1700" b="1" dirty="0" smtClean="0">
                <a:latin typeface="Meiryo UI" pitchFamily="50" charset="-128"/>
                <a:ea typeface="Meiryo UI" pitchFamily="50" charset="-128"/>
                <a:cs typeface="Meiryo UI" pitchFamily="50" charset="-128"/>
              </a:rPr>
              <a:t>	</a:t>
            </a:r>
            <a:r>
              <a:rPr lang="ja-JP" altLang="en-US" sz="1600" b="1" dirty="0" smtClean="0">
                <a:latin typeface="Meiryo UI" pitchFamily="50" charset="-128"/>
                <a:ea typeface="Meiryo UI" pitchFamily="50" charset="-128"/>
                <a:cs typeface="Meiryo UI" pitchFamily="50" charset="-128"/>
              </a:rPr>
              <a:t>転倒骨折を機に、暮らしが一変し、急激な環境変化、</a:t>
            </a:r>
            <a:r>
              <a:rPr lang="en-US" altLang="ja-JP" sz="1600" b="1" dirty="0" smtClean="0">
                <a:latin typeface="Meiryo UI" pitchFamily="50" charset="-128"/>
                <a:ea typeface="Meiryo UI" pitchFamily="50" charset="-128"/>
                <a:cs typeface="Meiryo UI" pitchFamily="50" charset="-128"/>
              </a:rPr>
              <a:t>ADL</a:t>
            </a:r>
            <a:r>
              <a:rPr lang="ja-JP" altLang="en-US" sz="1600" b="1" dirty="0" smtClean="0">
                <a:latin typeface="Meiryo UI" pitchFamily="50" charset="-128"/>
                <a:ea typeface="Meiryo UI" pitchFamily="50" charset="-128"/>
                <a:cs typeface="Meiryo UI" pitchFamily="50" charset="-128"/>
              </a:rPr>
              <a:t>不適応状態と強い混乱</a:t>
            </a:r>
            <a:r>
              <a:rPr lang="en-US" altLang="ja-JP" sz="1600" b="1" dirty="0" smtClean="0">
                <a:latin typeface="Meiryo UI" pitchFamily="50" charset="-128"/>
                <a:ea typeface="Meiryo UI" pitchFamily="50" charset="-128"/>
                <a:cs typeface="Meiryo UI" pitchFamily="50" charset="-128"/>
              </a:rPr>
              <a:t/>
            </a:r>
            <a:br>
              <a:rPr lang="en-US" altLang="ja-JP" sz="1600" b="1" dirty="0" smtClean="0">
                <a:latin typeface="Meiryo UI" pitchFamily="50" charset="-128"/>
                <a:ea typeface="Meiryo UI" pitchFamily="50" charset="-128"/>
                <a:cs typeface="Meiryo UI" pitchFamily="50" charset="-128"/>
              </a:rPr>
            </a:br>
            <a:r>
              <a:rPr lang="ja-JP" altLang="en-US" sz="1600" b="1" dirty="0" smtClean="0">
                <a:latin typeface="Meiryo UI" pitchFamily="50" charset="-128"/>
                <a:ea typeface="Meiryo UI" pitchFamily="50" charset="-128"/>
                <a:cs typeface="Meiryo UI" pitchFamily="50" charset="-128"/>
              </a:rPr>
              <a:t>をきたしている。理性的に受容することは容易ではないことを認識し接することが必要。</a:t>
            </a:r>
            <a:endParaRPr lang="en-US" altLang="ja-JP" sz="1600" b="1" dirty="0" smtClean="0">
              <a:latin typeface="Meiryo UI" pitchFamily="50" charset="-128"/>
              <a:ea typeface="Meiryo UI" pitchFamily="50" charset="-128"/>
              <a:cs typeface="Meiryo UI" pitchFamily="50" charset="-128"/>
            </a:endParaRPr>
          </a:p>
          <a:p>
            <a:pPr marL="263525" indent="-263525">
              <a:lnSpc>
                <a:spcPts val="2300"/>
              </a:lnSpc>
              <a:spcBef>
                <a:spcPts val="600"/>
              </a:spcBef>
              <a:buNone/>
            </a:pPr>
            <a:r>
              <a:rPr lang="ja-JP" altLang="en-US" sz="1700" b="1" dirty="0" smtClean="0">
                <a:latin typeface="Meiryo UI" pitchFamily="50" charset="-128"/>
                <a:ea typeface="Meiryo UI" pitchFamily="50" charset="-128"/>
                <a:cs typeface="Meiryo UI" pitchFamily="50" charset="-128"/>
              </a:rPr>
              <a:t>▶</a:t>
            </a:r>
            <a:r>
              <a:rPr lang="en-US" altLang="ja-JP" sz="1700" b="1" dirty="0" smtClean="0">
                <a:latin typeface="Meiryo UI" pitchFamily="50" charset="-128"/>
                <a:ea typeface="Meiryo UI" pitchFamily="50" charset="-128"/>
                <a:cs typeface="Meiryo UI" pitchFamily="50" charset="-128"/>
              </a:rPr>
              <a:t>	</a:t>
            </a:r>
            <a:r>
              <a:rPr lang="ja-JP" altLang="en-US" sz="1700" b="1" dirty="0" smtClean="0">
                <a:latin typeface="Meiryo UI" pitchFamily="50" charset="-128"/>
                <a:ea typeface="Meiryo UI" pitchFamily="50" charset="-128"/>
                <a:cs typeface="Meiryo UI" pitchFamily="50" charset="-128"/>
              </a:rPr>
              <a:t>コミュニケーション</a:t>
            </a:r>
            <a:r>
              <a:rPr lang="en-US" altLang="ja-JP" sz="1700" b="1" dirty="0">
                <a:latin typeface="Meiryo UI" pitchFamily="50" charset="-128"/>
                <a:ea typeface="Meiryo UI" pitchFamily="50" charset="-128"/>
                <a:cs typeface="Meiryo UI" pitchFamily="50" charset="-128"/>
              </a:rPr>
              <a:t/>
            </a:r>
            <a:br>
              <a:rPr lang="en-US" altLang="ja-JP" sz="1700" b="1" dirty="0">
                <a:latin typeface="Meiryo UI" pitchFamily="50" charset="-128"/>
                <a:ea typeface="Meiryo UI" pitchFamily="50" charset="-128"/>
                <a:cs typeface="Meiryo UI" pitchFamily="50" charset="-128"/>
              </a:rPr>
            </a:br>
            <a:r>
              <a:rPr lang="ja-JP" altLang="en-US" sz="1600" b="1" dirty="0" smtClean="0">
                <a:latin typeface="Meiryo UI" pitchFamily="50" charset="-128"/>
                <a:ea typeface="Meiryo UI" pitchFamily="50" charset="-128"/>
                <a:cs typeface="Meiryo UI" pitchFamily="50" charset="-128"/>
              </a:rPr>
              <a:t>病院側</a:t>
            </a:r>
            <a:r>
              <a:rPr lang="ja-JP" altLang="en-US" sz="1600" b="1" dirty="0">
                <a:latin typeface="Meiryo UI" pitchFamily="50" charset="-128"/>
                <a:ea typeface="Meiryo UI" pitchFamily="50" charset="-128"/>
                <a:cs typeface="Meiryo UI" pitchFamily="50" charset="-128"/>
              </a:rPr>
              <a:t>の正論で本人</a:t>
            </a:r>
            <a:r>
              <a:rPr lang="ja-JP" altLang="en-US" sz="1600" b="1" dirty="0" smtClean="0">
                <a:latin typeface="Meiryo UI" pitchFamily="50" charset="-128"/>
                <a:ea typeface="Meiryo UI" pitchFamily="50" charset="-128"/>
                <a:cs typeface="Meiryo UI" pitchFamily="50" charset="-128"/>
              </a:rPr>
              <a:t>へ説得して</a:t>
            </a:r>
            <a:r>
              <a:rPr lang="ja-JP" altLang="en-US" sz="1600" b="1" dirty="0">
                <a:latin typeface="Meiryo UI" pitchFamily="50" charset="-128"/>
                <a:ea typeface="Meiryo UI" pitchFamily="50" charset="-128"/>
                <a:cs typeface="Meiryo UI" pitchFamily="50" charset="-128"/>
              </a:rPr>
              <a:t>いる傾向がチーム内</a:t>
            </a:r>
            <a:r>
              <a:rPr lang="ja-JP" altLang="en-US" sz="1600" b="1" dirty="0" smtClean="0">
                <a:latin typeface="Meiryo UI" pitchFamily="50" charset="-128"/>
                <a:ea typeface="Meiryo UI" pitchFamily="50" charset="-128"/>
                <a:cs typeface="Meiryo UI" pitchFamily="50" charset="-128"/>
              </a:rPr>
              <a:t>で強まって</a:t>
            </a:r>
            <a:r>
              <a:rPr lang="ja-JP" altLang="en-US" sz="1600" b="1" dirty="0">
                <a:latin typeface="Meiryo UI" pitchFamily="50" charset="-128"/>
                <a:ea typeface="Meiryo UI" pitchFamily="50" charset="-128"/>
                <a:cs typeface="Meiryo UI" pitchFamily="50" charset="-128"/>
              </a:rPr>
              <a:t>いる時は、認知症の人とのコミュニケーションの基本に</a:t>
            </a:r>
            <a:r>
              <a:rPr lang="ja-JP" altLang="en-US" sz="1600" b="1" dirty="0" smtClean="0">
                <a:latin typeface="Meiryo UI" pitchFamily="50" charset="-128"/>
                <a:ea typeface="Meiryo UI" pitchFamily="50" charset="-128"/>
                <a:cs typeface="Meiryo UI" pitchFamily="50" charset="-128"/>
              </a:rPr>
              <a:t>ついて振り返る</a:t>
            </a:r>
            <a:r>
              <a:rPr lang="ja-JP" altLang="en-US" sz="1600" b="1" dirty="0">
                <a:latin typeface="Meiryo UI" pitchFamily="50" charset="-128"/>
                <a:ea typeface="Meiryo UI" pitchFamily="50" charset="-128"/>
                <a:cs typeface="Meiryo UI" pitchFamily="50" charset="-128"/>
              </a:rPr>
              <a:t>。肯定的に接するための工夫、アイディアを出し合い人的</a:t>
            </a:r>
            <a:r>
              <a:rPr lang="ja-JP" altLang="en-US" sz="1600" b="1" dirty="0" smtClean="0">
                <a:latin typeface="Meiryo UI" pitchFamily="50" charset="-128"/>
                <a:ea typeface="Meiryo UI" pitchFamily="50" charset="-128"/>
                <a:cs typeface="Meiryo UI" pitchFamily="50" charset="-128"/>
              </a:rPr>
              <a:t>な環境調整</a:t>
            </a:r>
            <a:r>
              <a:rPr lang="ja-JP" altLang="en-US" sz="1600" b="1" dirty="0">
                <a:latin typeface="Meiryo UI" pitchFamily="50" charset="-128"/>
                <a:ea typeface="Meiryo UI" pitchFamily="50" charset="-128"/>
                <a:cs typeface="Meiryo UI" pitchFamily="50" charset="-128"/>
              </a:rPr>
              <a:t>を図り、助け合って</a:t>
            </a:r>
            <a:r>
              <a:rPr lang="ja-JP" altLang="en-US" sz="1600" b="1" dirty="0" smtClean="0">
                <a:latin typeface="Meiryo UI" pitchFamily="50" charset="-128"/>
                <a:ea typeface="Meiryo UI" pitchFamily="50" charset="-128"/>
                <a:cs typeface="Meiryo UI" pitchFamily="50" charset="-128"/>
              </a:rPr>
              <a:t>いく。帰宅要求への対応はチーム内でリリーフし合えることが必要</a:t>
            </a:r>
            <a:endParaRPr lang="en-US" altLang="ja-JP" sz="1600" b="1" dirty="0" smtClean="0">
              <a:latin typeface="Meiryo UI" pitchFamily="50" charset="-128"/>
              <a:ea typeface="Meiryo UI" pitchFamily="50" charset="-128"/>
              <a:cs typeface="Meiryo UI" pitchFamily="50" charset="-128"/>
            </a:endParaRPr>
          </a:p>
        </p:txBody>
      </p:sp>
      <p:sp>
        <p:nvSpPr>
          <p:cNvPr id="5" name="タイトル 1"/>
          <p:cNvSpPr txBox="1">
            <a:spLocks/>
          </p:cNvSpPr>
          <p:nvPr/>
        </p:nvSpPr>
        <p:spPr bwMode="auto">
          <a:xfrm>
            <a:off x="976910" y="271774"/>
            <a:ext cx="7189787"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eaLnBrk="1" hangingPunct="1"/>
            <a:r>
              <a:rPr lang="ja-JP" altLang="en-US" sz="3000" b="1" dirty="0">
                <a:solidFill>
                  <a:srgbClr val="777777"/>
                </a:solidFill>
                <a:latin typeface="Meiryo UI" pitchFamily="50" charset="-128"/>
                <a:ea typeface="Meiryo UI" pitchFamily="50" charset="-128"/>
                <a:cs typeface="Meiryo UI" pitchFamily="50" charset="-128"/>
              </a:rPr>
              <a:t>サンプル事例②：</a:t>
            </a:r>
            <a:r>
              <a:rPr lang="ja-JP" altLang="en-US" sz="3000" b="1" dirty="0" smtClean="0">
                <a:solidFill>
                  <a:schemeClr val="tx1"/>
                </a:solidFill>
                <a:latin typeface="Meiryo UI" pitchFamily="50" charset="-128"/>
                <a:ea typeface="Meiryo UI" pitchFamily="50" charset="-128"/>
                <a:cs typeface="Meiryo UI" pitchFamily="50" charset="-128"/>
              </a:rPr>
              <a:t>解説（前半）</a:t>
            </a:r>
            <a:endParaRPr lang="ja-JP" altLang="en-US" sz="3000" b="1" dirty="0">
              <a:solidFill>
                <a:schemeClr val="tx1"/>
              </a:solidFill>
              <a:latin typeface="Meiryo UI" pitchFamily="50" charset="-128"/>
              <a:ea typeface="Meiryo UI" pitchFamily="50" charset="-128"/>
              <a:cs typeface="Meiryo UI" pitchFamily="50" charset="-128"/>
            </a:endParaRPr>
          </a:p>
        </p:txBody>
      </p:sp>
      <p:sp>
        <p:nvSpPr>
          <p:cNvPr id="9" name="Rectangle 3"/>
          <p:cNvSpPr>
            <a:spLocks noChangeArrowheads="1"/>
          </p:cNvSpPr>
          <p:nvPr/>
        </p:nvSpPr>
        <p:spPr bwMode="auto">
          <a:xfrm>
            <a:off x="287142" y="1032973"/>
            <a:ext cx="8569325" cy="84931"/>
          </a:xfrm>
          <a:prstGeom prst="rect">
            <a:avLst/>
          </a:prstGeom>
          <a:gradFill rotWithShape="1">
            <a:gsLst>
              <a:gs pos="0">
                <a:srgbClr val="FF7C80"/>
              </a:gs>
              <a:gs pos="100000">
                <a:srgbClr val="7030A0"/>
              </a:gs>
            </a:gsLst>
            <a:lin ang="0" scaled="1"/>
          </a:gradFill>
          <a:ln>
            <a:noFill/>
          </a:ln>
          <a:extLst/>
        </p:spPr>
        <p:txBody>
          <a:bodyPr wrap="none" anchor="ctr"/>
          <a:lstStyle/>
          <a:p>
            <a:pPr algn="r">
              <a:defRPr/>
            </a:pPr>
            <a:endParaRPr lang="ja-JP" altLang="en-US">
              <a:effectLst>
                <a:outerShdw blurRad="38100" dist="38100" dir="2700000" algn="tl">
                  <a:srgbClr val="000000">
                    <a:alpha val="43137"/>
                  </a:srgbClr>
                </a:outerShdw>
              </a:effectLst>
            </a:endParaRPr>
          </a:p>
        </p:txBody>
      </p:sp>
      <p:sp>
        <p:nvSpPr>
          <p:cNvPr id="10" name="角丸四角形 9"/>
          <p:cNvSpPr/>
          <p:nvPr/>
        </p:nvSpPr>
        <p:spPr>
          <a:xfrm>
            <a:off x="475679" y="1366889"/>
            <a:ext cx="1249427" cy="353916"/>
          </a:xfrm>
          <a:prstGeom prst="roundRect">
            <a:avLst>
              <a:gd name="adj" fmla="val 50000"/>
            </a:avLst>
          </a:prstGeom>
          <a:solidFill>
            <a:srgbClr val="9F5FC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ja-JP" altLang="en-US" sz="18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課題</a:t>
            </a:r>
            <a:r>
              <a:rPr lang="ja-JP" altLang="en-US" sz="18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抽出</a:t>
            </a:r>
            <a:endParaRPr kumimoji="1" lang="ja-JP" altLang="en-US" sz="18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12" name="角丸四角形 11"/>
          <p:cNvSpPr/>
          <p:nvPr/>
        </p:nvSpPr>
        <p:spPr>
          <a:xfrm>
            <a:off x="467823" y="2045094"/>
            <a:ext cx="1249427" cy="353916"/>
          </a:xfrm>
          <a:prstGeom prst="roundRect">
            <a:avLst>
              <a:gd name="adj" fmla="val 50000"/>
            </a:avLst>
          </a:prstGeom>
          <a:solidFill>
            <a:srgbClr val="9F5FC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ja-JP" altLang="en-US" sz="18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議論</a:t>
            </a:r>
            <a:endParaRPr kumimoji="1" lang="ja-JP" altLang="en-US" sz="18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pic>
        <p:nvPicPr>
          <p:cNvPr id="13" name="Picture 2" descr="http://img01.gahag.net/201509/21o/gahag-0006059853.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9560" r="34948" b="66947"/>
          <a:stretch/>
        </p:blipFill>
        <p:spPr bwMode="auto">
          <a:xfrm flipH="1">
            <a:off x="443542" y="5285935"/>
            <a:ext cx="1037121" cy="1397879"/>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p:cNvSpPr txBox="1"/>
          <p:nvPr/>
        </p:nvSpPr>
        <p:spPr>
          <a:xfrm>
            <a:off x="8261131" y="8964"/>
            <a:ext cx="873904" cy="461665"/>
          </a:xfrm>
          <a:prstGeom prst="rect">
            <a:avLst/>
          </a:prstGeom>
          <a:noFill/>
        </p:spPr>
        <p:txBody>
          <a:bodyPr wrap="square" rtlCol="0">
            <a:spAutoFit/>
          </a:bodyPr>
          <a:lstStyle/>
          <a:p>
            <a:pPr algn="r"/>
            <a:r>
              <a:rPr lang="ja-JP" altLang="en-US" sz="2400" dirty="0" smtClean="0">
                <a:latin typeface="Meiryo UI" panose="020B0604030504040204" pitchFamily="50" charset="-128"/>
                <a:ea typeface="Meiryo UI" panose="020B0604030504040204" pitchFamily="50" charset="-128"/>
              </a:rPr>
              <a:t>演</a:t>
            </a:r>
            <a:r>
              <a:rPr lang="en-US" altLang="ja-JP" sz="2400" dirty="0" smtClean="0">
                <a:latin typeface="Meiryo UI" panose="020B0604030504040204" pitchFamily="50" charset="-128"/>
                <a:ea typeface="Meiryo UI" panose="020B0604030504040204" pitchFamily="50" charset="-128"/>
              </a:rPr>
              <a:t>8</a:t>
            </a:r>
            <a:endParaRPr kumimoji="1" lang="ja-JP" altLang="en-US"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940904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685758" y="1387236"/>
            <a:ext cx="7170709" cy="5346789"/>
          </a:xfrm>
        </p:spPr>
        <p:txBody>
          <a:bodyPr>
            <a:noAutofit/>
          </a:bodyPr>
          <a:lstStyle/>
          <a:p>
            <a:pPr marL="263525" indent="-263525">
              <a:lnSpc>
                <a:spcPct val="120000"/>
              </a:lnSpc>
              <a:spcBef>
                <a:spcPts val="600"/>
              </a:spcBef>
              <a:buNone/>
            </a:pPr>
            <a:r>
              <a:rPr lang="ja-JP" altLang="en-US" sz="1700" b="1" dirty="0" smtClean="0">
                <a:latin typeface="Meiryo UI" pitchFamily="50" charset="-128"/>
                <a:ea typeface="Meiryo UI" pitchFamily="50" charset="-128"/>
                <a:cs typeface="Meiryo UI" pitchFamily="50" charset="-128"/>
              </a:rPr>
              <a:t>▶</a:t>
            </a:r>
            <a:r>
              <a:rPr lang="en-US" altLang="ja-JP" sz="1700" b="1" dirty="0" smtClean="0">
                <a:latin typeface="Meiryo UI" pitchFamily="50" charset="-128"/>
                <a:ea typeface="Meiryo UI" pitchFamily="50" charset="-128"/>
                <a:cs typeface="Meiryo UI" pitchFamily="50" charset="-128"/>
              </a:rPr>
              <a:t>	</a:t>
            </a:r>
            <a:r>
              <a:rPr lang="ja-JP" altLang="en-US" sz="1700" b="1" dirty="0" smtClean="0">
                <a:latin typeface="Meiryo UI" pitchFamily="50" charset="-128"/>
                <a:ea typeface="Meiryo UI" pitchFamily="50" charset="-128"/>
                <a:cs typeface="Meiryo UI" pitchFamily="50" charset="-128"/>
              </a:rPr>
              <a:t>排泄ケアや体位交換</a:t>
            </a:r>
            <a:r>
              <a:rPr lang="en-US" altLang="ja-JP" sz="1700" b="1" dirty="0" smtClean="0">
                <a:latin typeface="Meiryo UI" pitchFamily="50" charset="-128"/>
                <a:ea typeface="Meiryo UI" pitchFamily="50" charset="-128"/>
                <a:cs typeface="Meiryo UI" pitchFamily="50" charset="-128"/>
              </a:rPr>
              <a:t/>
            </a:r>
            <a:br>
              <a:rPr lang="en-US" altLang="ja-JP" sz="1700" b="1" dirty="0" smtClean="0">
                <a:latin typeface="Meiryo UI" pitchFamily="50" charset="-128"/>
                <a:ea typeface="Meiryo UI" pitchFamily="50" charset="-128"/>
                <a:cs typeface="Meiryo UI" pitchFamily="50" charset="-128"/>
              </a:rPr>
            </a:br>
            <a:r>
              <a:rPr lang="ja-JP" altLang="en-US" sz="1700" b="1" dirty="0" smtClean="0">
                <a:latin typeface="Meiryo UI" pitchFamily="50" charset="-128"/>
                <a:ea typeface="Meiryo UI" pitchFamily="50" charset="-128"/>
                <a:cs typeface="Meiryo UI" pitchFamily="50" charset="-128"/>
              </a:rPr>
              <a:t>本人にとって理解し難い他者からの介入であり、実施時には毎回十分な声かけを行い、羞恥心・寒さ刺激、痛みなどの苦痛に対し細心の配慮を払い行うことを周知徹底する。</a:t>
            </a:r>
            <a:endParaRPr lang="en-US" altLang="ja-JP" sz="1700" b="1" dirty="0" smtClean="0">
              <a:latin typeface="Meiryo UI" pitchFamily="50" charset="-128"/>
              <a:ea typeface="Meiryo UI" pitchFamily="50" charset="-128"/>
              <a:cs typeface="Meiryo UI" pitchFamily="50" charset="-128"/>
            </a:endParaRPr>
          </a:p>
          <a:p>
            <a:pPr marL="263525" indent="-263525">
              <a:lnSpc>
                <a:spcPct val="120000"/>
              </a:lnSpc>
              <a:spcBef>
                <a:spcPts val="600"/>
              </a:spcBef>
              <a:buNone/>
            </a:pPr>
            <a:r>
              <a:rPr lang="ja-JP" altLang="en-US" sz="1700" b="1" dirty="0" smtClean="0">
                <a:latin typeface="Meiryo UI" pitchFamily="50" charset="-128"/>
                <a:ea typeface="Meiryo UI" pitchFamily="50" charset="-128"/>
                <a:cs typeface="Meiryo UI" pitchFamily="50" charset="-128"/>
              </a:rPr>
              <a:t>▶</a:t>
            </a:r>
            <a:r>
              <a:rPr lang="en-US" altLang="ja-JP" sz="1700" b="1" dirty="0" smtClean="0">
                <a:latin typeface="Meiryo UI" pitchFamily="50" charset="-128"/>
                <a:ea typeface="Meiryo UI" pitchFamily="50" charset="-128"/>
                <a:cs typeface="Meiryo UI" pitchFamily="50" charset="-128"/>
              </a:rPr>
              <a:t>	</a:t>
            </a:r>
            <a:r>
              <a:rPr lang="ja-JP" altLang="en-US" sz="1700" b="1" dirty="0" smtClean="0">
                <a:latin typeface="Meiryo UI" pitchFamily="50" charset="-128"/>
                <a:ea typeface="Meiryo UI" pitchFamily="50" charset="-128"/>
                <a:cs typeface="Meiryo UI" pitchFamily="50" charset="-128"/>
              </a:rPr>
              <a:t>食事</a:t>
            </a:r>
            <a:r>
              <a:rPr lang="en-US" altLang="ja-JP" sz="1700" b="1" dirty="0" smtClean="0">
                <a:latin typeface="Meiryo UI" pitchFamily="50" charset="-128"/>
                <a:ea typeface="Meiryo UI" pitchFamily="50" charset="-128"/>
                <a:cs typeface="Meiryo UI" pitchFamily="50" charset="-128"/>
              </a:rPr>
              <a:t/>
            </a:r>
            <a:br>
              <a:rPr lang="en-US" altLang="ja-JP" sz="1700" b="1" dirty="0" smtClean="0">
                <a:latin typeface="Meiryo UI" pitchFamily="50" charset="-128"/>
                <a:ea typeface="Meiryo UI" pitchFamily="50" charset="-128"/>
                <a:cs typeface="Meiryo UI" pitchFamily="50" charset="-128"/>
              </a:rPr>
            </a:br>
            <a:r>
              <a:rPr lang="ja-JP" altLang="en-US" sz="1700" b="1" dirty="0" smtClean="0">
                <a:latin typeface="Meiryo UI" pitchFamily="50" charset="-128"/>
                <a:ea typeface="Meiryo UI" pitchFamily="50" charset="-128"/>
                <a:cs typeface="Meiryo UI" pitchFamily="50" charset="-128"/>
              </a:rPr>
              <a:t>セラピストも連携し食べやすい体位の工夫と同一体位保持時間の検討・調整、ベッド上や病室での食事提供を見直していく。好物の提供、</a:t>
            </a:r>
            <a:r>
              <a:rPr lang="en-US" altLang="ja-JP" sz="1700" b="1" dirty="0" smtClean="0">
                <a:latin typeface="Meiryo UI" pitchFamily="50" charset="-128"/>
                <a:ea typeface="Meiryo UI" pitchFamily="50" charset="-128"/>
                <a:cs typeface="Meiryo UI" pitchFamily="50" charset="-128"/>
              </a:rPr>
              <a:t>NST</a:t>
            </a:r>
            <a:r>
              <a:rPr lang="ja-JP" altLang="en-US" sz="1700" b="1" dirty="0" err="1" smtClean="0">
                <a:latin typeface="Meiryo UI" pitchFamily="50" charset="-128"/>
                <a:ea typeface="Meiryo UI" pitchFamily="50" charset="-128"/>
                <a:cs typeface="Meiryo UI" pitchFamily="50" charset="-128"/>
              </a:rPr>
              <a:t>への</a:t>
            </a:r>
            <a:r>
              <a:rPr lang="ja-JP" altLang="en-US" sz="1700" b="1" dirty="0" smtClean="0">
                <a:latin typeface="Meiryo UI" pitchFamily="50" charset="-128"/>
                <a:ea typeface="Meiryo UI" pitchFamily="50" charset="-128"/>
                <a:cs typeface="Meiryo UI" pitchFamily="50" charset="-128"/>
              </a:rPr>
              <a:t>相談も図る。</a:t>
            </a:r>
            <a:endParaRPr lang="en-US" altLang="ja-JP" sz="1700" b="1" dirty="0" smtClean="0">
              <a:latin typeface="Meiryo UI" pitchFamily="50" charset="-128"/>
              <a:ea typeface="Meiryo UI" pitchFamily="50" charset="-128"/>
              <a:cs typeface="Meiryo UI" pitchFamily="50" charset="-128"/>
            </a:endParaRPr>
          </a:p>
          <a:p>
            <a:pPr marL="263525" indent="-263525">
              <a:lnSpc>
                <a:spcPct val="120000"/>
              </a:lnSpc>
              <a:spcBef>
                <a:spcPts val="1200"/>
              </a:spcBef>
              <a:buNone/>
            </a:pPr>
            <a:r>
              <a:rPr lang="ja-JP" altLang="en-US" sz="1700" b="1" dirty="0" smtClean="0">
                <a:latin typeface="Meiryo UI" pitchFamily="50" charset="-128"/>
                <a:ea typeface="Meiryo UI" pitchFamily="50" charset="-128"/>
                <a:cs typeface="Meiryo UI" pitchFamily="50" charset="-128"/>
              </a:rPr>
              <a:t>・</a:t>
            </a:r>
            <a:r>
              <a:rPr lang="en-US" altLang="ja-JP" sz="1700" b="1" dirty="0" smtClean="0">
                <a:latin typeface="Meiryo UI" pitchFamily="50" charset="-128"/>
                <a:ea typeface="Meiryo UI" pitchFamily="50" charset="-128"/>
                <a:cs typeface="Meiryo UI" pitchFamily="50" charset="-128"/>
              </a:rPr>
              <a:t>	</a:t>
            </a:r>
            <a:r>
              <a:rPr lang="ja-JP" altLang="en-US" sz="1700" b="1" dirty="0" smtClean="0">
                <a:latin typeface="Meiryo UI" pitchFamily="50" charset="-128"/>
                <a:ea typeface="Meiryo UI" pitchFamily="50" charset="-128"/>
                <a:cs typeface="Meiryo UI" pitchFamily="50" charset="-128"/>
              </a:rPr>
              <a:t>本人の視点に立って苦痛に満ちた状況を認識する</a:t>
            </a:r>
            <a:endParaRPr lang="en-US" altLang="ja-JP" sz="1700" b="1" dirty="0" smtClean="0">
              <a:latin typeface="Meiryo UI" pitchFamily="50" charset="-128"/>
              <a:ea typeface="Meiryo UI" pitchFamily="50" charset="-128"/>
              <a:cs typeface="Meiryo UI" pitchFamily="50" charset="-128"/>
            </a:endParaRPr>
          </a:p>
          <a:p>
            <a:pPr marL="263525" indent="-263525">
              <a:lnSpc>
                <a:spcPct val="120000"/>
              </a:lnSpc>
              <a:spcBef>
                <a:spcPts val="600"/>
              </a:spcBef>
              <a:buNone/>
            </a:pPr>
            <a:r>
              <a:rPr lang="ja-JP" altLang="en-US" sz="1700" b="1" dirty="0" smtClean="0">
                <a:latin typeface="Meiryo UI" pitchFamily="50" charset="-128"/>
                <a:ea typeface="Meiryo UI" pitchFamily="50" charset="-128"/>
                <a:cs typeface="Meiryo UI" pitchFamily="50" charset="-128"/>
              </a:rPr>
              <a:t>・</a:t>
            </a:r>
            <a:r>
              <a:rPr lang="en-US" altLang="ja-JP" sz="1700" b="1" dirty="0" smtClean="0">
                <a:latin typeface="Meiryo UI" pitchFamily="50" charset="-128"/>
                <a:ea typeface="Meiryo UI" pitchFamily="50" charset="-128"/>
                <a:cs typeface="Meiryo UI" pitchFamily="50" charset="-128"/>
              </a:rPr>
              <a:t>	</a:t>
            </a:r>
            <a:r>
              <a:rPr lang="ja-JP" altLang="en-US" sz="1700" b="1" dirty="0" smtClean="0">
                <a:latin typeface="Meiryo UI" pitchFamily="50" charset="-128"/>
                <a:ea typeface="Meiryo UI" pitchFamily="50" charset="-128"/>
                <a:cs typeface="Meiryo UI" pitchFamily="50" charset="-128"/>
              </a:rPr>
              <a:t>常に快適・安心の状態を目指し多職種連携をとっていく</a:t>
            </a:r>
            <a:endParaRPr lang="en-US" altLang="ja-JP" sz="1700" b="1" dirty="0" smtClean="0">
              <a:latin typeface="Meiryo UI" pitchFamily="50" charset="-128"/>
              <a:ea typeface="Meiryo UI" pitchFamily="50" charset="-128"/>
              <a:cs typeface="Meiryo UI" pitchFamily="50" charset="-128"/>
            </a:endParaRPr>
          </a:p>
          <a:p>
            <a:pPr marL="263525" indent="-263525">
              <a:lnSpc>
                <a:spcPct val="120000"/>
              </a:lnSpc>
              <a:spcBef>
                <a:spcPts val="600"/>
              </a:spcBef>
              <a:buNone/>
            </a:pPr>
            <a:r>
              <a:rPr lang="ja-JP" altLang="en-US" sz="1700" b="1" dirty="0" smtClean="0">
                <a:latin typeface="Meiryo UI" pitchFamily="50" charset="-128"/>
                <a:ea typeface="Meiryo UI" pitchFamily="50" charset="-128"/>
                <a:cs typeface="Meiryo UI" pitchFamily="50" charset="-128"/>
              </a:rPr>
              <a:t>・</a:t>
            </a:r>
            <a:r>
              <a:rPr lang="en-US" altLang="ja-JP" sz="1700" b="1" dirty="0" smtClean="0">
                <a:latin typeface="Meiryo UI" pitchFamily="50" charset="-128"/>
                <a:ea typeface="Meiryo UI" pitchFamily="50" charset="-128"/>
                <a:cs typeface="Meiryo UI" pitchFamily="50" charset="-128"/>
              </a:rPr>
              <a:t>	</a:t>
            </a:r>
            <a:r>
              <a:rPr lang="ja-JP" altLang="en-US" sz="1700" b="1" dirty="0" smtClean="0">
                <a:latin typeface="Meiryo UI" pitchFamily="50" charset="-128"/>
                <a:ea typeface="Meiryo UI" pitchFamily="50" charset="-128"/>
                <a:cs typeface="Meiryo UI" pitchFamily="50" charset="-128"/>
              </a:rPr>
              <a:t>医療とケアの両立を実現する</a:t>
            </a:r>
            <a:endParaRPr lang="en-US" altLang="ja-JP" sz="1700" b="1" dirty="0" smtClean="0">
              <a:latin typeface="Meiryo UI" pitchFamily="50" charset="-128"/>
              <a:ea typeface="Meiryo UI" pitchFamily="50" charset="-128"/>
              <a:cs typeface="Meiryo UI" pitchFamily="50" charset="-128"/>
            </a:endParaRPr>
          </a:p>
          <a:p>
            <a:pPr marL="263525" indent="-263525">
              <a:lnSpc>
                <a:spcPct val="120000"/>
              </a:lnSpc>
              <a:spcBef>
                <a:spcPts val="600"/>
              </a:spcBef>
              <a:buNone/>
            </a:pPr>
            <a:r>
              <a:rPr lang="ja-JP" altLang="en-US" sz="1700" b="1" dirty="0" smtClean="0">
                <a:latin typeface="Meiryo UI" pitchFamily="50" charset="-128"/>
                <a:ea typeface="Meiryo UI" pitchFamily="50" charset="-128"/>
                <a:cs typeface="Meiryo UI" pitchFamily="50" charset="-128"/>
              </a:rPr>
              <a:t>・</a:t>
            </a:r>
            <a:r>
              <a:rPr lang="en-US" altLang="ja-JP" sz="1700" b="1" dirty="0" smtClean="0">
                <a:latin typeface="Meiryo UI" pitchFamily="50" charset="-128"/>
                <a:ea typeface="Meiryo UI" pitchFamily="50" charset="-128"/>
                <a:cs typeface="Meiryo UI" pitchFamily="50" charset="-128"/>
              </a:rPr>
              <a:t>	</a:t>
            </a:r>
            <a:r>
              <a:rPr lang="ja-JP" altLang="en-US" sz="1700" b="1" dirty="0" smtClean="0">
                <a:latin typeface="Meiryo UI" pitchFamily="50" charset="-128"/>
                <a:ea typeface="Meiryo UI" pitchFamily="50" charset="-128"/>
                <a:cs typeface="Meiryo UI" pitchFamily="50" charset="-128"/>
              </a:rPr>
              <a:t>症状マネジメントを十分に実施できるようにアセスメント力をつける</a:t>
            </a:r>
            <a:endParaRPr lang="en-US" altLang="ja-JP" sz="1700" b="1" dirty="0" smtClean="0">
              <a:latin typeface="Meiryo UI" pitchFamily="50" charset="-128"/>
              <a:ea typeface="Meiryo UI" pitchFamily="50" charset="-128"/>
              <a:cs typeface="Meiryo UI" pitchFamily="50" charset="-128"/>
            </a:endParaRPr>
          </a:p>
          <a:p>
            <a:pPr marL="263525" indent="-263525">
              <a:lnSpc>
                <a:spcPct val="120000"/>
              </a:lnSpc>
              <a:spcBef>
                <a:spcPts val="1200"/>
              </a:spcBef>
              <a:buNone/>
            </a:pPr>
            <a:r>
              <a:rPr lang="ja-JP" altLang="en-US" sz="1700" b="1" dirty="0" smtClean="0">
                <a:latin typeface="Meiryo UI" pitchFamily="50" charset="-128"/>
                <a:ea typeface="Meiryo UI" pitchFamily="50" charset="-128"/>
                <a:cs typeface="Meiryo UI" pitchFamily="50" charset="-128"/>
              </a:rPr>
              <a:t>認知症の軌跡とその途上で遭遇する様々な困難を知ることの重要性</a:t>
            </a:r>
            <a:endParaRPr lang="en-US" altLang="ja-JP" sz="1700" b="1" dirty="0" smtClean="0">
              <a:latin typeface="Meiryo UI" pitchFamily="50" charset="-128"/>
              <a:ea typeface="Meiryo UI" pitchFamily="50" charset="-128"/>
              <a:cs typeface="Meiryo UI" pitchFamily="50" charset="-128"/>
            </a:endParaRPr>
          </a:p>
          <a:p>
            <a:pPr marL="263525" indent="-263525">
              <a:lnSpc>
                <a:spcPct val="100000"/>
              </a:lnSpc>
              <a:spcBef>
                <a:spcPts val="300"/>
              </a:spcBef>
              <a:buNone/>
            </a:pPr>
            <a:r>
              <a:rPr lang="ja-JP" altLang="en-US" sz="1700" b="1" dirty="0" smtClean="0">
                <a:latin typeface="Meiryo UI" pitchFamily="50" charset="-128"/>
                <a:ea typeface="Meiryo UI" pitchFamily="50" charset="-128"/>
                <a:cs typeface="Meiryo UI" pitchFamily="50" charset="-128"/>
              </a:rPr>
              <a:t>医療職の苦痛緩和の専門性を認知症の人にも十分に発揮する</a:t>
            </a:r>
            <a:endParaRPr lang="en-US" altLang="ja-JP" sz="1700" b="1" dirty="0" smtClean="0">
              <a:latin typeface="Meiryo UI" pitchFamily="50" charset="-128"/>
              <a:ea typeface="Meiryo UI" pitchFamily="50" charset="-128"/>
              <a:cs typeface="Meiryo UI" pitchFamily="50" charset="-128"/>
            </a:endParaRPr>
          </a:p>
          <a:p>
            <a:pPr marL="263525" indent="-263525">
              <a:lnSpc>
                <a:spcPct val="100000"/>
              </a:lnSpc>
              <a:spcBef>
                <a:spcPts val="300"/>
              </a:spcBef>
              <a:buNone/>
            </a:pPr>
            <a:r>
              <a:rPr lang="ja-JP" altLang="en-US" sz="1700" b="1" dirty="0" smtClean="0">
                <a:latin typeface="Meiryo UI" pitchFamily="50" charset="-128"/>
                <a:ea typeface="Meiryo UI" pitchFamily="50" charset="-128"/>
                <a:cs typeface="Meiryo UI" pitchFamily="50" charset="-128"/>
              </a:rPr>
              <a:t>認知症の人の尊厳を認める価値観と組織風土</a:t>
            </a:r>
            <a:endParaRPr kumimoji="1" lang="ja-JP" altLang="en-US" sz="1700" b="1" dirty="0">
              <a:latin typeface="Meiryo UI" pitchFamily="50" charset="-128"/>
              <a:ea typeface="Meiryo UI" pitchFamily="50" charset="-128"/>
              <a:cs typeface="Meiryo UI" pitchFamily="50" charset="-128"/>
            </a:endParaRPr>
          </a:p>
        </p:txBody>
      </p:sp>
      <p:sp>
        <p:nvSpPr>
          <p:cNvPr id="5" name="タイトル 1"/>
          <p:cNvSpPr txBox="1">
            <a:spLocks/>
          </p:cNvSpPr>
          <p:nvPr/>
        </p:nvSpPr>
        <p:spPr bwMode="auto">
          <a:xfrm>
            <a:off x="995764" y="271773"/>
            <a:ext cx="7189787"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eaLnBrk="1" hangingPunct="1"/>
            <a:r>
              <a:rPr lang="ja-JP" altLang="en-US" sz="3000" b="1" dirty="0">
                <a:solidFill>
                  <a:srgbClr val="777777"/>
                </a:solidFill>
                <a:latin typeface="Meiryo UI" pitchFamily="50" charset="-128"/>
                <a:ea typeface="Meiryo UI" pitchFamily="50" charset="-128"/>
                <a:cs typeface="Meiryo UI" pitchFamily="50" charset="-128"/>
              </a:rPr>
              <a:t>サンプル事例②：</a:t>
            </a:r>
            <a:r>
              <a:rPr lang="ja-JP" altLang="en-US" sz="3000" b="1" dirty="0" smtClean="0">
                <a:solidFill>
                  <a:schemeClr val="tx1"/>
                </a:solidFill>
                <a:latin typeface="Meiryo UI" pitchFamily="50" charset="-128"/>
                <a:ea typeface="Meiryo UI" pitchFamily="50" charset="-128"/>
                <a:cs typeface="Meiryo UI" pitchFamily="50" charset="-128"/>
              </a:rPr>
              <a:t>解説（後半）</a:t>
            </a:r>
            <a:endParaRPr lang="ja-JP" altLang="en-US" sz="3000" b="1" dirty="0">
              <a:solidFill>
                <a:schemeClr val="tx1"/>
              </a:solidFill>
              <a:latin typeface="Meiryo UI" pitchFamily="50" charset="-128"/>
              <a:ea typeface="Meiryo UI" pitchFamily="50" charset="-128"/>
              <a:cs typeface="Meiryo UI" pitchFamily="50" charset="-128"/>
            </a:endParaRPr>
          </a:p>
        </p:txBody>
      </p:sp>
      <p:sp>
        <p:nvSpPr>
          <p:cNvPr id="9" name="Rectangle 3"/>
          <p:cNvSpPr>
            <a:spLocks noChangeArrowheads="1"/>
          </p:cNvSpPr>
          <p:nvPr/>
        </p:nvSpPr>
        <p:spPr bwMode="auto">
          <a:xfrm>
            <a:off x="287142" y="1032973"/>
            <a:ext cx="8569325" cy="84931"/>
          </a:xfrm>
          <a:prstGeom prst="rect">
            <a:avLst/>
          </a:prstGeom>
          <a:gradFill rotWithShape="1">
            <a:gsLst>
              <a:gs pos="0">
                <a:srgbClr val="FF7C80"/>
              </a:gs>
              <a:gs pos="100000">
                <a:srgbClr val="7030A0"/>
              </a:gs>
            </a:gsLst>
            <a:lin ang="0" scaled="1"/>
          </a:gradFill>
          <a:ln>
            <a:noFill/>
          </a:ln>
          <a:extLst/>
        </p:spPr>
        <p:txBody>
          <a:bodyPr wrap="none" anchor="ctr"/>
          <a:lstStyle/>
          <a:p>
            <a:pPr algn="r">
              <a:defRPr/>
            </a:pPr>
            <a:endParaRPr lang="ja-JP" altLang="en-US">
              <a:effectLst>
                <a:outerShdw blurRad="38100" dist="38100" dir="2700000" algn="tl">
                  <a:srgbClr val="000000">
                    <a:alpha val="43137"/>
                  </a:srgbClr>
                </a:outerShdw>
              </a:effectLst>
            </a:endParaRPr>
          </a:p>
        </p:txBody>
      </p:sp>
      <p:sp>
        <p:nvSpPr>
          <p:cNvPr id="6" name="角丸四角形 5"/>
          <p:cNvSpPr/>
          <p:nvPr/>
        </p:nvSpPr>
        <p:spPr>
          <a:xfrm>
            <a:off x="486677" y="1380443"/>
            <a:ext cx="1249427" cy="353916"/>
          </a:xfrm>
          <a:prstGeom prst="roundRect">
            <a:avLst>
              <a:gd name="adj" fmla="val 50000"/>
            </a:avLst>
          </a:prstGeom>
          <a:solidFill>
            <a:srgbClr val="9F5FC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ja-JP" altLang="en-US" sz="18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議論</a:t>
            </a:r>
            <a:r>
              <a:rPr lang="ja-JP" altLang="en-US" sz="14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（続き）</a:t>
            </a:r>
            <a:endParaRPr kumimoji="1" lang="ja-JP" altLang="en-US" sz="14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7" name="角丸四角形 6"/>
          <p:cNvSpPr/>
          <p:nvPr/>
        </p:nvSpPr>
        <p:spPr>
          <a:xfrm>
            <a:off x="469393" y="4115029"/>
            <a:ext cx="1249427" cy="353916"/>
          </a:xfrm>
          <a:prstGeom prst="roundRect">
            <a:avLst>
              <a:gd name="adj" fmla="val 50000"/>
            </a:avLst>
          </a:prstGeom>
          <a:solidFill>
            <a:srgbClr val="9F5FC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ja-JP" altLang="en-US" sz="18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論点整理</a:t>
            </a:r>
            <a:endParaRPr kumimoji="1" lang="ja-JP" altLang="en-US" sz="18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10" name="角丸四角形 9"/>
          <p:cNvSpPr/>
          <p:nvPr/>
        </p:nvSpPr>
        <p:spPr>
          <a:xfrm>
            <a:off x="482561" y="5724804"/>
            <a:ext cx="1249427" cy="353916"/>
          </a:xfrm>
          <a:prstGeom prst="roundRect">
            <a:avLst>
              <a:gd name="adj" fmla="val 50000"/>
            </a:avLst>
          </a:prstGeom>
          <a:solidFill>
            <a:srgbClr val="9F5FC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kumimoji="1" lang="ja-JP" altLang="en-US" sz="18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まとめ</a:t>
            </a:r>
          </a:p>
        </p:txBody>
      </p:sp>
      <p:pic>
        <p:nvPicPr>
          <p:cNvPr id="11" name="Picture 2" descr="http://img01.gahag.net/201509/21o/gahag-0006059853.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9560" r="34948" b="66947"/>
          <a:stretch/>
        </p:blipFill>
        <p:spPr bwMode="auto">
          <a:xfrm>
            <a:off x="8010954" y="5285935"/>
            <a:ext cx="1037121" cy="1397879"/>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1"/>
          <p:cNvSpPr txBox="1"/>
          <p:nvPr/>
        </p:nvSpPr>
        <p:spPr>
          <a:xfrm>
            <a:off x="8261131" y="8964"/>
            <a:ext cx="873904" cy="461665"/>
          </a:xfrm>
          <a:prstGeom prst="rect">
            <a:avLst/>
          </a:prstGeom>
          <a:noFill/>
        </p:spPr>
        <p:txBody>
          <a:bodyPr wrap="square" rtlCol="0">
            <a:spAutoFit/>
          </a:bodyPr>
          <a:lstStyle/>
          <a:p>
            <a:pPr algn="r"/>
            <a:r>
              <a:rPr lang="ja-JP" altLang="en-US" sz="2400" dirty="0" smtClean="0">
                <a:latin typeface="Meiryo UI" panose="020B0604030504040204" pitchFamily="50" charset="-128"/>
                <a:ea typeface="Meiryo UI" panose="020B0604030504040204" pitchFamily="50" charset="-128"/>
              </a:rPr>
              <a:t>演</a:t>
            </a:r>
            <a:r>
              <a:rPr lang="en-US" altLang="ja-JP" sz="2400" dirty="0" smtClean="0">
                <a:latin typeface="Meiryo UI" panose="020B0604030504040204" pitchFamily="50" charset="-128"/>
                <a:ea typeface="Meiryo UI" panose="020B0604030504040204" pitchFamily="50" charset="-128"/>
              </a:rPr>
              <a:t>9</a:t>
            </a:r>
            <a:endParaRPr kumimoji="1" lang="ja-JP" altLang="en-US"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51473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1781582" y="364307"/>
            <a:ext cx="5575965" cy="54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04" tIns="41452" rIns="82904" bIns="41452"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fontAlgn="auto" hangingPunct="1">
              <a:spcBef>
                <a:spcPts val="0"/>
              </a:spcBef>
              <a:spcAft>
                <a:spcPts val="0"/>
              </a:spcAft>
            </a:pPr>
            <a:r>
              <a:rPr lang="ja-JP" altLang="en-US" sz="3000" b="1" dirty="0">
                <a:solidFill>
                  <a:prstClr val="black"/>
                </a:solidFill>
                <a:latin typeface="Meiryo UI" pitchFamily="50" charset="-128"/>
                <a:ea typeface="Meiryo UI" pitchFamily="50" charset="-128"/>
                <a:cs typeface="Meiryo UI" pitchFamily="50" charset="-128"/>
              </a:rPr>
              <a:t>地域包括ケアシステム</a:t>
            </a:r>
          </a:p>
        </p:txBody>
      </p:sp>
      <p:sp>
        <p:nvSpPr>
          <p:cNvPr id="53" name="正方形/長方形 52"/>
          <p:cNvSpPr/>
          <p:nvPr/>
        </p:nvSpPr>
        <p:spPr>
          <a:xfrm>
            <a:off x="183152" y="2101589"/>
            <a:ext cx="8893692" cy="4665390"/>
          </a:xfrm>
          <a:prstGeom prst="rect">
            <a:avLst/>
          </a:prstGeom>
          <a:solidFill>
            <a:srgbClr val="F4F3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800">
              <a:solidFill>
                <a:prstClr val="white"/>
              </a:solidFill>
            </a:endParaRPr>
          </a:p>
        </p:txBody>
      </p:sp>
      <p:sp>
        <p:nvSpPr>
          <p:cNvPr id="54" name="円/楕円 53"/>
          <p:cNvSpPr/>
          <p:nvPr/>
        </p:nvSpPr>
        <p:spPr>
          <a:xfrm>
            <a:off x="7082213" y="2721740"/>
            <a:ext cx="1908000" cy="1080000"/>
          </a:xfrm>
          <a:prstGeom prst="ellipse">
            <a:avLst/>
          </a:prstGeom>
          <a:solidFill>
            <a:srgbClr val="8CAF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800">
              <a:solidFill>
                <a:prstClr val="white"/>
              </a:solidFill>
            </a:endParaRPr>
          </a:p>
        </p:txBody>
      </p:sp>
      <p:sp>
        <p:nvSpPr>
          <p:cNvPr id="55" name="角丸四角形 54"/>
          <p:cNvSpPr/>
          <p:nvPr/>
        </p:nvSpPr>
        <p:spPr>
          <a:xfrm>
            <a:off x="303357" y="2787405"/>
            <a:ext cx="1482911" cy="645015"/>
          </a:xfrm>
          <a:prstGeom prst="roundRect">
            <a:avLst>
              <a:gd name="adj" fmla="val 15019"/>
            </a:avLst>
          </a:prstGeom>
          <a:solidFill>
            <a:srgbClr val="45A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800">
              <a:solidFill>
                <a:prstClr val="white"/>
              </a:solidFill>
            </a:endParaRPr>
          </a:p>
        </p:txBody>
      </p:sp>
      <p:sp>
        <p:nvSpPr>
          <p:cNvPr id="56" name="テキスト ボックス 55"/>
          <p:cNvSpPr txBox="1"/>
          <p:nvPr/>
        </p:nvSpPr>
        <p:spPr>
          <a:xfrm>
            <a:off x="3136461" y="5252993"/>
            <a:ext cx="2490089" cy="607859"/>
          </a:xfrm>
          <a:prstGeom prst="rect">
            <a:avLst/>
          </a:prstGeom>
          <a:noFill/>
        </p:spPr>
        <p:txBody>
          <a:bodyPr wrap="square" rtlCol="0">
            <a:spAutoFit/>
          </a:bodyPr>
          <a:lstStyle/>
          <a:p>
            <a:pPr fontAlgn="auto">
              <a:spcBef>
                <a:spcPts val="0"/>
              </a:spcBef>
              <a:spcAft>
                <a:spcPts val="0"/>
              </a:spcAft>
            </a:pPr>
            <a:r>
              <a:rPr lang="ja-JP" altLang="en-US" sz="1250" b="1" dirty="0">
                <a:solidFill>
                  <a:srgbClr val="C0504D"/>
                </a:solidFill>
                <a:latin typeface="Meiryo UI" pitchFamily="50" charset="-128"/>
                <a:ea typeface="Meiryo UI" pitchFamily="50" charset="-128"/>
                <a:cs typeface="Meiryo UI" pitchFamily="50" charset="-128"/>
              </a:rPr>
              <a:t>いつまでも元気に暮らすために･･･</a:t>
            </a:r>
            <a:endParaRPr lang="en-US" altLang="ja-JP" sz="1250" b="1" dirty="0">
              <a:solidFill>
                <a:srgbClr val="C0504D"/>
              </a:solidFill>
              <a:latin typeface="Meiryo UI" pitchFamily="50" charset="-128"/>
              <a:ea typeface="Meiryo UI" pitchFamily="50" charset="-128"/>
              <a:cs typeface="Meiryo UI" pitchFamily="50" charset="-128"/>
            </a:endParaRPr>
          </a:p>
          <a:p>
            <a:pPr fontAlgn="auto">
              <a:spcBef>
                <a:spcPts val="300"/>
              </a:spcBef>
              <a:spcAft>
                <a:spcPts val="0"/>
              </a:spcAft>
            </a:pPr>
            <a:r>
              <a:rPr lang="ja-JP" altLang="en-US" sz="1800" b="1" dirty="0">
                <a:solidFill>
                  <a:srgbClr val="C0504D"/>
                </a:solidFill>
                <a:latin typeface="Meiryo UI" pitchFamily="50" charset="-128"/>
                <a:ea typeface="Meiryo UI" pitchFamily="50" charset="-128"/>
                <a:cs typeface="Meiryo UI" pitchFamily="50" charset="-128"/>
              </a:rPr>
              <a:t>   </a:t>
            </a:r>
            <a:r>
              <a:rPr lang="ja-JP" altLang="en-US" sz="1600" b="1" dirty="0">
                <a:solidFill>
                  <a:srgbClr val="C0504D"/>
                </a:solidFill>
                <a:latin typeface="Meiryo UI" pitchFamily="50" charset="-128"/>
                <a:ea typeface="Meiryo UI" pitchFamily="50" charset="-128"/>
                <a:cs typeface="Meiryo UI" pitchFamily="50" charset="-128"/>
              </a:rPr>
              <a:t>生活支援･介護予防</a:t>
            </a:r>
            <a:endParaRPr lang="en-US" altLang="ja-JP" sz="1600" b="1" dirty="0">
              <a:solidFill>
                <a:srgbClr val="C0504D"/>
              </a:solidFill>
              <a:latin typeface="Meiryo UI" pitchFamily="50" charset="-128"/>
              <a:ea typeface="Meiryo UI" pitchFamily="50" charset="-128"/>
              <a:cs typeface="Meiryo UI" pitchFamily="50" charset="-128"/>
            </a:endParaRPr>
          </a:p>
        </p:txBody>
      </p:sp>
      <p:sp>
        <p:nvSpPr>
          <p:cNvPr id="57" name="円/楕円 56"/>
          <p:cNvSpPr/>
          <p:nvPr/>
        </p:nvSpPr>
        <p:spPr>
          <a:xfrm>
            <a:off x="3262705" y="4100081"/>
            <a:ext cx="1884580" cy="100542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800">
              <a:solidFill>
                <a:prstClr val="white"/>
              </a:solidFill>
            </a:endParaRPr>
          </a:p>
        </p:txBody>
      </p:sp>
      <p:sp>
        <p:nvSpPr>
          <p:cNvPr id="58" name="円/楕円 57"/>
          <p:cNvSpPr/>
          <p:nvPr/>
        </p:nvSpPr>
        <p:spPr>
          <a:xfrm>
            <a:off x="1264161" y="2886238"/>
            <a:ext cx="6343558" cy="3466214"/>
          </a:xfrm>
          <a:prstGeom prst="ellipse">
            <a:avLst/>
          </a:prstGeom>
          <a:noFill/>
          <a:ln w="34925">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800">
              <a:solidFill>
                <a:prstClr val="white"/>
              </a:solidFill>
            </a:endParaRPr>
          </a:p>
        </p:txBody>
      </p:sp>
      <p:sp>
        <p:nvSpPr>
          <p:cNvPr id="59" name="テキスト ボックス 58"/>
          <p:cNvSpPr txBox="1"/>
          <p:nvPr/>
        </p:nvSpPr>
        <p:spPr>
          <a:xfrm>
            <a:off x="1603724" y="2412415"/>
            <a:ext cx="1739531" cy="584775"/>
          </a:xfrm>
          <a:prstGeom prst="rect">
            <a:avLst/>
          </a:prstGeom>
          <a:noFill/>
        </p:spPr>
        <p:txBody>
          <a:bodyPr wrap="square" rtlCol="0">
            <a:spAutoFit/>
          </a:bodyPr>
          <a:lstStyle/>
          <a:p>
            <a:pPr fontAlgn="auto">
              <a:spcBef>
                <a:spcPts val="0"/>
              </a:spcBef>
              <a:spcAft>
                <a:spcPts val="0"/>
              </a:spcAft>
            </a:pPr>
            <a:r>
              <a:rPr lang="ja-JP" altLang="en-US" sz="1400" b="1" dirty="0">
                <a:solidFill>
                  <a:srgbClr val="4F81BD"/>
                </a:solidFill>
                <a:latin typeface="Meiryo UI" pitchFamily="50" charset="-128"/>
                <a:ea typeface="Meiryo UI" pitchFamily="50" charset="-128"/>
                <a:cs typeface="Meiryo UI" pitchFamily="50" charset="-128"/>
              </a:rPr>
              <a:t>病気になったら･･･</a:t>
            </a:r>
            <a:endParaRPr lang="en-US" altLang="ja-JP" sz="1400" b="1" dirty="0">
              <a:solidFill>
                <a:srgbClr val="4F81BD"/>
              </a:solidFill>
              <a:latin typeface="Meiryo UI" pitchFamily="50" charset="-128"/>
              <a:ea typeface="Meiryo UI" pitchFamily="50" charset="-128"/>
              <a:cs typeface="Meiryo UI" pitchFamily="50" charset="-128"/>
            </a:endParaRPr>
          </a:p>
          <a:p>
            <a:pPr fontAlgn="auto">
              <a:spcBef>
                <a:spcPts val="0"/>
              </a:spcBef>
              <a:spcAft>
                <a:spcPts val="0"/>
              </a:spcAft>
            </a:pPr>
            <a:r>
              <a:rPr lang="ja-JP" altLang="en-US" sz="1800" b="1" dirty="0">
                <a:solidFill>
                  <a:srgbClr val="4F81BD"/>
                </a:solidFill>
                <a:latin typeface="Meiryo UI" pitchFamily="50" charset="-128"/>
                <a:ea typeface="Meiryo UI" pitchFamily="50" charset="-128"/>
                <a:cs typeface="Meiryo UI" pitchFamily="50" charset="-128"/>
              </a:rPr>
              <a:t>   医    療</a:t>
            </a:r>
            <a:endParaRPr lang="en-US" altLang="ja-JP" sz="1800" b="1" dirty="0">
              <a:solidFill>
                <a:srgbClr val="4F81BD"/>
              </a:solidFill>
              <a:latin typeface="Meiryo UI" pitchFamily="50" charset="-128"/>
              <a:ea typeface="Meiryo UI" pitchFamily="50" charset="-128"/>
              <a:cs typeface="Meiryo UI" pitchFamily="50" charset="-128"/>
            </a:endParaRPr>
          </a:p>
        </p:txBody>
      </p:sp>
      <p:sp>
        <p:nvSpPr>
          <p:cNvPr id="60" name="テキスト ボックス 59"/>
          <p:cNvSpPr txBox="1"/>
          <p:nvPr/>
        </p:nvSpPr>
        <p:spPr>
          <a:xfrm>
            <a:off x="3549204" y="4163746"/>
            <a:ext cx="869765" cy="400110"/>
          </a:xfrm>
          <a:prstGeom prst="rect">
            <a:avLst/>
          </a:prstGeom>
          <a:noFill/>
        </p:spPr>
        <p:txBody>
          <a:bodyPr wrap="square" rtlCol="0">
            <a:spAutoFit/>
          </a:bodyPr>
          <a:lstStyle/>
          <a:p>
            <a:pPr fontAlgn="auto">
              <a:spcBef>
                <a:spcPts val="0"/>
              </a:spcBef>
              <a:spcAft>
                <a:spcPts val="0"/>
              </a:spcAft>
            </a:pPr>
            <a:r>
              <a:rPr lang="ja-JP" altLang="en-US" sz="2000" b="1" dirty="0">
                <a:solidFill>
                  <a:prstClr val="white"/>
                </a:solidFill>
                <a:latin typeface="Meiryo UI" pitchFamily="50" charset="-128"/>
                <a:ea typeface="Meiryo UI" pitchFamily="50" charset="-128"/>
                <a:cs typeface="Meiryo UI" pitchFamily="50" charset="-128"/>
              </a:rPr>
              <a:t>住まい</a:t>
            </a:r>
            <a:endParaRPr lang="en-US" altLang="ja-JP" sz="2000" b="1" dirty="0">
              <a:solidFill>
                <a:prstClr val="white"/>
              </a:solidFill>
              <a:latin typeface="Meiryo UI" pitchFamily="50" charset="-128"/>
              <a:ea typeface="Meiryo UI" pitchFamily="50" charset="-128"/>
              <a:cs typeface="Meiryo UI" pitchFamily="50" charset="-128"/>
            </a:endParaRPr>
          </a:p>
        </p:txBody>
      </p:sp>
      <p:sp>
        <p:nvSpPr>
          <p:cNvPr id="61" name="テキスト ボックス 60"/>
          <p:cNvSpPr txBox="1"/>
          <p:nvPr/>
        </p:nvSpPr>
        <p:spPr>
          <a:xfrm>
            <a:off x="3573789" y="4443640"/>
            <a:ext cx="1597037" cy="669414"/>
          </a:xfrm>
          <a:prstGeom prst="rect">
            <a:avLst/>
          </a:prstGeom>
          <a:noFill/>
        </p:spPr>
        <p:txBody>
          <a:bodyPr wrap="square" rtlCol="0">
            <a:spAutoFit/>
          </a:bodyPr>
          <a:lstStyle/>
          <a:p>
            <a:pPr fontAlgn="auto">
              <a:spcBef>
                <a:spcPts val="0"/>
              </a:spcBef>
              <a:spcAft>
                <a:spcPts val="0"/>
              </a:spcAft>
            </a:pPr>
            <a:r>
              <a:rPr lang="ja-JP" altLang="en-US" sz="1250" b="1" dirty="0">
                <a:solidFill>
                  <a:prstClr val="black">
                    <a:lumMod val="65000"/>
                    <a:lumOff val="35000"/>
                  </a:prstClr>
                </a:solidFill>
                <a:latin typeface="Meiryo UI" pitchFamily="50" charset="-128"/>
                <a:ea typeface="Meiryo UI" pitchFamily="50" charset="-128"/>
                <a:cs typeface="Meiryo UI" pitchFamily="50" charset="-128"/>
              </a:rPr>
              <a:t>･自宅</a:t>
            </a:r>
            <a:endParaRPr lang="en-US" altLang="ja-JP" sz="1250" b="1" dirty="0">
              <a:solidFill>
                <a:prstClr val="black">
                  <a:lumMod val="65000"/>
                  <a:lumOff val="35000"/>
                </a:prstClr>
              </a:solidFill>
              <a:latin typeface="Meiryo UI" pitchFamily="50" charset="-128"/>
              <a:ea typeface="Meiryo UI" pitchFamily="50" charset="-128"/>
              <a:cs typeface="Meiryo UI" pitchFamily="50" charset="-128"/>
            </a:endParaRPr>
          </a:p>
          <a:p>
            <a:pPr fontAlgn="auto">
              <a:spcBef>
                <a:spcPts val="0"/>
              </a:spcBef>
              <a:spcAft>
                <a:spcPts val="0"/>
              </a:spcAft>
            </a:pPr>
            <a:r>
              <a:rPr lang="ja-JP" altLang="en-US" sz="1250" b="1" dirty="0">
                <a:solidFill>
                  <a:prstClr val="black">
                    <a:lumMod val="65000"/>
                    <a:lumOff val="35000"/>
                  </a:prstClr>
                </a:solidFill>
                <a:latin typeface="Meiryo UI" pitchFamily="50" charset="-128"/>
                <a:ea typeface="Meiryo UI" pitchFamily="50" charset="-128"/>
                <a:cs typeface="Meiryo UI" pitchFamily="50" charset="-128"/>
              </a:rPr>
              <a:t>･サービス付き高齢者</a:t>
            </a:r>
            <a:endParaRPr lang="en-US" altLang="ja-JP" sz="1250" b="1" dirty="0">
              <a:solidFill>
                <a:prstClr val="black">
                  <a:lumMod val="65000"/>
                  <a:lumOff val="35000"/>
                </a:prstClr>
              </a:solidFill>
              <a:latin typeface="Meiryo UI" pitchFamily="50" charset="-128"/>
              <a:ea typeface="Meiryo UI" pitchFamily="50" charset="-128"/>
              <a:cs typeface="Meiryo UI" pitchFamily="50" charset="-128"/>
            </a:endParaRPr>
          </a:p>
          <a:p>
            <a:pPr fontAlgn="auto">
              <a:spcBef>
                <a:spcPts val="0"/>
              </a:spcBef>
              <a:spcAft>
                <a:spcPts val="0"/>
              </a:spcAft>
            </a:pPr>
            <a:r>
              <a:rPr lang="ja-JP" altLang="en-US" sz="1250" b="1" dirty="0">
                <a:solidFill>
                  <a:prstClr val="black">
                    <a:lumMod val="65000"/>
                    <a:lumOff val="35000"/>
                  </a:prstClr>
                </a:solidFill>
                <a:latin typeface="Meiryo UI" pitchFamily="50" charset="-128"/>
                <a:ea typeface="Meiryo UI" pitchFamily="50" charset="-128"/>
                <a:cs typeface="Meiryo UI" pitchFamily="50" charset="-128"/>
              </a:rPr>
              <a:t>  向け住宅 等</a:t>
            </a:r>
            <a:endParaRPr lang="en-US" altLang="ja-JP" sz="1250" b="1" dirty="0">
              <a:solidFill>
                <a:prstClr val="black">
                  <a:lumMod val="65000"/>
                  <a:lumOff val="35000"/>
                </a:prstClr>
              </a:solidFill>
              <a:latin typeface="Meiryo UI" pitchFamily="50" charset="-128"/>
              <a:ea typeface="Meiryo UI" pitchFamily="50" charset="-128"/>
              <a:cs typeface="Meiryo UI" pitchFamily="50" charset="-128"/>
            </a:endParaRPr>
          </a:p>
        </p:txBody>
      </p:sp>
      <p:sp>
        <p:nvSpPr>
          <p:cNvPr id="62" name="円/楕円 61"/>
          <p:cNvSpPr/>
          <p:nvPr/>
        </p:nvSpPr>
        <p:spPr>
          <a:xfrm>
            <a:off x="714144" y="4737607"/>
            <a:ext cx="1846520" cy="771004"/>
          </a:xfrm>
          <a:prstGeom prst="ellipse">
            <a:avLst/>
          </a:prstGeom>
          <a:solidFill>
            <a:schemeClr val="bg1">
              <a:lumMod val="85000"/>
            </a:schemeClr>
          </a:solid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800">
              <a:solidFill>
                <a:prstClr val="white"/>
              </a:solidFill>
            </a:endParaRPr>
          </a:p>
        </p:txBody>
      </p:sp>
      <p:sp>
        <p:nvSpPr>
          <p:cNvPr id="63" name="テキスト ボックス 62"/>
          <p:cNvSpPr txBox="1"/>
          <p:nvPr/>
        </p:nvSpPr>
        <p:spPr>
          <a:xfrm>
            <a:off x="767311" y="4874989"/>
            <a:ext cx="2105025" cy="530915"/>
          </a:xfrm>
          <a:prstGeom prst="rect">
            <a:avLst/>
          </a:prstGeom>
          <a:noFill/>
        </p:spPr>
        <p:txBody>
          <a:bodyPr wrap="square" rtlCol="0">
            <a:spAutoFit/>
          </a:bodyPr>
          <a:lstStyle/>
          <a:p>
            <a:pPr fontAlgn="auto">
              <a:spcBef>
                <a:spcPts val="0"/>
              </a:spcBef>
              <a:spcAft>
                <a:spcPts val="0"/>
              </a:spcAft>
            </a:pPr>
            <a:r>
              <a:rPr lang="ja-JP" altLang="en-US" sz="1250" b="1" dirty="0">
                <a:solidFill>
                  <a:prstClr val="black">
                    <a:lumMod val="65000"/>
                    <a:lumOff val="35000"/>
                  </a:prstClr>
                </a:solidFill>
                <a:latin typeface="Meiryo UI" pitchFamily="50" charset="-128"/>
                <a:ea typeface="Meiryo UI" pitchFamily="50" charset="-128"/>
                <a:cs typeface="Meiryo UI" pitchFamily="50" charset="-128"/>
              </a:rPr>
              <a:t>･地域包括支援センター</a:t>
            </a:r>
            <a:endParaRPr lang="en-US" altLang="ja-JP" sz="1250" b="1" dirty="0">
              <a:solidFill>
                <a:prstClr val="black">
                  <a:lumMod val="65000"/>
                  <a:lumOff val="35000"/>
                </a:prstClr>
              </a:solidFill>
              <a:latin typeface="Meiryo UI" pitchFamily="50" charset="-128"/>
              <a:ea typeface="Meiryo UI" pitchFamily="50" charset="-128"/>
              <a:cs typeface="Meiryo UI" pitchFamily="50" charset="-128"/>
            </a:endParaRPr>
          </a:p>
          <a:p>
            <a:pPr fontAlgn="auto">
              <a:spcBef>
                <a:spcPts val="300"/>
              </a:spcBef>
              <a:spcAft>
                <a:spcPts val="0"/>
              </a:spcAft>
            </a:pPr>
            <a:r>
              <a:rPr lang="ja-JP" altLang="en-US" sz="1250" b="1" dirty="0">
                <a:solidFill>
                  <a:prstClr val="black">
                    <a:lumMod val="65000"/>
                    <a:lumOff val="35000"/>
                  </a:prstClr>
                </a:solidFill>
                <a:latin typeface="Meiryo UI" pitchFamily="50" charset="-128"/>
                <a:ea typeface="Meiryo UI" pitchFamily="50" charset="-128"/>
                <a:cs typeface="Meiryo UI" pitchFamily="50" charset="-128"/>
              </a:rPr>
              <a:t>･ケアマネジャー</a:t>
            </a:r>
            <a:endParaRPr lang="en-US" altLang="ja-JP" sz="1250" b="1" dirty="0">
              <a:solidFill>
                <a:prstClr val="black">
                  <a:lumMod val="65000"/>
                  <a:lumOff val="35000"/>
                </a:prstClr>
              </a:solidFill>
              <a:latin typeface="Meiryo UI" pitchFamily="50" charset="-128"/>
              <a:ea typeface="Meiryo UI" pitchFamily="50" charset="-128"/>
              <a:cs typeface="Meiryo UI" pitchFamily="50" charset="-128"/>
            </a:endParaRPr>
          </a:p>
        </p:txBody>
      </p:sp>
      <p:sp>
        <p:nvSpPr>
          <p:cNvPr id="64" name="テキスト ボックス 63"/>
          <p:cNvSpPr txBox="1"/>
          <p:nvPr/>
        </p:nvSpPr>
        <p:spPr>
          <a:xfrm>
            <a:off x="313991" y="2812301"/>
            <a:ext cx="1428102" cy="600164"/>
          </a:xfrm>
          <a:prstGeom prst="rect">
            <a:avLst/>
          </a:prstGeom>
          <a:noFill/>
        </p:spPr>
        <p:txBody>
          <a:bodyPr wrap="square" rtlCol="0">
            <a:spAutoFit/>
          </a:bodyPr>
          <a:lstStyle/>
          <a:p>
            <a:pPr fontAlgn="auto">
              <a:spcBef>
                <a:spcPts val="0"/>
              </a:spcBef>
              <a:spcAft>
                <a:spcPts val="0"/>
              </a:spcAft>
            </a:pPr>
            <a:r>
              <a:rPr lang="ja-JP" altLang="en-US" sz="1100" b="1" dirty="0">
                <a:solidFill>
                  <a:prstClr val="white"/>
                </a:solidFill>
                <a:latin typeface="Meiryo UI" pitchFamily="50" charset="-128"/>
                <a:ea typeface="Meiryo UI" pitchFamily="50" charset="-128"/>
                <a:cs typeface="Meiryo UI" pitchFamily="50" charset="-128"/>
              </a:rPr>
              <a:t>･急性期病院</a:t>
            </a:r>
            <a:endParaRPr lang="en-US" altLang="ja-JP" sz="1100" b="1" dirty="0">
              <a:solidFill>
                <a:prstClr val="white"/>
              </a:solidFill>
              <a:latin typeface="Meiryo UI" pitchFamily="50" charset="-128"/>
              <a:ea typeface="Meiryo UI" pitchFamily="50" charset="-128"/>
              <a:cs typeface="Meiryo UI" pitchFamily="50" charset="-128"/>
            </a:endParaRPr>
          </a:p>
          <a:p>
            <a:pPr fontAlgn="auto">
              <a:spcBef>
                <a:spcPts val="0"/>
              </a:spcBef>
              <a:spcAft>
                <a:spcPts val="0"/>
              </a:spcAft>
            </a:pPr>
            <a:r>
              <a:rPr lang="ja-JP" altLang="en-US" sz="1100" b="1" dirty="0">
                <a:solidFill>
                  <a:prstClr val="white"/>
                </a:solidFill>
                <a:latin typeface="Meiryo UI" pitchFamily="50" charset="-128"/>
                <a:ea typeface="Meiryo UI" pitchFamily="50" charset="-128"/>
                <a:cs typeface="Meiryo UI" pitchFamily="50" charset="-128"/>
              </a:rPr>
              <a:t>･亜急性期、回復期、</a:t>
            </a:r>
            <a:endParaRPr lang="en-US" altLang="ja-JP" sz="1100" b="1" dirty="0">
              <a:solidFill>
                <a:prstClr val="white"/>
              </a:solidFill>
              <a:latin typeface="Meiryo UI" pitchFamily="50" charset="-128"/>
              <a:ea typeface="Meiryo UI" pitchFamily="50" charset="-128"/>
              <a:cs typeface="Meiryo UI" pitchFamily="50" charset="-128"/>
            </a:endParaRPr>
          </a:p>
          <a:p>
            <a:pPr fontAlgn="auto">
              <a:spcBef>
                <a:spcPts val="0"/>
              </a:spcBef>
              <a:spcAft>
                <a:spcPts val="0"/>
              </a:spcAft>
            </a:pPr>
            <a:r>
              <a:rPr lang="ja-JP" altLang="en-US" sz="1100" b="1" dirty="0">
                <a:solidFill>
                  <a:prstClr val="white"/>
                </a:solidFill>
                <a:latin typeface="Meiryo UI" pitchFamily="50" charset="-128"/>
                <a:ea typeface="Meiryo UI" pitchFamily="50" charset="-128"/>
                <a:cs typeface="Meiryo UI" pitchFamily="50" charset="-128"/>
              </a:rPr>
              <a:t>  リハビリ病院</a:t>
            </a:r>
            <a:endParaRPr lang="en-US" altLang="ja-JP" sz="1100" b="1" dirty="0">
              <a:solidFill>
                <a:prstClr val="white"/>
              </a:solidFill>
              <a:latin typeface="Meiryo UI" pitchFamily="50" charset="-128"/>
              <a:ea typeface="Meiryo UI" pitchFamily="50" charset="-128"/>
              <a:cs typeface="Meiryo UI" pitchFamily="50" charset="-128"/>
            </a:endParaRPr>
          </a:p>
        </p:txBody>
      </p:sp>
      <p:sp>
        <p:nvSpPr>
          <p:cNvPr id="65" name="角丸四角形 64"/>
          <p:cNvSpPr/>
          <p:nvPr/>
        </p:nvSpPr>
        <p:spPr>
          <a:xfrm>
            <a:off x="1267779" y="3259154"/>
            <a:ext cx="1915213" cy="941445"/>
          </a:xfrm>
          <a:prstGeom prst="roundRect">
            <a:avLst>
              <a:gd name="adj" fmla="val 20627"/>
            </a:avLst>
          </a:prstGeom>
          <a:solidFill>
            <a:schemeClr val="tx2">
              <a:lumMod val="40000"/>
              <a:lumOff val="6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800">
              <a:solidFill>
                <a:prstClr val="white"/>
              </a:solidFill>
            </a:endParaRPr>
          </a:p>
        </p:txBody>
      </p:sp>
      <p:sp>
        <p:nvSpPr>
          <p:cNvPr id="66" name="テキスト ボックス 65"/>
          <p:cNvSpPr txBox="1"/>
          <p:nvPr/>
        </p:nvSpPr>
        <p:spPr>
          <a:xfrm>
            <a:off x="1339521" y="3352365"/>
            <a:ext cx="1848390" cy="736099"/>
          </a:xfrm>
          <a:prstGeom prst="rect">
            <a:avLst/>
          </a:prstGeom>
          <a:noFill/>
        </p:spPr>
        <p:txBody>
          <a:bodyPr wrap="square" lIns="0" tIns="0" rIns="0" bIns="0" rtlCol="0">
            <a:spAutoFit/>
          </a:bodyPr>
          <a:lstStyle/>
          <a:p>
            <a:pPr fontAlgn="auto">
              <a:spcBef>
                <a:spcPts val="0"/>
              </a:spcBef>
              <a:spcAft>
                <a:spcPts val="0"/>
              </a:spcAft>
            </a:pPr>
            <a:r>
              <a:rPr lang="ja-JP" altLang="en-US" sz="1600" b="1" dirty="0">
                <a:solidFill>
                  <a:prstClr val="white"/>
                </a:solidFill>
                <a:latin typeface="Meiryo UI" pitchFamily="50" charset="-128"/>
                <a:ea typeface="Meiryo UI" pitchFamily="50" charset="-128"/>
                <a:cs typeface="Meiryo UI" pitchFamily="50" charset="-128"/>
              </a:rPr>
              <a:t>日常の医療</a:t>
            </a:r>
            <a:endParaRPr lang="en-US" altLang="ja-JP" sz="1600" b="1" dirty="0">
              <a:solidFill>
                <a:prstClr val="white"/>
              </a:solidFill>
              <a:latin typeface="Meiryo UI" pitchFamily="50" charset="-128"/>
              <a:ea typeface="Meiryo UI" pitchFamily="50" charset="-128"/>
              <a:cs typeface="Meiryo UI" pitchFamily="50" charset="-128"/>
            </a:endParaRPr>
          </a:p>
          <a:p>
            <a:pPr fontAlgn="auto">
              <a:spcBef>
                <a:spcPts val="400"/>
              </a:spcBef>
              <a:spcAft>
                <a:spcPts val="0"/>
              </a:spcAft>
            </a:pPr>
            <a:r>
              <a:rPr lang="ja-JP" altLang="en-US" sz="1300" b="1" dirty="0">
                <a:solidFill>
                  <a:prstClr val="white"/>
                </a:solidFill>
                <a:latin typeface="Meiryo UI" pitchFamily="50" charset="-128"/>
                <a:ea typeface="Meiryo UI" pitchFamily="50" charset="-128"/>
                <a:cs typeface="Meiryo UI" pitchFamily="50" charset="-128"/>
              </a:rPr>
              <a:t>  ･かかりつけ医・歯科医等</a:t>
            </a:r>
            <a:endParaRPr lang="en-US" altLang="ja-JP" sz="1300" b="1" dirty="0">
              <a:solidFill>
                <a:prstClr val="white"/>
              </a:solidFill>
              <a:latin typeface="Meiryo UI" pitchFamily="50" charset="-128"/>
              <a:ea typeface="Meiryo UI" pitchFamily="50" charset="-128"/>
              <a:cs typeface="Meiryo UI" pitchFamily="50" charset="-128"/>
            </a:endParaRPr>
          </a:p>
          <a:p>
            <a:pPr fontAlgn="auto">
              <a:spcBef>
                <a:spcPts val="300"/>
              </a:spcBef>
              <a:spcAft>
                <a:spcPts val="0"/>
              </a:spcAft>
            </a:pPr>
            <a:r>
              <a:rPr lang="ja-JP" altLang="en-US" sz="1300" b="1" dirty="0">
                <a:solidFill>
                  <a:prstClr val="white"/>
                </a:solidFill>
                <a:latin typeface="Meiryo UI" pitchFamily="50" charset="-128"/>
                <a:ea typeface="Meiryo UI" pitchFamily="50" charset="-128"/>
                <a:cs typeface="Meiryo UI" pitchFamily="50" charset="-128"/>
              </a:rPr>
              <a:t>  ･地域の連携病院</a:t>
            </a:r>
            <a:endParaRPr lang="en-US" altLang="ja-JP" sz="1300" b="1" dirty="0">
              <a:solidFill>
                <a:prstClr val="white"/>
              </a:solidFill>
              <a:latin typeface="Meiryo UI" pitchFamily="50" charset="-128"/>
              <a:ea typeface="Meiryo UI" pitchFamily="50" charset="-128"/>
              <a:cs typeface="Meiryo UI" pitchFamily="50" charset="-128"/>
            </a:endParaRPr>
          </a:p>
        </p:txBody>
      </p:sp>
      <p:sp>
        <p:nvSpPr>
          <p:cNvPr id="67" name="円/楕円 66"/>
          <p:cNvSpPr/>
          <p:nvPr/>
        </p:nvSpPr>
        <p:spPr>
          <a:xfrm>
            <a:off x="5136515" y="2957066"/>
            <a:ext cx="2249469" cy="1477218"/>
          </a:xfrm>
          <a:prstGeom prst="ellipse">
            <a:avLst/>
          </a:prstGeom>
          <a:solidFill>
            <a:schemeClr val="accent3">
              <a:lumMod val="60000"/>
              <a:lumOff val="40000"/>
            </a:schemeClr>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fontAlgn="auto">
              <a:spcBef>
                <a:spcPts val="0"/>
              </a:spcBef>
              <a:spcAft>
                <a:spcPts val="0"/>
              </a:spcAft>
            </a:pPr>
            <a:endParaRPr lang="ja-JP" altLang="en-US" sz="1800">
              <a:solidFill>
                <a:prstClr val="white"/>
              </a:solidFill>
            </a:endParaRPr>
          </a:p>
        </p:txBody>
      </p:sp>
      <p:sp>
        <p:nvSpPr>
          <p:cNvPr id="68" name="テキスト ボックス 67"/>
          <p:cNvSpPr txBox="1"/>
          <p:nvPr/>
        </p:nvSpPr>
        <p:spPr>
          <a:xfrm>
            <a:off x="6066368" y="2418807"/>
            <a:ext cx="2190750" cy="584775"/>
          </a:xfrm>
          <a:prstGeom prst="rect">
            <a:avLst/>
          </a:prstGeom>
          <a:noFill/>
        </p:spPr>
        <p:txBody>
          <a:bodyPr wrap="square" rtlCol="0">
            <a:spAutoFit/>
          </a:bodyPr>
          <a:lstStyle/>
          <a:p>
            <a:pPr fontAlgn="auto">
              <a:spcBef>
                <a:spcPts val="0"/>
              </a:spcBef>
              <a:spcAft>
                <a:spcPts val="0"/>
              </a:spcAft>
            </a:pPr>
            <a:r>
              <a:rPr lang="ja-JP" altLang="en-US" sz="1400" b="1" dirty="0">
                <a:solidFill>
                  <a:srgbClr val="9BBB59">
                    <a:lumMod val="75000"/>
                  </a:srgbClr>
                </a:solidFill>
                <a:latin typeface="Meiryo UI" pitchFamily="50" charset="-128"/>
                <a:ea typeface="Meiryo UI" pitchFamily="50" charset="-128"/>
                <a:cs typeface="Meiryo UI" pitchFamily="50" charset="-128"/>
              </a:rPr>
              <a:t> 介護が必要になったら･･･</a:t>
            </a:r>
            <a:endParaRPr lang="en-US" altLang="ja-JP" sz="1400" b="1" dirty="0">
              <a:solidFill>
                <a:srgbClr val="9BBB59">
                  <a:lumMod val="75000"/>
                </a:srgbClr>
              </a:solidFill>
              <a:latin typeface="Meiryo UI" pitchFamily="50" charset="-128"/>
              <a:ea typeface="Meiryo UI" pitchFamily="50" charset="-128"/>
              <a:cs typeface="Meiryo UI" pitchFamily="50" charset="-128"/>
            </a:endParaRPr>
          </a:p>
          <a:p>
            <a:pPr fontAlgn="auto">
              <a:spcBef>
                <a:spcPts val="0"/>
              </a:spcBef>
              <a:spcAft>
                <a:spcPts val="0"/>
              </a:spcAft>
            </a:pPr>
            <a:r>
              <a:rPr lang="ja-JP" altLang="en-US" sz="1800" b="1" dirty="0">
                <a:solidFill>
                  <a:srgbClr val="9BBB59">
                    <a:lumMod val="75000"/>
                  </a:srgbClr>
                </a:solidFill>
                <a:latin typeface="Meiryo UI" pitchFamily="50" charset="-128"/>
                <a:ea typeface="Meiryo UI" pitchFamily="50" charset="-128"/>
                <a:cs typeface="Meiryo UI" pitchFamily="50" charset="-128"/>
              </a:rPr>
              <a:t>   介    護</a:t>
            </a:r>
            <a:endParaRPr lang="en-US" altLang="ja-JP" sz="1800" b="1" dirty="0">
              <a:solidFill>
                <a:srgbClr val="9BBB59">
                  <a:lumMod val="75000"/>
                </a:srgbClr>
              </a:solidFill>
              <a:latin typeface="Meiryo UI" pitchFamily="50" charset="-128"/>
              <a:ea typeface="Meiryo UI" pitchFamily="50" charset="-128"/>
              <a:cs typeface="Meiryo UI" pitchFamily="50" charset="-128"/>
            </a:endParaRPr>
          </a:p>
        </p:txBody>
      </p:sp>
      <p:sp>
        <p:nvSpPr>
          <p:cNvPr id="69" name="テキスト ボックス 68"/>
          <p:cNvSpPr txBox="1"/>
          <p:nvPr/>
        </p:nvSpPr>
        <p:spPr>
          <a:xfrm>
            <a:off x="5363547" y="3090846"/>
            <a:ext cx="2459667" cy="1241365"/>
          </a:xfrm>
          <a:prstGeom prst="rect">
            <a:avLst/>
          </a:prstGeom>
          <a:noFill/>
        </p:spPr>
        <p:txBody>
          <a:bodyPr wrap="square" rtlCol="0">
            <a:spAutoFit/>
          </a:bodyPr>
          <a:lstStyle/>
          <a:p>
            <a:pPr fontAlgn="auto">
              <a:spcBef>
                <a:spcPts val="0"/>
              </a:spcBef>
              <a:spcAft>
                <a:spcPts val="0"/>
              </a:spcAft>
            </a:pPr>
            <a:r>
              <a:rPr lang="en-US" altLang="ja-JP" sz="1300" b="1" dirty="0">
                <a:solidFill>
                  <a:prstClr val="black">
                    <a:lumMod val="65000"/>
                    <a:lumOff val="35000"/>
                  </a:prstClr>
                </a:solidFill>
                <a:latin typeface="Meiryo UI" pitchFamily="50" charset="-128"/>
                <a:ea typeface="Meiryo UI" pitchFamily="50" charset="-128"/>
                <a:cs typeface="Meiryo UI" pitchFamily="50" charset="-128"/>
              </a:rPr>
              <a:t>【</a:t>
            </a:r>
            <a:r>
              <a:rPr lang="ja-JP" altLang="en-US" sz="1300" b="1" dirty="0">
                <a:solidFill>
                  <a:prstClr val="black">
                    <a:lumMod val="65000"/>
                    <a:lumOff val="35000"/>
                  </a:prstClr>
                </a:solidFill>
                <a:latin typeface="Meiryo UI" pitchFamily="50" charset="-128"/>
                <a:ea typeface="Meiryo UI" pitchFamily="50" charset="-128"/>
                <a:cs typeface="Meiryo UI" pitchFamily="50" charset="-128"/>
              </a:rPr>
              <a:t>在宅サービス</a:t>
            </a:r>
            <a:r>
              <a:rPr lang="en-US" altLang="ja-JP" sz="1300" b="1" dirty="0">
                <a:solidFill>
                  <a:prstClr val="black">
                    <a:lumMod val="65000"/>
                    <a:lumOff val="35000"/>
                  </a:prstClr>
                </a:solidFill>
                <a:latin typeface="Meiryo UI" pitchFamily="50" charset="-128"/>
                <a:ea typeface="Meiryo UI" pitchFamily="50" charset="-128"/>
                <a:cs typeface="Meiryo UI" pitchFamily="50" charset="-128"/>
              </a:rPr>
              <a:t>】</a:t>
            </a:r>
          </a:p>
          <a:p>
            <a:pPr fontAlgn="auto">
              <a:spcBef>
                <a:spcPts val="200"/>
              </a:spcBef>
              <a:spcAft>
                <a:spcPts val="0"/>
              </a:spcAft>
            </a:pPr>
            <a:r>
              <a:rPr lang="ja-JP" altLang="en-US" sz="1200" b="1" dirty="0">
                <a:solidFill>
                  <a:prstClr val="black">
                    <a:lumMod val="65000"/>
                    <a:lumOff val="35000"/>
                  </a:prstClr>
                </a:solidFill>
                <a:latin typeface="Meiryo UI" pitchFamily="50" charset="-128"/>
                <a:ea typeface="Meiryo UI" pitchFamily="50" charset="-128"/>
                <a:cs typeface="Meiryo UI" pitchFamily="50" charset="-128"/>
              </a:rPr>
              <a:t>･訪問介護  ･訪問看護 </a:t>
            </a:r>
            <a:endParaRPr lang="en-US" altLang="ja-JP" sz="1200" b="1" dirty="0">
              <a:solidFill>
                <a:prstClr val="black">
                  <a:lumMod val="65000"/>
                  <a:lumOff val="35000"/>
                </a:prstClr>
              </a:solidFill>
              <a:latin typeface="Meiryo UI" pitchFamily="50" charset="-128"/>
              <a:ea typeface="Meiryo UI" pitchFamily="50" charset="-128"/>
              <a:cs typeface="Meiryo UI" pitchFamily="50" charset="-128"/>
            </a:endParaRPr>
          </a:p>
          <a:p>
            <a:pPr fontAlgn="auto">
              <a:spcBef>
                <a:spcPts val="0"/>
              </a:spcBef>
              <a:spcAft>
                <a:spcPts val="0"/>
              </a:spcAft>
            </a:pPr>
            <a:r>
              <a:rPr lang="ja-JP" altLang="en-US" sz="1200" b="1" dirty="0">
                <a:solidFill>
                  <a:prstClr val="black">
                    <a:lumMod val="65000"/>
                    <a:lumOff val="35000"/>
                  </a:prstClr>
                </a:solidFill>
                <a:latin typeface="Meiryo UI" pitchFamily="50" charset="-128"/>
                <a:ea typeface="Meiryo UI" pitchFamily="50" charset="-128"/>
                <a:cs typeface="Meiryo UI" pitchFamily="50" charset="-128"/>
              </a:rPr>
              <a:t>･通所介護  ･短期入所</a:t>
            </a:r>
            <a:endParaRPr lang="en-US" altLang="ja-JP" sz="1200" b="1" dirty="0">
              <a:solidFill>
                <a:prstClr val="black">
                  <a:lumMod val="65000"/>
                  <a:lumOff val="35000"/>
                </a:prstClr>
              </a:solidFill>
              <a:latin typeface="Meiryo UI" pitchFamily="50" charset="-128"/>
              <a:ea typeface="Meiryo UI" pitchFamily="50" charset="-128"/>
              <a:cs typeface="Meiryo UI" pitchFamily="50" charset="-128"/>
            </a:endParaRPr>
          </a:p>
          <a:p>
            <a:pPr fontAlgn="auto">
              <a:spcBef>
                <a:spcPts val="0"/>
              </a:spcBef>
              <a:spcAft>
                <a:spcPts val="0"/>
              </a:spcAft>
            </a:pPr>
            <a:r>
              <a:rPr lang="ja-JP" altLang="en-US" sz="1200" b="1" dirty="0">
                <a:solidFill>
                  <a:prstClr val="black">
                    <a:lumMod val="65000"/>
                    <a:lumOff val="35000"/>
                  </a:prstClr>
                </a:solidFill>
                <a:latin typeface="Meiryo UI" pitchFamily="50" charset="-128"/>
                <a:ea typeface="Meiryo UI" pitchFamily="50" charset="-128"/>
                <a:cs typeface="Meiryo UI" pitchFamily="50" charset="-128"/>
              </a:rPr>
              <a:t>･小規模多機能型居宅介護</a:t>
            </a:r>
            <a:endParaRPr lang="en-US" altLang="ja-JP" sz="1200" b="1" dirty="0">
              <a:solidFill>
                <a:prstClr val="black">
                  <a:lumMod val="65000"/>
                  <a:lumOff val="35000"/>
                </a:prstClr>
              </a:solidFill>
              <a:latin typeface="Meiryo UI" pitchFamily="50" charset="-128"/>
              <a:ea typeface="Meiryo UI" pitchFamily="50" charset="-128"/>
              <a:cs typeface="Meiryo UI" pitchFamily="50" charset="-128"/>
            </a:endParaRPr>
          </a:p>
          <a:p>
            <a:pPr fontAlgn="auto">
              <a:spcBef>
                <a:spcPts val="0"/>
              </a:spcBef>
              <a:spcAft>
                <a:spcPts val="0"/>
              </a:spcAft>
            </a:pPr>
            <a:r>
              <a:rPr lang="ja-JP" altLang="en-US" sz="1200" b="1" dirty="0">
                <a:solidFill>
                  <a:prstClr val="black">
                    <a:lumMod val="65000"/>
                    <a:lumOff val="35000"/>
                  </a:prstClr>
                </a:solidFill>
                <a:latin typeface="Meiryo UI" pitchFamily="50" charset="-128"/>
                <a:ea typeface="Meiryo UI" pitchFamily="50" charset="-128"/>
                <a:cs typeface="Meiryo UI" pitchFamily="50" charset="-128"/>
              </a:rPr>
              <a:t>･</a:t>
            </a:r>
            <a:r>
              <a:rPr lang="en-US" altLang="ja-JP" sz="1200" b="1" dirty="0">
                <a:solidFill>
                  <a:prstClr val="black">
                    <a:lumMod val="65000"/>
                    <a:lumOff val="35000"/>
                  </a:prstClr>
                </a:solidFill>
                <a:latin typeface="Meiryo UI" pitchFamily="50" charset="-128"/>
                <a:ea typeface="Meiryo UI" pitchFamily="50" charset="-128"/>
                <a:cs typeface="Meiryo UI" pitchFamily="50" charset="-128"/>
              </a:rPr>
              <a:t>24</a:t>
            </a:r>
            <a:r>
              <a:rPr lang="ja-JP" altLang="en-US" sz="1200" b="1" dirty="0">
                <a:solidFill>
                  <a:prstClr val="black">
                    <a:lumMod val="65000"/>
                    <a:lumOff val="35000"/>
                  </a:prstClr>
                </a:solidFill>
                <a:latin typeface="Meiryo UI" pitchFamily="50" charset="-128"/>
                <a:ea typeface="Meiryo UI" pitchFamily="50" charset="-128"/>
                <a:cs typeface="Meiryo UI" pitchFamily="50" charset="-128"/>
              </a:rPr>
              <a:t>時間対応の訪問サービス</a:t>
            </a:r>
            <a:endParaRPr lang="en-US" altLang="ja-JP" sz="1200" b="1" dirty="0">
              <a:solidFill>
                <a:prstClr val="black">
                  <a:lumMod val="65000"/>
                  <a:lumOff val="35000"/>
                </a:prstClr>
              </a:solidFill>
              <a:latin typeface="Meiryo UI" pitchFamily="50" charset="-128"/>
              <a:ea typeface="Meiryo UI" pitchFamily="50" charset="-128"/>
              <a:cs typeface="Meiryo UI" pitchFamily="50" charset="-128"/>
            </a:endParaRPr>
          </a:p>
          <a:p>
            <a:pPr fontAlgn="auto">
              <a:spcBef>
                <a:spcPts val="0"/>
              </a:spcBef>
              <a:spcAft>
                <a:spcPts val="0"/>
              </a:spcAft>
            </a:pPr>
            <a:r>
              <a:rPr lang="ja-JP" altLang="en-US" sz="1200" b="1" dirty="0">
                <a:solidFill>
                  <a:prstClr val="black">
                    <a:lumMod val="65000"/>
                    <a:lumOff val="35000"/>
                  </a:prstClr>
                </a:solidFill>
                <a:latin typeface="Meiryo UI" pitchFamily="50" charset="-128"/>
                <a:ea typeface="Meiryo UI" pitchFamily="50" charset="-128"/>
                <a:cs typeface="Meiryo UI" pitchFamily="50" charset="-128"/>
              </a:rPr>
              <a:t>･複合型サービス</a:t>
            </a:r>
            <a:endParaRPr lang="en-US" altLang="ja-JP" sz="1200" b="1" dirty="0">
              <a:solidFill>
                <a:prstClr val="black">
                  <a:lumMod val="65000"/>
                  <a:lumOff val="35000"/>
                </a:prstClr>
              </a:solidFill>
              <a:latin typeface="Meiryo UI" pitchFamily="50" charset="-128"/>
              <a:ea typeface="Meiryo UI" pitchFamily="50" charset="-128"/>
              <a:cs typeface="Meiryo UI" pitchFamily="50" charset="-128"/>
            </a:endParaRPr>
          </a:p>
        </p:txBody>
      </p:sp>
      <p:sp>
        <p:nvSpPr>
          <p:cNvPr id="70" name="円/楕円 69"/>
          <p:cNvSpPr/>
          <p:nvPr/>
        </p:nvSpPr>
        <p:spPr>
          <a:xfrm>
            <a:off x="2726668" y="5812016"/>
            <a:ext cx="1163096" cy="700571"/>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800">
              <a:solidFill>
                <a:prstClr val="white"/>
              </a:solidFill>
            </a:endParaRPr>
          </a:p>
        </p:txBody>
      </p:sp>
      <p:sp>
        <p:nvSpPr>
          <p:cNvPr id="72" name="円/楕円 71"/>
          <p:cNvSpPr/>
          <p:nvPr/>
        </p:nvSpPr>
        <p:spPr>
          <a:xfrm>
            <a:off x="3727224" y="5958994"/>
            <a:ext cx="1163096" cy="700571"/>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800">
              <a:solidFill>
                <a:prstClr val="white"/>
              </a:solidFill>
            </a:endParaRPr>
          </a:p>
        </p:txBody>
      </p:sp>
      <p:sp>
        <p:nvSpPr>
          <p:cNvPr id="74" name="テキスト ボックス 73"/>
          <p:cNvSpPr txBox="1"/>
          <p:nvPr/>
        </p:nvSpPr>
        <p:spPr>
          <a:xfrm>
            <a:off x="7269355" y="2833492"/>
            <a:ext cx="1746954" cy="769441"/>
          </a:xfrm>
          <a:prstGeom prst="rect">
            <a:avLst/>
          </a:prstGeom>
          <a:noFill/>
        </p:spPr>
        <p:txBody>
          <a:bodyPr wrap="square" rtlCol="0">
            <a:spAutoFit/>
          </a:bodyPr>
          <a:lstStyle/>
          <a:p>
            <a:pPr fontAlgn="auto">
              <a:spcBef>
                <a:spcPts val="0"/>
              </a:spcBef>
              <a:spcAft>
                <a:spcPts val="0"/>
              </a:spcAft>
            </a:pPr>
            <a:r>
              <a:rPr lang="en-US" altLang="ja-JP" sz="1100" b="1" dirty="0">
                <a:solidFill>
                  <a:prstClr val="white"/>
                </a:solidFill>
                <a:latin typeface="Meiryo UI" pitchFamily="50" charset="-128"/>
                <a:ea typeface="Meiryo UI" pitchFamily="50" charset="-128"/>
                <a:cs typeface="Meiryo UI" pitchFamily="50" charset="-128"/>
              </a:rPr>
              <a:t>【</a:t>
            </a:r>
            <a:r>
              <a:rPr lang="ja-JP" altLang="en-US" sz="1100" b="1" dirty="0">
                <a:solidFill>
                  <a:prstClr val="white"/>
                </a:solidFill>
                <a:latin typeface="Meiryo UI" pitchFamily="50" charset="-128"/>
                <a:ea typeface="Meiryo UI" pitchFamily="50" charset="-128"/>
                <a:cs typeface="Meiryo UI" pitchFamily="50" charset="-128"/>
              </a:rPr>
              <a:t>施設･居住系サービス</a:t>
            </a:r>
            <a:r>
              <a:rPr lang="en-US" altLang="ja-JP" sz="1100" b="1" dirty="0">
                <a:solidFill>
                  <a:prstClr val="white"/>
                </a:solidFill>
                <a:latin typeface="Meiryo UI" pitchFamily="50" charset="-128"/>
                <a:ea typeface="Meiryo UI" pitchFamily="50" charset="-128"/>
                <a:cs typeface="Meiryo UI" pitchFamily="50" charset="-128"/>
              </a:rPr>
              <a:t>】</a:t>
            </a:r>
          </a:p>
          <a:p>
            <a:pPr fontAlgn="auto">
              <a:spcBef>
                <a:spcPts val="0"/>
              </a:spcBef>
              <a:spcAft>
                <a:spcPts val="0"/>
              </a:spcAft>
            </a:pPr>
            <a:r>
              <a:rPr lang="ja-JP" altLang="en-US" sz="1100" b="1" dirty="0">
                <a:solidFill>
                  <a:prstClr val="white"/>
                </a:solidFill>
                <a:latin typeface="Meiryo UI" pitchFamily="50" charset="-128"/>
                <a:ea typeface="Meiryo UI" pitchFamily="50" charset="-128"/>
                <a:cs typeface="Meiryo UI" pitchFamily="50" charset="-128"/>
              </a:rPr>
              <a:t>･介護老人福祉施設</a:t>
            </a:r>
            <a:endParaRPr lang="en-US" altLang="ja-JP" sz="1100" b="1" dirty="0">
              <a:solidFill>
                <a:prstClr val="white"/>
              </a:solidFill>
              <a:latin typeface="Meiryo UI" pitchFamily="50" charset="-128"/>
              <a:ea typeface="Meiryo UI" pitchFamily="50" charset="-128"/>
              <a:cs typeface="Meiryo UI" pitchFamily="50" charset="-128"/>
            </a:endParaRPr>
          </a:p>
          <a:p>
            <a:pPr fontAlgn="auto">
              <a:spcBef>
                <a:spcPts val="0"/>
              </a:spcBef>
              <a:spcAft>
                <a:spcPts val="0"/>
              </a:spcAft>
            </a:pPr>
            <a:r>
              <a:rPr lang="ja-JP" altLang="en-US" sz="1100" b="1" dirty="0">
                <a:solidFill>
                  <a:prstClr val="white"/>
                </a:solidFill>
                <a:latin typeface="Meiryo UI" pitchFamily="50" charset="-128"/>
                <a:ea typeface="Meiryo UI" pitchFamily="50" charset="-128"/>
                <a:cs typeface="Meiryo UI" pitchFamily="50" charset="-128"/>
              </a:rPr>
              <a:t>･介護老人保健施設</a:t>
            </a:r>
            <a:endParaRPr lang="en-US" altLang="ja-JP" sz="1100" b="1" dirty="0">
              <a:solidFill>
                <a:prstClr val="white"/>
              </a:solidFill>
              <a:latin typeface="Meiryo UI" pitchFamily="50" charset="-128"/>
              <a:ea typeface="Meiryo UI" pitchFamily="50" charset="-128"/>
              <a:cs typeface="Meiryo UI" pitchFamily="50" charset="-128"/>
            </a:endParaRPr>
          </a:p>
          <a:p>
            <a:pPr fontAlgn="auto">
              <a:spcBef>
                <a:spcPts val="0"/>
              </a:spcBef>
              <a:spcAft>
                <a:spcPts val="0"/>
              </a:spcAft>
            </a:pPr>
            <a:r>
              <a:rPr lang="ja-JP" altLang="en-US" sz="1100" b="1" dirty="0">
                <a:solidFill>
                  <a:prstClr val="white"/>
                </a:solidFill>
                <a:latin typeface="Meiryo UI" pitchFamily="50" charset="-128"/>
                <a:ea typeface="Meiryo UI" pitchFamily="50" charset="-128"/>
                <a:cs typeface="Meiryo UI" pitchFamily="50" charset="-128"/>
              </a:rPr>
              <a:t>･認知症共同生活介護 等</a:t>
            </a:r>
            <a:endParaRPr lang="en-US" altLang="ja-JP" sz="1100" b="1" dirty="0">
              <a:solidFill>
                <a:prstClr val="white"/>
              </a:solidFill>
              <a:latin typeface="Meiryo UI" pitchFamily="50" charset="-128"/>
              <a:ea typeface="Meiryo UI" pitchFamily="50" charset="-128"/>
              <a:cs typeface="Meiryo UI" pitchFamily="50" charset="-128"/>
            </a:endParaRPr>
          </a:p>
        </p:txBody>
      </p:sp>
      <p:sp>
        <p:nvSpPr>
          <p:cNvPr id="75" name="円弧 74"/>
          <p:cNvSpPr/>
          <p:nvPr/>
        </p:nvSpPr>
        <p:spPr>
          <a:xfrm rot="6412652">
            <a:off x="4479742" y="3658411"/>
            <a:ext cx="969280" cy="847125"/>
          </a:xfrm>
          <a:prstGeom prst="arc">
            <a:avLst>
              <a:gd name="adj1" fmla="val 4555472"/>
              <a:gd name="adj2" fmla="val 11324351"/>
            </a:avLst>
          </a:prstGeom>
          <a:ln w="50800">
            <a:solidFill>
              <a:schemeClr val="accent3">
                <a:lumMod val="75000"/>
              </a:schemeClr>
            </a:solidFill>
            <a:tailEnd type="arrow" w="med" len="sm"/>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ja-JP" altLang="en-US" sz="1800">
              <a:solidFill>
                <a:prstClr val="black"/>
              </a:solidFill>
            </a:endParaRPr>
          </a:p>
        </p:txBody>
      </p:sp>
      <p:sp>
        <p:nvSpPr>
          <p:cNvPr id="76" name="円弧 75"/>
          <p:cNvSpPr/>
          <p:nvPr/>
        </p:nvSpPr>
        <p:spPr>
          <a:xfrm rot="10265966">
            <a:off x="2781494" y="4035595"/>
            <a:ext cx="721440" cy="654257"/>
          </a:xfrm>
          <a:prstGeom prst="arc">
            <a:avLst>
              <a:gd name="adj1" fmla="val 15935650"/>
              <a:gd name="adj2" fmla="val 1941620"/>
            </a:avLst>
          </a:prstGeom>
          <a:ln w="50800">
            <a:headEnd type="arrow" w="med" len="sm"/>
            <a:tailEnd type="none" w="med" len="sm"/>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ja-JP" altLang="en-US" sz="1800">
              <a:solidFill>
                <a:prstClr val="black"/>
              </a:solidFill>
            </a:endParaRPr>
          </a:p>
        </p:txBody>
      </p:sp>
      <p:sp>
        <p:nvSpPr>
          <p:cNvPr id="77" name="円弧 76"/>
          <p:cNvSpPr/>
          <p:nvPr/>
        </p:nvSpPr>
        <p:spPr>
          <a:xfrm rot="8340376">
            <a:off x="2980015" y="3623020"/>
            <a:ext cx="913080" cy="810787"/>
          </a:xfrm>
          <a:prstGeom prst="arc">
            <a:avLst>
              <a:gd name="adj1" fmla="val 6917379"/>
              <a:gd name="adj2" fmla="val 13599718"/>
            </a:avLst>
          </a:prstGeom>
          <a:ln w="50800">
            <a:headEnd type="arrow" w="med" len="sm"/>
            <a:tailEnd type="none" w="med" len="sm"/>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ja-JP" altLang="en-US" sz="1800">
              <a:solidFill>
                <a:prstClr val="black"/>
              </a:solidFill>
            </a:endParaRPr>
          </a:p>
        </p:txBody>
      </p:sp>
      <p:sp>
        <p:nvSpPr>
          <p:cNvPr id="79" name="テキスト ボックス 78"/>
          <p:cNvSpPr txBox="1"/>
          <p:nvPr/>
        </p:nvSpPr>
        <p:spPr>
          <a:xfrm>
            <a:off x="4267584" y="3140790"/>
            <a:ext cx="1005752" cy="307777"/>
          </a:xfrm>
          <a:prstGeom prst="rect">
            <a:avLst/>
          </a:prstGeom>
          <a:noFill/>
        </p:spPr>
        <p:txBody>
          <a:bodyPr wrap="square" rtlCol="0">
            <a:spAutoFit/>
          </a:bodyPr>
          <a:lstStyle/>
          <a:p>
            <a:pPr fontAlgn="auto">
              <a:spcBef>
                <a:spcPts val="0"/>
              </a:spcBef>
              <a:spcAft>
                <a:spcPts val="0"/>
              </a:spcAft>
            </a:pPr>
            <a:r>
              <a:rPr lang="ja-JP" altLang="en-US" sz="1400" b="1" dirty="0">
                <a:solidFill>
                  <a:srgbClr val="9BBB59">
                    <a:lumMod val="75000"/>
                  </a:srgbClr>
                </a:solidFill>
                <a:latin typeface="Meiryo UI" pitchFamily="50" charset="-128"/>
                <a:ea typeface="Meiryo UI" pitchFamily="50" charset="-128"/>
                <a:cs typeface="Meiryo UI" pitchFamily="50" charset="-128"/>
              </a:rPr>
              <a:t>通所･入所</a:t>
            </a:r>
            <a:endParaRPr lang="en-US" altLang="ja-JP" sz="1400" b="1" dirty="0">
              <a:solidFill>
                <a:srgbClr val="9BBB59">
                  <a:lumMod val="75000"/>
                </a:srgbClr>
              </a:solidFill>
              <a:latin typeface="Meiryo UI" pitchFamily="50" charset="-128"/>
              <a:ea typeface="Meiryo UI" pitchFamily="50" charset="-128"/>
              <a:cs typeface="Meiryo UI" pitchFamily="50" charset="-128"/>
            </a:endParaRPr>
          </a:p>
        </p:txBody>
      </p:sp>
      <p:sp>
        <p:nvSpPr>
          <p:cNvPr id="80" name="円弧 79"/>
          <p:cNvSpPr/>
          <p:nvPr/>
        </p:nvSpPr>
        <p:spPr>
          <a:xfrm rot="4933733">
            <a:off x="4769282" y="3936973"/>
            <a:ext cx="689961" cy="939225"/>
          </a:xfrm>
          <a:prstGeom prst="arc">
            <a:avLst>
              <a:gd name="adj1" fmla="val 16816069"/>
              <a:gd name="adj2" fmla="val 21411095"/>
            </a:avLst>
          </a:prstGeom>
          <a:ln w="50800">
            <a:solidFill>
              <a:schemeClr val="accent3">
                <a:lumMod val="75000"/>
              </a:schemeClr>
            </a:solidFill>
            <a:tailEnd type="arrow" w="med" len="sm"/>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ja-JP" altLang="en-US" sz="1800">
              <a:solidFill>
                <a:prstClr val="black"/>
              </a:solidFill>
            </a:endParaRPr>
          </a:p>
        </p:txBody>
      </p:sp>
      <p:sp>
        <p:nvSpPr>
          <p:cNvPr id="81" name="円弧 80"/>
          <p:cNvSpPr/>
          <p:nvPr/>
        </p:nvSpPr>
        <p:spPr>
          <a:xfrm rot="11352744">
            <a:off x="3090169" y="4930526"/>
            <a:ext cx="763982" cy="870640"/>
          </a:xfrm>
          <a:prstGeom prst="arc">
            <a:avLst>
              <a:gd name="adj1" fmla="val 17033706"/>
              <a:gd name="adj2" fmla="val 3688238"/>
            </a:avLst>
          </a:prstGeom>
          <a:ln w="50800">
            <a:solidFill>
              <a:schemeClr val="accent2"/>
            </a:solidFill>
            <a:headEnd type="arrow" w="med" len="sm"/>
            <a:tailEnd type="none" w="med" len="sm"/>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ja-JP" altLang="en-US" sz="1800">
              <a:solidFill>
                <a:prstClr val="black"/>
              </a:solidFill>
            </a:endParaRPr>
          </a:p>
        </p:txBody>
      </p:sp>
      <p:sp>
        <p:nvSpPr>
          <p:cNvPr id="82" name="円弧 81"/>
          <p:cNvSpPr/>
          <p:nvPr/>
        </p:nvSpPr>
        <p:spPr>
          <a:xfrm rot="9951398">
            <a:off x="4395135" y="5006427"/>
            <a:ext cx="1149201" cy="966433"/>
          </a:xfrm>
          <a:prstGeom prst="arc">
            <a:avLst>
              <a:gd name="adj1" fmla="val 7798388"/>
              <a:gd name="adj2" fmla="val 14013663"/>
            </a:avLst>
          </a:prstGeom>
          <a:ln w="50800">
            <a:solidFill>
              <a:schemeClr val="accent2"/>
            </a:solidFill>
            <a:headEnd type="arrow" w="med" len="sm"/>
            <a:tailEnd type="none" w="med" len="sm"/>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ja-JP" altLang="en-US" sz="1800">
              <a:solidFill>
                <a:prstClr val="black"/>
              </a:solidFill>
            </a:endParaRPr>
          </a:p>
        </p:txBody>
      </p:sp>
      <p:sp>
        <p:nvSpPr>
          <p:cNvPr id="83" name="テキスト ボックス 82"/>
          <p:cNvSpPr txBox="1"/>
          <p:nvPr/>
        </p:nvSpPr>
        <p:spPr>
          <a:xfrm>
            <a:off x="6462892" y="4903857"/>
            <a:ext cx="2289654" cy="1451679"/>
          </a:xfrm>
          <a:prstGeom prst="rect">
            <a:avLst/>
          </a:prstGeom>
          <a:solidFill>
            <a:schemeClr val="bg1"/>
          </a:solidFill>
          <a:ln w="22225">
            <a:solidFill>
              <a:schemeClr val="tx1">
                <a:lumMod val="65000"/>
                <a:lumOff val="35000"/>
              </a:schemeClr>
            </a:solidFill>
            <a:prstDash val="sysDash"/>
          </a:ln>
        </p:spPr>
        <p:txBody>
          <a:bodyPr wrap="square" rtlCol="0">
            <a:spAutoFit/>
          </a:bodyPr>
          <a:lstStyle/>
          <a:p>
            <a:pPr fontAlgn="auto">
              <a:spcBef>
                <a:spcPts val="600"/>
              </a:spcBef>
              <a:spcAft>
                <a:spcPts val="0"/>
              </a:spcAft>
            </a:pPr>
            <a:endParaRPr lang="en-US" altLang="ja-JP" sz="100" b="1" dirty="0">
              <a:solidFill>
                <a:prstClr val="black"/>
              </a:solidFill>
              <a:latin typeface="Meiryo UI" pitchFamily="50" charset="-128"/>
              <a:ea typeface="Meiryo UI" pitchFamily="50" charset="-128"/>
              <a:cs typeface="Meiryo UI" pitchFamily="50" charset="-128"/>
            </a:endParaRPr>
          </a:p>
          <a:p>
            <a:pPr fontAlgn="auto">
              <a:spcBef>
                <a:spcPts val="600"/>
              </a:spcBef>
              <a:spcAft>
                <a:spcPts val="0"/>
              </a:spcAft>
            </a:pPr>
            <a:r>
              <a:rPr lang="ja-JP" altLang="en-US" sz="1300" b="1" dirty="0">
                <a:solidFill>
                  <a:prstClr val="black"/>
                </a:solidFill>
                <a:latin typeface="Meiryo UI" pitchFamily="50" charset="-128"/>
                <a:ea typeface="Meiryo UI" pitchFamily="50" charset="-128"/>
                <a:cs typeface="Meiryo UI" pitchFamily="50" charset="-128"/>
              </a:rPr>
              <a:t> 地域包括ケアシステムは、</a:t>
            </a:r>
            <a:endParaRPr lang="en-US" altLang="ja-JP" sz="1300" b="1" dirty="0">
              <a:solidFill>
                <a:prstClr val="black"/>
              </a:solidFill>
              <a:latin typeface="Meiryo UI" pitchFamily="50" charset="-128"/>
              <a:ea typeface="Meiryo UI" pitchFamily="50" charset="-128"/>
              <a:cs typeface="Meiryo UI" pitchFamily="50" charset="-128"/>
            </a:endParaRPr>
          </a:p>
          <a:p>
            <a:pPr fontAlgn="auto">
              <a:spcBef>
                <a:spcPts val="400"/>
              </a:spcBef>
              <a:spcAft>
                <a:spcPts val="0"/>
              </a:spcAft>
            </a:pPr>
            <a:r>
              <a:rPr lang="ja-JP" altLang="en-US" sz="1300" b="1" dirty="0">
                <a:solidFill>
                  <a:prstClr val="black"/>
                </a:solidFill>
                <a:latin typeface="Meiryo UI" pitchFamily="50" charset="-128"/>
                <a:ea typeface="Meiryo UI" pitchFamily="50" charset="-128"/>
                <a:cs typeface="Meiryo UI" pitchFamily="50" charset="-128"/>
              </a:rPr>
              <a:t> おおむね</a:t>
            </a:r>
            <a:r>
              <a:rPr lang="en-US" altLang="ja-JP" sz="1300" b="1" dirty="0">
                <a:solidFill>
                  <a:prstClr val="black"/>
                </a:solidFill>
                <a:latin typeface="Meiryo UI" pitchFamily="50" charset="-128"/>
                <a:ea typeface="Meiryo UI" pitchFamily="50" charset="-128"/>
                <a:cs typeface="Meiryo UI" pitchFamily="50" charset="-128"/>
              </a:rPr>
              <a:t>30</a:t>
            </a:r>
            <a:r>
              <a:rPr lang="ja-JP" altLang="en-US" sz="1300" b="1" dirty="0">
                <a:solidFill>
                  <a:prstClr val="black"/>
                </a:solidFill>
                <a:latin typeface="Meiryo UI" pitchFamily="50" charset="-128"/>
                <a:ea typeface="Meiryo UI" pitchFamily="50" charset="-128"/>
                <a:cs typeface="Meiryo UI" pitchFamily="50" charset="-128"/>
              </a:rPr>
              <a:t>分以内に</a:t>
            </a:r>
            <a:endParaRPr lang="en-US" altLang="ja-JP" sz="1300" b="1" dirty="0">
              <a:solidFill>
                <a:prstClr val="black"/>
              </a:solidFill>
              <a:latin typeface="Meiryo UI" pitchFamily="50" charset="-128"/>
              <a:ea typeface="Meiryo UI" pitchFamily="50" charset="-128"/>
              <a:cs typeface="Meiryo UI" pitchFamily="50" charset="-128"/>
            </a:endParaRPr>
          </a:p>
          <a:p>
            <a:pPr fontAlgn="auto">
              <a:spcBef>
                <a:spcPts val="400"/>
              </a:spcBef>
              <a:spcAft>
                <a:spcPts val="0"/>
              </a:spcAft>
            </a:pPr>
            <a:r>
              <a:rPr lang="ja-JP" altLang="en-US" sz="1300" b="1" dirty="0">
                <a:solidFill>
                  <a:prstClr val="black"/>
                </a:solidFill>
                <a:latin typeface="Meiryo UI" pitchFamily="50" charset="-128"/>
                <a:ea typeface="Meiryo UI" pitchFamily="50" charset="-128"/>
                <a:cs typeface="Meiryo UI" pitchFamily="50" charset="-128"/>
              </a:rPr>
              <a:t> 必要なサービスが提供される</a:t>
            </a:r>
            <a:endParaRPr lang="en-US" altLang="ja-JP" sz="1300" b="1" dirty="0">
              <a:solidFill>
                <a:prstClr val="black"/>
              </a:solidFill>
              <a:latin typeface="Meiryo UI" pitchFamily="50" charset="-128"/>
              <a:ea typeface="Meiryo UI" pitchFamily="50" charset="-128"/>
              <a:cs typeface="Meiryo UI" pitchFamily="50" charset="-128"/>
            </a:endParaRPr>
          </a:p>
          <a:p>
            <a:pPr fontAlgn="auto">
              <a:spcBef>
                <a:spcPts val="400"/>
              </a:spcBef>
              <a:spcAft>
                <a:spcPts val="0"/>
              </a:spcAft>
            </a:pPr>
            <a:r>
              <a:rPr lang="ja-JP" altLang="en-US" sz="1300" b="1" dirty="0">
                <a:solidFill>
                  <a:prstClr val="black"/>
                </a:solidFill>
                <a:latin typeface="Meiryo UI" pitchFamily="50" charset="-128"/>
                <a:ea typeface="Meiryo UI" pitchFamily="50" charset="-128"/>
                <a:cs typeface="Meiryo UI" pitchFamily="50" charset="-128"/>
              </a:rPr>
              <a:t> 日常生活圏域（中学校区）</a:t>
            </a:r>
            <a:endParaRPr lang="en-US" altLang="ja-JP" sz="1300" b="1" dirty="0">
              <a:solidFill>
                <a:prstClr val="black"/>
              </a:solidFill>
              <a:latin typeface="Meiryo UI" pitchFamily="50" charset="-128"/>
              <a:ea typeface="Meiryo UI" pitchFamily="50" charset="-128"/>
              <a:cs typeface="Meiryo UI" pitchFamily="50" charset="-128"/>
            </a:endParaRPr>
          </a:p>
          <a:p>
            <a:pPr fontAlgn="auto">
              <a:spcBef>
                <a:spcPts val="400"/>
              </a:spcBef>
              <a:spcAft>
                <a:spcPts val="0"/>
              </a:spcAft>
            </a:pPr>
            <a:r>
              <a:rPr lang="ja-JP" altLang="en-US" sz="1300" b="1" dirty="0">
                <a:solidFill>
                  <a:prstClr val="black"/>
                </a:solidFill>
                <a:latin typeface="Meiryo UI" pitchFamily="50" charset="-128"/>
                <a:ea typeface="Meiryo UI" pitchFamily="50" charset="-128"/>
                <a:cs typeface="Meiryo UI" pitchFamily="50" charset="-128"/>
              </a:rPr>
              <a:t> を単位として想定</a:t>
            </a:r>
            <a:endParaRPr lang="en-US" altLang="ja-JP" sz="1300" b="1" dirty="0">
              <a:solidFill>
                <a:prstClr val="black"/>
              </a:solidFill>
              <a:latin typeface="Meiryo UI" pitchFamily="50" charset="-128"/>
              <a:ea typeface="Meiryo UI" pitchFamily="50" charset="-128"/>
              <a:cs typeface="Meiryo UI" pitchFamily="50" charset="-128"/>
            </a:endParaRPr>
          </a:p>
          <a:p>
            <a:pPr fontAlgn="auto">
              <a:spcBef>
                <a:spcPts val="0"/>
              </a:spcBef>
              <a:spcAft>
                <a:spcPts val="0"/>
              </a:spcAft>
            </a:pPr>
            <a:endParaRPr lang="en-US" altLang="ja-JP" sz="100" b="1" dirty="0">
              <a:solidFill>
                <a:prstClr val="black"/>
              </a:solidFill>
              <a:latin typeface="Meiryo UI" pitchFamily="50" charset="-128"/>
              <a:ea typeface="Meiryo UI" pitchFamily="50" charset="-128"/>
              <a:cs typeface="Meiryo UI" pitchFamily="50" charset="-128"/>
            </a:endParaRPr>
          </a:p>
          <a:p>
            <a:pPr fontAlgn="auto">
              <a:spcBef>
                <a:spcPts val="0"/>
              </a:spcBef>
              <a:spcAft>
                <a:spcPts val="0"/>
              </a:spcAft>
            </a:pPr>
            <a:endParaRPr lang="en-US" altLang="ja-JP" sz="100" b="1" dirty="0">
              <a:solidFill>
                <a:prstClr val="black"/>
              </a:solidFill>
              <a:latin typeface="Meiryo UI" pitchFamily="50" charset="-128"/>
              <a:ea typeface="Meiryo UI" pitchFamily="50" charset="-128"/>
              <a:cs typeface="Meiryo UI" pitchFamily="50" charset="-128"/>
            </a:endParaRPr>
          </a:p>
          <a:p>
            <a:pPr fontAlgn="auto">
              <a:spcBef>
                <a:spcPts val="0"/>
              </a:spcBef>
              <a:spcAft>
                <a:spcPts val="0"/>
              </a:spcAft>
            </a:pPr>
            <a:endParaRPr lang="en-US" altLang="ja-JP" sz="100" b="1" dirty="0">
              <a:solidFill>
                <a:prstClr val="black"/>
              </a:solidFill>
              <a:latin typeface="Meiryo UI" pitchFamily="50" charset="-128"/>
              <a:ea typeface="Meiryo UI" pitchFamily="50" charset="-128"/>
              <a:cs typeface="Meiryo UI" pitchFamily="50" charset="-128"/>
            </a:endParaRPr>
          </a:p>
          <a:p>
            <a:pPr fontAlgn="auto">
              <a:spcBef>
                <a:spcPts val="0"/>
              </a:spcBef>
              <a:spcAft>
                <a:spcPts val="0"/>
              </a:spcAft>
            </a:pPr>
            <a:endParaRPr lang="en-US" altLang="ja-JP" sz="100" b="1" dirty="0">
              <a:solidFill>
                <a:prstClr val="black"/>
              </a:solidFill>
              <a:latin typeface="Meiryo UI" pitchFamily="50" charset="-128"/>
              <a:ea typeface="Meiryo UI" pitchFamily="50" charset="-128"/>
              <a:cs typeface="Meiryo UI" pitchFamily="50" charset="-128"/>
            </a:endParaRPr>
          </a:p>
        </p:txBody>
      </p:sp>
      <p:sp>
        <p:nvSpPr>
          <p:cNvPr id="84" name="テキスト ボックス 83"/>
          <p:cNvSpPr txBox="1"/>
          <p:nvPr/>
        </p:nvSpPr>
        <p:spPr>
          <a:xfrm>
            <a:off x="437869" y="5505787"/>
            <a:ext cx="1737646" cy="646331"/>
          </a:xfrm>
          <a:prstGeom prst="rect">
            <a:avLst/>
          </a:prstGeom>
          <a:noFill/>
        </p:spPr>
        <p:txBody>
          <a:bodyPr wrap="square" rtlCol="0">
            <a:spAutoFit/>
          </a:bodyPr>
          <a:lstStyle/>
          <a:p>
            <a:pPr fontAlgn="auto">
              <a:spcBef>
                <a:spcPts val="0"/>
              </a:spcBef>
              <a:spcAft>
                <a:spcPts val="0"/>
              </a:spcAft>
            </a:pPr>
            <a:r>
              <a:rPr lang="ja-JP" altLang="en-US" sz="1200" b="1" dirty="0">
                <a:solidFill>
                  <a:prstClr val="black">
                    <a:lumMod val="65000"/>
                    <a:lumOff val="35000"/>
                  </a:prstClr>
                </a:solidFill>
                <a:latin typeface="Meiryo UI" pitchFamily="50" charset="-128"/>
                <a:ea typeface="Meiryo UI" pitchFamily="50" charset="-128"/>
                <a:cs typeface="Meiryo UI" pitchFamily="50" charset="-128"/>
              </a:rPr>
              <a:t>相談業務や</a:t>
            </a:r>
            <a:endParaRPr lang="en-US" altLang="ja-JP" sz="1200" b="1" dirty="0">
              <a:solidFill>
                <a:prstClr val="black">
                  <a:lumMod val="65000"/>
                  <a:lumOff val="35000"/>
                </a:prstClr>
              </a:solidFill>
              <a:latin typeface="Meiryo UI" pitchFamily="50" charset="-128"/>
              <a:ea typeface="Meiryo UI" pitchFamily="50" charset="-128"/>
              <a:cs typeface="Meiryo UI" pitchFamily="50" charset="-128"/>
            </a:endParaRPr>
          </a:p>
          <a:p>
            <a:pPr fontAlgn="auto">
              <a:spcBef>
                <a:spcPts val="0"/>
              </a:spcBef>
              <a:spcAft>
                <a:spcPts val="0"/>
              </a:spcAft>
            </a:pPr>
            <a:r>
              <a:rPr lang="ja-JP" altLang="en-US" sz="1200" b="1" dirty="0">
                <a:solidFill>
                  <a:prstClr val="black">
                    <a:lumMod val="65000"/>
                    <a:lumOff val="35000"/>
                  </a:prstClr>
                </a:solidFill>
                <a:latin typeface="Meiryo UI" pitchFamily="50" charset="-128"/>
                <a:ea typeface="Meiryo UI" pitchFamily="50" charset="-128"/>
                <a:cs typeface="Meiryo UI" pitchFamily="50" charset="-128"/>
              </a:rPr>
              <a:t>サービスのコーディネート</a:t>
            </a:r>
            <a:endParaRPr lang="en-US" altLang="ja-JP" sz="1200" b="1" dirty="0">
              <a:solidFill>
                <a:prstClr val="black">
                  <a:lumMod val="65000"/>
                  <a:lumOff val="35000"/>
                </a:prstClr>
              </a:solidFill>
              <a:latin typeface="Meiryo UI" pitchFamily="50" charset="-128"/>
              <a:ea typeface="Meiryo UI" pitchFamily="50" charset="-128"/>
              <a:cs typeface="Meiryo UI" pitchFamily="50" charset="-128"/>
            </a:endParaRPr>
          </a:p>
          <a:p>
            <a:pPr fontAlgn="auto">
              <a:spcBef>
                <a:spcPts val="0"/>
              </a:spcBef>
              <a:spcAft>
                <a:spcPts val="0"/>
              </a:spcAft>
            </a:pPr>
            <a:r>
              <a:rPr lang="ja-JP" altLang="en-US" sz="1200" b="1" dirty="0">
                <a:solidFill>
                  <a:prstClr val="black">
                    <a:lumMod val="65000"/>
                    <a:lumOff val="35000"/>
                  </a:prstClr>
                </a:solidFill>
                <a:latin typeface="Meiryo UI" pitchFamily="50" charset="-128"/>
                <a:ea typeface="Meiryo UI" pitchFamily="50" charset="-128"/>
                <a:cs typeface="Meiryo UI" pitchFamily="50" charset="-128"/>
              </a:rPr>
              <a:t>を行う</a:t>
            </a:r>
            <a:endParaRPr lang="en-US" altLang="ja-JP" sz="1200" b="1" dirty="0">
              <a:solidFill>
                <a:prstClr val="black">
                  <a:lumMod val="65000"/>
                  <a:lumOff val="35000"/>
                </a:prstClr>
              </a:solidFill>
              <a:latin typeface="Meiryo UI" pitchFamily="50" charset="-128"/>
              <a:ea typeface="Meiryo UI" pitchFamily="50" charset="-128"/>
              <a:cs typeface="Meiryo UI" pitchFamily="50" charset="-128"/>
            </a:endParaRPr>
          </a:p>
        </p:txBody>
      </p:sp>
      <p:sp>
        <p:nvSpPr>
          <p:cNvPr id="85" name="Text Box 2"/>
          <p:cNvSpPr txBox="1">
            <a:spLocks noChangeArrowheads="1"/>
          </p:cNvSpPr>
          <p:nvPr/>
        </p:nvSpPr>
        <p:spPr bwMode="auto">
          <a:xfrm>
            <a:off x="2681220" y="2083484"/>
            <a:ext cx="3485633" cy="36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04" tIns="41452" rIns="82904" bIns="41452"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fontAlgn="auto" hangingPunct="1">
              <a:spcBef>
                <a:spcPts val="0"/>
              </a:spcBef>
              <a:spcAft>
                <a:spcPts val="0"/>
              </a:spcAft>
            </a:pPr>
            <a:r>
              <a:rPr lang="ja-JP" altLang="en-US" sz="1800" b="1" dirty="0">
                <a:solidFill>
                  <a:prstClr val="black"/>
                </a:solidFill>
                <a:latin typeface="Meiryo UI" pitchFamily="50" charset="-128"/>
                <a:ea typeface="Meiryo UI" pitchFamily="50" charset="-128"/>
                <a:cs typeface="Meiryo UI" pitchFamily="50" charset="-128"/>
              </a:rPr>
              <a:t>地域包括ケアシステムの姿</a:t>
            </a:r>
          </a:p>
        </p:txBody>
      </p:sp>
      <p:pic>
        <p:nvPicPr>
          <p:cNvPr id="8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0072" t="32978" r="38446" b="46815"/>
          <a:stretch/>
        </p:blipFill>
        <p:spPr bwMode="auto">
          <a:xfrm>
            <a:off x="4433931" y="4134816"/>
            <a:ext cx="612685" cy="468000"/>
          </a:xfrm>
          <a:prstGeom prst="rect">
            <a:avLst/>
          </a:prstGeom>
          <a:noFill/>
          <a:ln w="444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7" name="正方形/長方形 86"/>
          <p:cNvSpPr>
            <a:spLocks noChangeAspect="1"/>
          </p:cNvSpPr>
          <p:nvPr/>
        </p:nvSpPr>
        <p:spPr>
          <a:xfrm>
            <a:off x="4442585" y="4121474"/>
            <a:ext cx="72000" cy="1020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800">
              <a:solidFill>
                <a:prstClr val="white"/>
              </a:solidFill>
            </a:endParaRPr>
          </a:p>
        </p:txBody>
      </p:sp>
      <p:sp>
        <p:nvSpPr>
          <p:cNvPr id="88" name="正方形/長方形 87"/>
          <p:cNvSpPr>
            <a:spLocks noChangeAspect="1"/>
          </p:cNvSpPr>
          <p:nvPr/>
        </p:nvSpPr>
        <p:spPr>
          <a:xfrm>
            <a:off x="4942482" y="4113473"/>
            <a:ext cx="116451" cy="1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800">
              <a:solidFill>
                <a:prstClr val="white"/>
              </a:solidFill>
            </a:endParaRPr>
          </a:p>
        </p:txBody>
      </p:sp>
      <p:pic>
        <p:nvPicPr>
          <p:cNvPr id="8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139" t="11735" r="69332" b="70649"/>
          <a:stretch/>
        </p:blipFill>
        <p:spPr bwMode="auto">
          <a:xfrm>
            <a:off x="436459" y="3658775"/>
            <a:ext cx="886490" cy="726281"/>
          </a:xfrm>
          <a:prstGeom prst="rect">
            <a:avLst/>
          </a:prstGeom>
          <a:noFill/>
          <a:ln w="444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067" t="55775" r="89308" b="24018"/>
          <a:stretch/>
        </p:blipFill>
        <p:spPr bwMode="auto">
          <a:xfrm>
            <a:off x="2194500" y="5141337"/>
            <a:ext cx="414244" cy="658330"/>
          </a:xfrm>
          <a:prstGeom prst="rect">
            <a:avLst/>
          </a:prstGeom>
          <a:noFill/>
          <a:ln w="444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2092" t="15925" r="6658" b="70435"/>
          <a:stretch/>
        </p:blipFill>
        <p:spPr bwMode="auto">
          <a:xfrm>
            <a:off x="7599790" y="3717294"/>
            <a:ext cx="867939" cy="511609"/>
          </a:xfrm>
          <a:prstGeom prst="rect">
            <a:avLst/>
          </a:prstGeom>
          <a:noFill/>
          <a:ln w="444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 name="正方形/長方形 91"/>
          <p:cNvSpPr/>
          <p:nvPr/>
        </p:nvSpPr>
        <p:spPr>
          <a:xfrm rot="19026107">
            <a:off x="4405856" y="4242436"/>
            <a:ext cx="93971" cy="74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800">
              <a:solidFill>
                <a:prstClr val="white"/>
              </a:solidFill>
            </a:endParaRPr>
          </a:p>
        </p:txBody>
      </p:sp>
      <p:pic>
        <p:nvPicPr>
          <p:cNvPr id="9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9018" t="13141" r="30191" b="73497"/>
          <a:stretch/>
        </p:blipFill>
        <p:spPr bwMode="auto">
          <a:xfrm>
            <a:off x="6591731" y="4154323"/>
            <a:ext cx="802283" cy="489897"/>
          </a:xfrm>
          <a:prstGeom prst="rect">
            <a:avLst/>
          </a:prstGeom>
          <a:noFill/>
          <a:ln w="4127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5" name="Text Box 2"/>
          <p:cNvSpPr txBox="1">
            <a:spLocks noChangeArrowheads="1"/>
          </p:cNvSpPr>
          <p:nvPr/>
        </p:nvSpPr>
        <p:spPr bwMode="auto">
          <a:xfrm>
            <a:off x="6307038" y="6481869"/>
            <a:ext cx="2732390" cy="299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41452" rIns="0" bIns="41452"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r" eaLnBrk="1" fontAlgn="auto" hangingPunct="1">
              <a:spcBef>
                <a:spcPts val="0"/>
              </a:spcBef>
              <a:spcAft>
                <a:spcPts val="0"/>
              </a:spcAft>
            </a:pPr>
            <a:r>
              <a:rPr lang="ja-JP" altLang="en-US" sz="1400" dirty="0">
                <a:solidFill>
                  <a:schemeClr val="bg2">
                    <a:lumMod val="75000"/>
                  </a:schemeClr>
                </a:solidFill>
                <a:latin typeface="Meiryo UI" pitchFamily="50" charset="-128"/>
                <a:ea typeface="Meiryo UI" pitchFamily="50" charset="-128"/>
                <a:cs typeface="Meiryo UI" pitchFamily="50" charset="-128"/>
              </a:rPr>
              <a:t>（厚生労働省資料を一部改変）</a:t>
            </a:r>
          </a:p>
        </p:txBody>
      </p:sp>
      <p:sp>
        <p:nvSpPr>
          <p:cNvPr id="96" name="テキスト ボックス 50"/>
          <p:cNvSpPr txBox="1">
            <a:spLocks noChangeArrowheads="1"/>
          </p:cNvSpPr>
          <p:nvPr/>
        </p:nvSpPr>
        <p:spPr bwMode="auto">
          <a:xfrm>
            <a:off x="196696" y="1290238"/>
            <a:ext cx="870220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eaLnBrk="1" fontAlgn="auto" hangingPunct="1">
              <a:spcBef>
                <a:spcPts val="0"/>
              </a:spcBef>
              <a:spcAft>
                <a:spcPts val="0"/>
              </a:spcAft>
            </a:pPr>
            <a:r>
              <a:rPr lang="ja-JP" altLang="en-US" sz="1400" b="1" dirty="0">
                <a:solidFill>
                  <a:srgbClr val="000000">
                    <a:lumMod val="65000"/>
                    <a:lumOff val="35000"/>
                  </a:srgbClr>
                </a:solidFill>
                <a:latin typeface="Meiryo UI" pitchFamily="50" charset="-128"/>
                <a:ea typeface="Meiryo UI" pitchFamily="50" charset="-128"/>
                <a:cs typeface="Meiryo UI" pitchFamily="50" charset="-128"/>
              </a:rPr>
              <a:t>　「地域包括ケアシステム」とは、地域の実情に応じて、高齢者が、可能な限り、住み慣れた地域でその有する能力に応じ自立した日常生活を営むことができるよう、医療、介護、介護予防、住まい及び自立した日常生活の支援が包括的に確保される体制をいう。</a:t>
            </a:r>
            <a:r>
              <a:rPr lang="ja-JP" altLang="en-US" sz="1400" dirty="0">
                <a:solidFill>
                  <a:srgbClr val="000000">
                    <a:lumMod val="65000"/>
                    <a:lumOff val="35000"/>
                  </a:srgbClr>
                </a:solidFill>
                <a:latin typeface="Meiryo UI" pitchFamily="50" charset="-128"/>
                <a:ea typeface="Meiryo UI" pitchFamily="50" charset="-128"/>
                <a:cs typeface="Meiryo UI" pitchFamily="50" charset="-128"/>
              </a:rPr>
              <a:t>（「地域における医療及び介護の総合的な確保の促進に関する法律」）</a:t>
            </a:r>
            <a:endParaRPr lang="en-US" altLang="ja-JP" sz="1400" dirty="0">
              <a:solidFill>
                <a:srgbClr val="000000">
                  <a:lumMod val="65000"/>
                  <a:lumOff val="35000"/>
                </a:srgbClr>
              </a:solidFill>
              <a:latin typeface="Meiryo UI" pitchFamily="50" charset="-128"/>
              <a:ea typeface="Meiryo UI" pitchFamily="50" charset="-128"/>
              <a:cs typeface="Meiryo UI" pitchFamily="50" charset="-128"/>
            </a:endParaRPr>
          </a:p>
        </p:txBody>
      </p:sp>
      <p:sp>
        <p:nvSpPr>
          <p:cNvPr id="2" name="正方形/長方形 1"/>
          <p:cNvSpPr/>
          <p:nvPr/>
        </p:nvSpPr>
        <p:spPr>
          <a:xfrm>
            <a:off x="221230" y="2444573"/>
            <a:ext cx="3052574" cy="1968808"/>
          </a:xfrm>
          <a:prstGeom prst="rect">
            <a:avLst/>
          </a:prstGeom>
          <a:no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52" name="円/楕円 51"/>
          <p:cNvSpPr/>
          <p:nvPr/>
        </p:nvSpPr>
        <p:spPr>
          <a:xfrm>
            <a:off x="4699754" y="5819159"/>
            <a:ext cx="1163096" cy="700571"/>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800">
              <a:solidFill>
                <a:prstClr val="white"/>
              </a:solidFill>
            </a:endParaRPr>
          </a:p>
        </p:txBody>
      </p:sp>
      <p:pic>
        <p:nvPicPr>
          <p:cNvPr id="99" name="図 98">
            <a:extLst>
              <a:ext uri="{FF2B5EF4-FFF2-40B4-BE49-F238E27FC236}">
                <a16:creationId xmlns:a16="http://schemas.microsoft.com/office/drawing/2014/main" xmlns="" id="{CD7F7E32-3AB4-4661-829F-947086C90615}"/>
              </a:ext>
            </a:extLst>
          </p:cNvPr>
          <p:cNvPicPr>
            <a:picLocks noChangeAspect="1"/>
          </p:cNvPicPr>
          <p:nvPr/>
        </p:nvPicPr>
        <p:blipFill>
          <a:blip r:embed="rId4" cstate="print"/>
          <a:stretch>
            <a:fillRect/>
          </a:stretch>
        </p:blipFill>
        <p:spPr>
          <a:xfrm>
            <a:off x="329469" y="1026412"/>
            <a:ext cx="8510754" cy="128027"/>
          </a:xfrm>
          <a:prstGeom prst="rect">
            <a:avLst/>
          </a:prstGeom>
        </p:spPr>
      </p:pic>
      <p:sp>
        <p:nvSpPr>
          <p:cNvPr id="73" name="テキスト ボックス 72"/>
          <p:cNvSpPr txBox="1"/>
          <p:nvPr/>
        </p:nvSpPr>
        <p:spPr>
          <a:xfrm>
            <a:off x="3395668" y="6133287"/>
            <a:ext cx="1775135" cy="292388"/>
          </a:xfrm>
          <a:prstGeom prst="rect">
            <a:avLst/>
          </a:prstGeom>
          <a:noFill/>
        </p:spPr>
        <p:txBody>
          <a:bodyPr wrap="square" rtlCol="0">
            <a:spAutoFit/>
          </a:bodyPr>
          <a:lstStyle/>
          <a:p>
            <a:pPr algn="ctr" fontAlgn="auto">
              <a:spcBef>
                <a:spcPts val="0"/>
              </a:spcBef>
              <a:spcAft>
                <a:spcPts val="0"/>
              </a:spcAft>
            </a:pPr>
            <a:r>
              <a:rPr lang="ja-JP" altLang="en-US" sz="1300" b="1" dirty="0">
                <a:solidFill>
                  <a:schemeClr val="tx2">
                    <a:lumMod val="65000"/>
                    <a:lumOff val="35000"/>
                  </a:schemeClr>
                </a:solidFill>
                <a:latin typeface="Meiryo UI" pitchFamily="50" charset="-128"/>
                <a:ea typeface="Meiryo UI" pitchFamily="50" charset="-128"/>
                <a:cs typeface="Meiryo UI" pitchFamily="50" charset="-128"/>
              </a:rPr>
              <a:t> 自治会   ボランティア</a:t>
            </a:r>
            <a:endParaRPr lang="en-US" altLang="ja-JP" sz="1300" b="1" dirty="0">
              <a:solidFill>
                <a:schemeClr val="tx2">
                  <a:lumMod val="65000"/>
                  <a:lumOff val="35000"/>
                </a:schemeClr>
              </a:solidFill>
              <a:latin typeface="Meiryo UI" pitchFamily="50" charset="-128"/>
              <a:ea typeface="Meiryo UI" pitchFamily="50" charset="-128"/>
              <a:cs typeface="Meiryo UI" pitchFamily="50" charset="-128"/>
            </a:endParaRPr>
          </a:p>
        </p:txBody>
      </p:sp>
      <p:sp>
        <p:nvSpPr>
          <p:cNvPr id="93" name="テキスト ボックス 92"/>
          <p:cNvSpPr txBox="1"/>
          <p:nvPr/>
        </p:nvSpPr>
        <p:spPr>
          <a:xfrm>
            <a:off x="2729946" y="5994614"/>
            <a:ext cx="3265502" cy="292388"/>
          </a:xfrm>
          <a:prstGeom prst="rect">
            <a:avLst/>
          </a:prstGeom>
          <a:noFill/>
        </p:spPr>
        <p:txBody>
          <a:bodyPr wrap="square" rtlCol="0">
            <a:spAutoFit/>
          </a:bodyPr>
          <a:lstStyle/>
          <a:p>
            <a:pPr fontAlgn="auto">
              <a:spcBef>
                <a:spcPts val="0"/>
              </a:spcBef>
              <a:spcAft>
                <a:spcPts val="0"/>
              </a:spcAft>
            </a:pPr>
            <a:r>
              <a:rPr lang="ja-JP" altLang="en-US" sz="1300" b="1" dirty="0">
                <a:solidFill>
                  <a:schemeClr val="tx2">
                    <a:lumMod val="65000"/>
                    <a:lumOff val="35000"/>
                  </a:schemeClr>
                </a:solidFill>
                <a:latin typeface="Meiryo UI" pitchFamily="50" charset="-128"/>
                <a:ea typeface="Meiryo UI" pitchFamily="50" charset="-128"/>
                <a:cs typeface="Meiryo UI" pitchFamily="50" charset="-128"/>
              </a:rPr>
              <a:t>老人クラブ              　             </a:t>
            </a:r>
            <a:r>
              <a:rPr lang="en-US" altLang="ja-JP" sz="1300" b="1" dirty="0">
                <a:solidFill>
                  <a:schemeClr val="tx2">
                    <a:lumMod val="65000"/>
                    <a:lumOff val="35000"/>
                  </a:schemeClr>
                </a:solidFill>
                <a:latin typeface="Meiryo UI" pitchFamily="50" charset="-128"/>
                <a:ea typeface="Meiryo UI" pitchFamily="50" charset="-128"/>
                <a:cs typeface="Meiryo UI" pitchFamily="50" charset="-128"/>
              </a:rPr>
              <a:t>NPO</a:t>
            </a:r>
            <a:r>
              <a:rPr lang="ja-JP" altLang="en-US" sz="1300" b="1" dirty="0">
                <a:solidFill>
                  <a:schemeClr val="tx2">
                    <a:lumMod val="65000"/>
                    <a:lumOff val="35000"/>
                  </a:schemeClr>
                </a:solidFill>
                <a:latin typeface="Meiryo UI" pitchFamily="50" charset="-128"/>
                <a:ea typeface="Meiryo UI" pitchFamily="50" charset="-128"/>
                <a:cs typeface="Meiryo UI" pitchFamily="50" charset="-128"/>
              </a:rPr>
              <a:t> 等</a:t>
            </a:r>
            <a:endParaRPr lang="en-US" altLang="ja-JP" sz="1300" b="1" dirty="0">
              <a:solidFill>
                <a:schemeClr val="tx2">
                  <a:lumMod val="65000"/>
                  <a:lumOff val="35000"/>
                </a:schemeClr>
              </a:solidFill>
              <a:latin typeface="Meiryo UI" pitchFamily="50" charset="-128"/>
              <a:ea typeface="Meiryo UI" pitchFamily="50" charset="-128"/>
              <a:cs typeface="Meiryo UI" pitchFamily="50" charset="-128"/>
            </a:endParaRPr>
          </a:p>
        </p:txBody>
      </p:sp>
      <p:sp>
        <p:nvSpPr>
          <p:cNvPr id="78" name="テキスト ボックス 77"/>
          <p:cNvSpPr txBox="1"/>
          <p:nvPr/>
        </p:nvSpPr>
        <p:spPr>
          <a:xfrm>
            <a:off x="3095629" y="3159117"/>
            <a:ext cx="1005752" cy="307777"/>
          </a:xfrm>
          <a:prstGeom prst="rect">
            <a:avLst/>
          </a:prstGeom>
          <a:noFill/>
        </p:spPr>
        <p:txBody>
          <a:bodyPr wrap="square" rtlCol="0">
            <a:spAutoFit/>
          </a:bodyPr>
          <a:lstStyle/>
          <a:p>
            <a:pPr fontAlgn="auto">
              <a:spcBef>
                <a:spcPts val="0"/>
              </a:spcBef>
              <a:spcAft>
                <a:spcPts val="0"/>
              </a:spcAft>
            </a:pPr>
            <a:r>
              <a:rPr lang="ja-JP" altLang="en-US" sz="1400" b="1" dirty="0">
                <a:solidFill>
                  <a:srgbClr val="4F81BD">
                    <a:lumMod val="75000"/>
                  </a:srgbClr>
                </a:solidFill>
                <a:latin typeface="Meiryo UI" pitchFamily="50" charset="-128"/>
                <a:ea typeface="Meiryo UI" pitchFamily="50" charset="-128"/>
                <a:cs typeface="Meiryo UI" pitchFamily="50" charset="-128"/>
              </a:rPr>
              <a:t>通院･入院</a:t>
            </a:r>
            <a:endParaRPr lang="en-US" altLang="ja-JP" sz="1400" b="1" dirty="0">
              <a:solidFill>
                <a:srgbClr val="4F81BD">
                  <a:lumMod val="75000"/>
                </a:srgbClr>
              </a:solidFill>
              <a:latin typeface="Meiryo UI" pitchFamily="50" charset="-128"/>
              <a:ea typeface="Meiryo UI" pitchFamily="50" charset="-128"/>
              <a:cs typeface="Meiryo UI" pitchFamily="50" charset="-128"/>
            </a:endParaRPr>
          </a:p>
        </p:txBody>
      </p:sp>
      <p:sp>
        <p:nvSpPr>
          <p:cNvPr id="51" name="テキスト ボックス 50"/>
          <p:cNvSpPr txBox="1"/>
          <p:nvPr/>
        </p:nvSpPr>
        <p:spPr>
          <a:xfrm>
            <a:off x="8498541" y="8964"/>
            <a:ext cx="636494" cy="461665"/>
          </a:xfrm>
          <a:prstGeom prst="rect">
            <a:avLst/>
          </a:prstGeom>
          <a:noFill/>
        </p:spPr>
        <p:txBody>
          <a:bodyPr wrap="square" rtlCol="0">
            <a:spAutoFit/>
          </a:bodyPr>
          <a:lstStyle/>
          <a:p>
            <a:pPr algn="r"/>
            <a:r>
              <a:rPr lang="en-US" altLang="ja-JP" sz="2400" dirty="0">
                <a:latin typeface="Meiryo UI" panose="020B0604030504040204" pitchFamily="50" charset="-128"/>
                <a:ea typeface="Meiryo UI" panose="020B0604030504040204" pitchFamily="50" charset="-128"/>
              </a:rPr>
              <a:t>7</a:t>
            </a:r>
            <a:endParaRPr kumimoji="1" lang="ja-JP" altLang="en-US"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16619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87449" y="264956"/>
            <a:ext cx="8023306" cy="810478"/>
          </a:xfrm>
          <a:prstGeom prst="rect">
            <a:avLst/>
          </a:prstGeom>
          <a:noFill/>
          <a:ln cmpd="dbl">
            <a:noFill/>
          </a:ln>
        </p:spPr>
        <p:txBody>
          <a:bodyPr wrap="square" rtlCol="0">
            <a:spAutoFit/>
          </a:bodyPr>
          <a:lstStyle/>
          <a:p>
            <a:pPr algn="ctr">
              <a:lnSpc>
                <a:spcPts val="3200"/>
              </a:lnSpc>
            </a:pPr>
            <a:r>
              <a:rPr lang="ja-JP" altLang="en-US" sz="2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認知症施策推進総合戦略</a:t>
            </a:r>
            <a:r>
              <a:rPr lang="en-US" altLang="ja-JP" sz="2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新オレンジプラン</a:t>
            </a:r>
            <a:r>
              <a:rPr lang="en-US" altLang="ja-JP" sz="2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の概要</a:t>
            </a:r>
          </a:p>
          <a:p>
            <a:pPr algn="ct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～認知症高齢者等にやさしい地域づくりに向けて～</a:t>
            </a:r>
          </a:p>
        </p:txBody>
      </p:sp>
      <p:sp>
        <p:nvSpPr>
          <p:cNvPr id="7" name="角丸四角形 6"/>
          <p:cNvSpPr/>
          <p:nvPr/>
        </p:nvSpPr>
        <p:spPr>
          <a:xfrm>
            <a:off x="873012" y="1829420"/>
            <a:ext cx="7409441" cy="1351525"/>
          </a:xfrm>
          <a:prstGeom prst="roundRect">
            <a:avLst>
              <a:gd name="adj" fmla="val 17962"/>
            </a:avLst>
          </a:prstGeom>
          <a:solidFill>
            <a:srgbClr val="EA8B0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179388"/>
            <a:r>
              <a:rPr lang="ja-JP" altLang="en-US" sz="18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4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認知症の人の意思が尊重され、できる限り住み慣れた地域のよい環境で自分らしく暮らし続けることができる　社会の実現を目指す。</a:t>
            </a:r>
            <a:endParaRPr lang="en-US" altLang="ja-JP" sz="24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AutoShape 9" descr="50%"/>
          <p:cNvSpPr>
            <a:spLocks noChangeArrowheads="1"/>
          </p:cNvSpPr>
          <p:nvPr/>
        </p:nvSpPr>
        <p:spPr bwMode="auto">
          <a:xfrm>
            <a:off x="845106" y="1464889"/>
            <a:ext cx="4587487" cy="360040"/>
          </a:xfrm>
          <a:prstGeom prst="roundRect">
            <a:avLst>
              <a:gd name="adj" fmla="val 12528"/>
            </a:avLst>
          </a:prstGeom>
          <a:noFill/>
          <a:ln w="9525">
            <a:noFill/>
            <a:round/>
            <a:headEnd/>
            <a:tailEnd/>
          </a:ln>
        </p:spPr>
        <p:txBody>
          <a:bodyPr lIns="91334" tIns="45666" rIns="91334" bIns="45666" anchor="ctr"/>
          <a:lstStyle/>
          <a:p>
            <a:pPr fontAlgn="auto">
              <a:spcBef>
                <a:spcPct val="20000"/>
              </a:spcBef>
              <a:spcAft>
                <a:spcPts val="0"/>
              </a:spcAft>
            </a:pPr>
            <a:r>
              <a:rPr lang="ja-JP" altLang="en-US" sz="1800" b="1" dirty="0">
                <a:solidFill>
                  <a:srgbClr val="EA8B00"/>
                </a:solidFill>
                <a:latin typeface="Meiryo UI" panose="020B0604030504040204" pitchFamily="50" charset="-128"/>
                <a:ea typeface="Meiryo UI" panose="020B0604030504040204" pitchFamily="50" charset="-128"/>
                <a:cs typeface="Meiryo UI" panose="020B0604030504040204" pitchFamily="50" charset="-128"/>
              </a:rPr>
              <a:t>新オレンジプランの基本的考え方</a:t>
            </a:r>
          </a:p>
        </p:txBody>
      </p:sp>
      <p:sp>
        <p:nvSpPr>
          <p:cNvPr id="31" name="AutoShape 9" descr="50%"/>
          <p:cNvSpPr>
            <a:spLocks noChangeArrowheads="1"/>
          </p:cNvSpPr>
          <p:nvPr/>
        </p:nvSpPr>
        <p:spPr bwMode="auto">
          <a:xfrm>
            <a:off x="864749" y="3291086"/>
            <a:ext cx="472771" cy="3275779"/>
          </a:xfrm>
          <a:prstGeom prst="roundRect">
            <a:avLst>
              <a:gd name="adj" fmla="val 11981"/>
            </a:avLst>
          </a:prstGeom>
          <a:solidFill>
            <a:schemeClr val="bg1"/>
          </a:solidFill>
          <a:ln w="44450" cap="rnd">
            <a:solidFill>
              <a:srgbClr val="EA8B00"/>
            </a:solidFill>
            <a:prstDash val="sysDot"/>
            <a:round/>
            <a:headEnd/>
            <a:tailEnd/>
          </a:ln>
        </p:spPr>
        <p:txBody>
          <a:bodyPr vert="eaVert" lIns="91334" tIns="45666" rIns="91334" bIns="45666" anchor="ctr"/>
          <a:lstStyle/>
          <a:p>
            <a:pPr algn="ctr" fontAlgn="auto">
              <a:spcBef>
                <a:spcPct val="20000"/>
              </a:spcBef>
              <a:spcAft>
                <a:spcPts val="0"/>
              </a:spcAft>
            </a:pPr>
            <a:r>
              <a:rPr lang="ja-JP" altLang="en-US" sz="2400" b="1" dirty="0">
                <a:solidFill>
                  <a:srgbClr val="EA8B00"/>
                </a:solidFill>
                <a:latin typeface="Meiryo UI" panose="020B0604030504040204" pitchFamily="50" charset="-128"/>
                <a:ea typeface="Meiryo UI" panose="020B0604030504040204" pitchFamily="50" charset="-128"/>
                <a:cs typeface="Meiryo UI" panose="020B0604030504040204" pitchFamily="50" charset="-128"/>
              </a:rPr>
              <a:t>７</a:t>
            </a:r>
            <a:r>
              <a:rPr lang="ja-JP" altLang="en-US" sz="2200" b="1" dirty="0">
                <a:solidFill>
                  <a:srgbClr val="EA8B00"/>
                </a:solidFill>
                <a:latin typeface="Meiryo UI" panose="020B0604030504040204" pitchFamily="50" charset="-128"/>
                <a:ea typeface="Meiryo UI" panose="020B0604030504040204" pitchFamily="50" charset="-128"/>
                <a:cs typeface="Meiryo UI" panose="020B0604030504040204" pitchFamily="50" charset="-128"/>
              </a:rPr>
              <a:t>つの柱</a:t>
            </a:r>
            <a:r>
              <a:rPr lang="ja-JP" altLang="en-US" sz="2400" b="1" dirty="0">
                <a:solidFill>
                  <a:srgbClr val="EA8B00"/>
                </a:solidFill>
                <a:latin typeface="ＭＳ Ｐゴシック"/>
                <a:ea typeface="ＭＳ Ｐゴシック"/>
                <a:cs typeface="Meiryo UI" panose="020B0604030504040204" pitchFamily="50" charset="-128"/>
              </a:rPr>
              <a:t>　</a:t>
            </a:r>
          </a:p>
        </p:txBody>
      </p:sp>
      <p:sp>
        <p:nvSpPr>
          <p:cNvPr id="32" name="テキスト ボックス 31"/>
          <p:cNvSpPr txBox="1"/>
          <p:nvPr/>
        </p:nvSpPr>
        <p:spPr>
          <a:xfrm>
            <a:off x="1507976" y="3286339"/>
            <a:ext cx="6755623" cy="3280527"/>
          </a:xfrm>
          <a:prstGeom prst="rect">
            <a:avLst/>
          </a:prstGeom>
          <a:solidFill>
            <a:schemeClr val="bg2">
              <a:lumMod val="20000"/>
              <a:lumOff val="80000"/>
            </a:schemeClr>
          </a:solidFill>
          <a:ln cmpd="dbl">
            <a:noFill/>
          </a:ln>
        </p:spPr>
        <p:txBody>
          <a:bodyPr wrap="square" lIns="180000" tIns="72000" bIns="72000" rtlCol="0" anchor="ctr" anchorCtr="0">
            <a:noAutofit/>
          </a:bodyPr>
          <a:lstStyle/>
          <a:p>
            <a:pPr marL="263525" indent="-263525">
              <a:lnSpc>
                <a:spcPts val="2000"/>
              </a:lnSpc>
              <a:spcBef>
                <a:spcPts val="600"/>
              </a:spcBef>
            </a:pPr>
            <a:r>
              <a:rPr lang="ja-JP" altLang="en-US" sz="1800" b="1" dirty="0">
                <a:solidFill>
                  <a:srgbClr val="FFFFFF">
                    <a:lumMod val="65000"/>
                  </a:srgbClr>
                </a:solidFill>
                <a:latin typeface="Meiryo UI" panose="020B0604030504040204" pitchFamily="50" charset="-128"/>
                <a:ea typeface="Meiryo UI" panose="020B0604030504040204" pitchFamily="50" charset="-128"/>
                <a:cs typeface="Meiryo UI" panose="020B0604030504040204" pitchFamily="50" charset="-128"/>
              </a:rPr>
              <a:t>①認知症への理解を深めるための普及・啓発の推進</a:t>
            </a:r>
            <a:endParaRPr lang="en-US" altLang="ja-JP" sz="1800" b="1" dirty="0">
              <a:solidFill>
                <a:srgbClr val="FFFFFF">
                  <a:lumMod val="65000"/>
                </a:srgbClr>
              </a:solidFill>
              <a:latin typeface="Meiryo UI" panose="020B0604030504040204" pitchFamily="50" charset="-128"/>
              <a:ea typeface="Meiryo UI" panose="020B0604030504040204" pitchFamily="50" charset="-128"/>
              <a:cs typeface="Meiryo UI" panose="020B0604030504040204" pitchFamily="50" charset="-128"/>
            </a:endParaRPr>
          </a:p>
          <a:p>
            <a:pPr marL="263525" indent="-263525">
              <a:lnSpc>
                <a:spcPts val="2000"/>
              </a:lnSpc>
              <a:spcBef>
                <a:spcPts val="1200"/>
              </a:spcBef>
            </a:pPr>
            <a:r>
              <a:rPr lang="ja-JP" altLang="en-US" sz="1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②認知症の容態に応じた適時・適切な</a:t>
            </a:r>
            <a:r>
              <a:rPr lang="ja-JP" altLang="en-US" sz="1800" b="1" dirty="0">
                <a:solidFill>
                  <a:srgbClr val="CF594D"/>
                </a:solidFill>
                <a:latin typeface="Meiryo UI" panose="020B0604030504040204" pitchFamily="50" charset="-128"/>
                <a:ea typeface="Meiryo UI" panose="020B0604030504040204" pitchFamily="50" charset="-128"/>
                <a:cs typeface="Meiryo UI" panose="020B0604030504040204" pitchFamily="50" charset="-128"/>
              </a:rPr>
              <a:t>医療・介護等</a:t>
            </a:r>
            <a:r>
              <a:rPr lang="ja-JP" altLang="en-US" sz="1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の提供</a:t>
            </a:r>
            <a:endParaRPr lang="en-US" altLang="ja-JP" sz="1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3525" indent="-263525">
              <a:lnSpc>
                <a:spcPts val="2000"/>
              </a:lnSpc>
              <a:spcBef>
                <a:spcPts val="1200"/>
              </a:spcBef>
            </a:pPr>
            <a:r>
              <a:rPr lang="ja-JP" altLang="en-US" sz="1800" b="1" dirty="0">
                <a:solidFill>
                  <a:srgbClr val="FFFFFF">
                    <a:lumMod val="65000"/>
                  </a:srgbClr>
                </a:solidFill>
                <a:latin typeface="Meiryo UI" panose="020B0604030504040204" pitchFamily="50" charset="-128"/>
                <a:ea typeface="Meiryo UI" panose="020B0604030504040204" pitchFamily="50" charset="-128"/>
                <a:cs typeface="Meiryo UI" panose="020B0604030504040204" pitchFamily="50" charset="-128"/>
              </a:rPr>
              <a:t>③若年性認知症施策の強化</a:t>
            </a:r>
            <a:endParaRPr lang="en-US" altLang="ja-JP" sz="1800" b="1" dirty="0">
              <a:solidFill>
                <a:srgbClr val="FFFFFF">
                  <a:lumMod val="65000"/>
                </a:srgbClr>
              </a:solidFill>
              <a:latin typeface="Meiryo UI" panose="020B0604030504040204" pitchFamily="50" charset="-128"/>
              <a:ea typeface="Meiryo UI" panose="020B0604030504040204" pitchFamily="50" charset="-128"/>
              <a:cs typeface="Meiryo UI" panose="020B0604030504040204" pitchFamily="50" charset="-128"/>
            </a:endParaRPr>
          </a:p>
          <a:p>
            <a:pPr marL="263525" indent="-263525">
              <a:lnSpc>
                <a:spcPts val="2000"/>
              </a:lnSpc>
              <a:spcBef>
                <a:spcPts val="1200"/>
              </a:spcBef>
            </a:pPr>
            <a:r>
              <a:rPr lang="ja-JP" altLang="en-US" sz="1800" b="1" dirty="0">
                <a:solidFill>
                  <a:srgbClr val="FFFFFF">
                    <a:lumMod val="65000"/>
                  </a:srgbClr>
                </a:solidFill>
                <a:latin typeface="Meiryo UI" panose="020B0604030504040204" pitchFamily="50" charset="-128"/>
                <a:ea typeface="Meiryo UI" panose="020B0604030504040204" pitchFamily="50" charset="-128"/>
                <a:cs typeface="Meiryo UI" panose="020B0604030504040204" pitchFamily="50" charset="-128"/>
              </a:rPr>
              <a:t>④認知症の人の介護者への支援</a:t>
            </a:r>
            <a:endParaRPr lang="en-US" altLang="ja-JP" sz="1800" b="1" dirty="0">
              <a:solidFill>
                <a:srgbClr val="FFFFFF">
                  <a:lumMod val="65000"/>
                </a:srgbClr>
              </a:solidFill>
              <a:latin typeface="Meiryo UI" panose="020B0604030504040204" pitchFamily="50" charset="-128"/>
              <a:ea typeface="Meiryo UI" panose="020B0604030504040204" pitchFamily="50" charset="-128"/>
              <a:cs typeface="Meiryo UI" panose="020B0604030504040204" pitchFamily="50" charset="-128"/>
            </a:endParaRPr>
          </a:p>
          <a:p>
            <a:pPr marL="263525" indent="-263525">
              <a:lnSpc>
                <a:spcPts val="2000"/>
              </a:lnSpc>
              <a:spcBef>
                <a:spcPts val="1200"/>
              </a:spcBef>
            </a:pPr>
            <a:r>
              <a:rPr lang="ja-JP" altLang="en-US" sz="1800" b="1" dirty="0">
                <a:solidFill>
                  <a:srgbClr val="FFFFFF">
                    <a:lumMod val="65000"/>
                  </a:srgbClr>
                </a:solidFill>
                <a:latin typeface="Meiryo UI" panose="020B0604030504040204" pitchFamily="50" charset="-128"/>
                <a:ea typeface="Meiryo UI" panose="020B0604030504040204" pitchFamily="50" charset="-128"/>
                <a:cs typeface="Meiryo UI" panose="020B0604030504040204" pitchFamily="50" charset="-128"/>
              </a:rPr>
              <a:t>⑤認知症の人を含む高齢者にやさしい地域づくりの推進</a:t>
            </a:r>
            <a:endParaRPr lang="en-US" altLang="ja-JP" sz="1800" b="1" dirty="0">
              <a:solidFill>
                <a:srgbClr val="FFFFFF">
                  <a:lumMod val="65000"/>
                </a:srgbClr>
              </a:solidFill>
              <a:latin typeface="Meiryo UI" panose="020B0604030504040204" pitchFamily="50" charset="-128"/>
              <a:ea typeface="Meiryo UI" panose="020B0604030504040204" pitchFamily="50" charset="-128"/>
              <a:cs typeface="Meiryo UI" panose="020B0604030504040204" pitchFamily="50" charset="-128"/>
            </a:endParaRPr>
          </a:p>
          <a:p>
            <a:pPr marL="263525" indent="-263525">
              <a:lnSpc>
                <a:spcPts val="2000"/>
              </a:lnSpc>
              <a:spcBef>
                <a:spcPts val="1200"/>
              </a:spcBef>
            </a:pPr>
            <a:r>
              <a:rPr lang="ja-JP" altLang="en-US" sz="1800" b="1" dirty="0">
                <a:solidFill>
                  <a:srgbClr val="FFFFFF">
                    <a:lumMod val="65000"/>
                  </a:srgbClr>
                </a:solidFill>
                <a:latin typeface="Meiryo UI" panose="020B0604030504040204" pitchFamily="50" charset="-128"/>
                <a:ea typeface="Meiryo UI" panose="020B0604030504040204" pitchFamily="50" charset="-128"/>
                <a:cs typeface="Meiryo UI" panose="020B0604030504040204" pitchFamily="50" charset="-128"/>
              </a:rPr>
              <a:t>⑥認知症の予防法、診断法、治療法、リハビリテーションモデル、</a:t>
            </a:r>
            <a:endParaRPr lang="en-US" altLang="ja-JP" sz="1800" b="1" dirty="0">
              <a:solidFill>
                <a:srgbClr val="FFFFFF">
                  <a:lumMod val="65000"/>
                </a:srgbClr>
              </a:solidFill>
              <a:latin typeface="Meiryo UI" panose="020B0604030504040204" pitchFamily="50" charset="-128"/>
              <a:ea typeface="Meiryo UI" panose="020B0604030504040204" pitchFamily="50" charset="-128"/>
              <a:cs typeface="Meiryo UI" panose="020B0604030504040204" pitchFamily="50" charset="-128"/>
            </a:endParaRPr>
          </a:p>
          <a:p>
            <a:pPr marL="263525" indent="-263525">
              <a:lnSpc>
                <a:spcPts val="2000"/>
              </a:lnSpc>
              <a:spcBef>
                <a:spcPts val="0"/>
              </a:spcBef>
            </a:pPr>
            <a:r>
              <a:rPr lang="ja-JP" altLang="en-US" sz="1800" b="1" dirty="0">
                <a:solidFill>
                  <a:srgbClr val="FFFFFF">
                    <a:lumMod val="65000"/>
                  </a:srgbClr>
                </a:solidFill>
                <a:latin typeface="Meiryo UI" panose="020B0604030504040204" pitchFamily="50" charset="-128"/>
                <a:ea typeface="Meiryo UI" panose="020B0604030504040204" pitchFamily="50" charset="-128"/>
                <a:cs typeface="Meiryo UI" panose="020B0604030504040204" pitchFamily="50" charset="-128"/>
              </a:rPr>
              <a:t>   介護モデル等の研究開発及びその成果の普及の推進</a:t>
            </a:r>
            <a:endParaRPr lang="en-US" altLang="ja-JP" sz="1800" b="1" dirty="0">
              <a:solidFill>
                <a:srgbClr val="FFFFFF">
                  <a:lumMod val="65000"/>
                </a:srgbClr>
              </a:solidFill>
              <a:latin typeface="Meiryo UI" panose="020B0604030504040204" pitchFamily="50" charset="-128"/>
              <a:ea typeface="Meiryo UI" panose="020B0604030504040204" pitchFamily="50" charset="-128"/>
              <a:cs typeface="Meiryo UI" panose="020B0604030504040204" pitchFamily="50" charset="-128"/>
            </a:endParaRPr>
          </a:p>
          <a:p>
            <a:pPr marL="263525" indent="-263525">
              <a:lnSpc>
                <a:spcPts val="2000"/>
              </a:lnSpc>
              <a:spcBef>
                <a:spcPts val="1200"/>
              </a:spcBef>
            </a:pPr>
            <a:r>
              <a:rPr lang="ja-JP" altLang="en-US" sz="18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⑦認知症の人やその家族の視点の重視</a:t>
            </a:r>
            <a:endParaRPr lang="en-US" altLang="ja-JP" sz="18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a:extLst>
              <a:ext uri="{FF2B5EF4-FFF2-40B4-BE49-F238E27FC236}">
                <a16:creationId xmlns:a16="http://schemas.microsoft.com/office/drawing/2014/main" xmlns="" id="{91396090-F6FF-4FDD-B326-537E84554EB5}"/>
              </a:ext>
            </a:extLst>
          </p:cNvPr>
          <p:cNvSpPr/>
          <p:nvPr/>
        </p:nvSpPr>
        <p:spPr>
          <a:xfrm>
            <a:off x="1593724" y="3796350"/>
            <a:ext cx="6498556" cy="378960"/>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12" tIns="45708" rIns="91412" bIns="45708" anchor="ctr"/>
          <a:lstStyle/>
          <a:p>
            <a:pPr defTabSz="913308" fontAlgn="auto">
              <a:spcBef>
                <a:spcPts val="0"/>
              </a:spcBef>
              <a:spcAft>
                <a:spcPts val="0"/>
              </a:spcAft>
              <a:defRPr/>
            </a:pPr>
            <a:endParaRPr lang="ja-JP" altLang="en-US">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a:extLst>
              <a:ext uri="{FF2B5EF4-FFF2-40B4-BE49-F238E27FC236}">
                <a16:creationId xmlns:a16="http://schemas.microsoft.com/office/drawing/2014/main" xmlns="" id="{91396090-F6FF-4FDD-B326-537E84554EB5}"/>
              </a:ext>
            </a:extLst>
          </p:cNvPr>
          <p:cNvSpPr/>
          <p:nvPr/>
        </p:nvSpPr>
        <p:spPr>
          <a:xfrm>
            <a:off x="1593724" y="6079209"/>
            <a:ext cx="6498556" cy="378960"/>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12" tIns="45708" rIns="91412" bIns="45708" anchor="ctr"/>
          <a:lstStyle/>
          <a:p>
            <a:pPr defTabSz="913308" fontAlgn="auto">
              <a:spcBef>
                <a:spcPts val="0"/>
              </a:spcBef>
              <a:spcAft>
                <a:spcPts val="0"/>
              </a:spcAft>
              <a:defRPr/>
            </a:pPr>
            <a:endParaRPr lang="ja-JP" altLang="en-US">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5" name="図 14">
            <a:extLst>
              <a:ext uri="{FF2B5EF4-FFF2-40B4-BE49-F238E27FC236}">
                <a16:creationId xmlns:a16="http://schemas.microsoft.com/office/drawing/2014/main" xmlns="" id="{CD7F7E32-3AB4-4661-829F-947086C90615}"/>
              </a:ext>
            </a:extLst>
          </p:cNvPr>
          <p:cNvPicPr>
            <a:picLocks noChangeAspect="1"/>
          </p:cNvPicPr>
          <p:nvPr/>
        </p:nvPicPr>
        <p:blipFill>
          <a:blip r:embed="rId3" cstate="print"/>
          <a:stretch>
            <a:fillRect/>
          </a:stretch>
        </p:blipFill>
        <p:spPr>
          <a:xfrm>
            <a:off x="329469" y="1026412"/>
            <a:ext cx="8510754" cy="128027"/>
          </a:xfrm>
          <a:prstGeom prst="rect">
            <a:avLst/>
          </a:prstGeom>
        </p:spPr>
      </p:pic>
      <p:sp>
        <p:nvSpPr>
          <p:cNvPr id="16" name="テキスト ボックス 15"/>
          <p:cNvSpPr txBox="1"/>
          <p:nvPr/>
        </p:nvSpPr>
        <p:spPr>
          <a:xfrm>
            <a:off x="8498541" y="8964"/>
            <a:ext cx="636494" cy="461665"/>
          </a:xfrm>
          <a:prstGeom prst="rect">
            <a:avLst/>
          </a:prstGeom>
          <a:noFill/>
        </p:spPr>
        <p:txBody>
          <a:bodyPr wrap="square" rtlCol="0">
            <a:spAutoFit/>
          </a:bodyPr>
          <a:lstStyle/>
          <a:p>
            <a:pPr algn="r"/>
            <a:r>
              <a:rPr lang="en-US" altLang="ja-JP" sz="2400" dirty="0">
                <a:latin typeface="Meiryo UI" panose="020B0604030504040204" pitchFamily="50" charset="-128"/>
                <a:ea typeface="Meiryo UI" panose="020B0604030504040204" pitchFamily="50" charset="-128"/>
              </a:rPr>
              <a:t>8</a:t>
            </a:r>
            <a:endParaRPr kumimoji="1" lang="ja-JP" altLang="en-US"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93162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2253006" y="312699"/>
            <a:ext cx="4597530" cy="54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04" tIns="41452" rIns="82904" bIns="41452"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hangingPunct="1"/>
            <a:r>
              <a:rPr lang="ja-JP" altLang="en-US" sz="3000" b="1" dirty="0">
                <a:solidFill>
                  <a:srgbClr val="000000"/>
                </a:solidFill>
                <a:latin typeface="Meiryo UI" pitchFamily="50" charset="-128"/>
                <a:ea typeface="Meiryo UI" pitchFamily="50" charset="-128"/>
                <a:cs typeface="Meiryo UI" pitchFamily="50" charset="-128"/>
              </a:rPr>
              <a:t>本研修が必要とされる背景</a:t>
            </a:r>
            <a:endParaRPr lang="en-US" altLang="ja-JP" sz="3000" b="1" dirty="0">
              <a:solidFill>
                <a:srgbClr val="000000"/>
              </a:solidFill>
              <a:latin typeface="Meiryo UI" pitchFamily="50" charset="-128"/>
              <a:ea typeface="Meiryo UI" pitchFamily="50" charset="-128"/>
              <a:cs typeface="Meiryo UI" pitchFamily="50" charset="-128"/>
            </a:endParaRPr>
          </a:p>
        </p:txBody>
      </p:sp>
      <p:sp>
        <p:nvSpPr>
          <p:cNvPr id="5" name="コンテンツ プレースホルダ 2">
            <a:extLst>
              <a:ext uri="{FF2B5EF4-FFF2-40B4-BE49-F238E27FC236}">
                <a16:creationId xmlns:a16="http://schemas.microsoft.com/office/drawing/2014/main" xmlns="" id="{07881D5E-AEC7-4E34-AEFC-01DFF11BB73E}"/>
              </a:ext>
            </a:extLst>
          </p:cNvPr>
          <p:cNvSpPr>
            <a:spLocks/>
          </p:cNvSpPr>
          <p:nvPr/>
        </p:nvSpPr>
        <p:spPr bwMode="auto">
          <a:xfrm>
            <a:off x="807037" y="1737409"/>
            <a:ext cx="7561943" cy="3671169"/>
          </a:xfrm>
          <a:prstGeom prst="rect">
            <a:avLst/>
          </a:prstGeom>
          <a:noFill/>
          <a:ln w="19050">
            <a:solidFill>
              <a:schemeClr val="tx1"/>
            </a:solidFill>
            <a:prstDash val="sysDash"/>
            <a:miter lim="800000"/>
            <a:headEnd/>
            <a:tailEnd/>
          </a:ln>
          <a:extLst>
            <a:ext uri="{909E8E84-426E-40DD-AFC4-6F175D3DCCD1}">
              <a14:hiddenFill xmlns:a14="http://schemas.microsoft.com/office/drawing/2010/main">
                <a:solidFill>
                  <a:srgbClr val="FFFFFF"/>
                </a:solidFill>
              </a14:hiddenFill>
            </a:ext>
          </a:extLst>
        </p:spPr>
        <p:txBody>
          <a:bodyPr lIns="108000" tIns="108000" rIns="108000" bIns="108000" anchor="ctr"/>
          <a:lstStyle/>
          <a:p>
            <a:pPr marL="342900" indent="-342900">
              <a:lnSpc>
                <a:spcPct val="135000"/>
              </a:lnSpc>
            </a:pPr>
            <a:r>
              <a:rPr lang="ja-JP" altLang="en-US" sz="2400" dirty="0">
                <a:solidFill>
                  <a:srgbClr val="FFFFFF">
                    <a:lumMod val="75000"/>
                  </a:srgbClr>
                </a:solidFill>
                <a:latin typeface="Meiryo UI" pitchFamily="50" charset="-128"/>
                <a:ea typeface="Meiryo UI" pitchFamily="50" charset="-128"/>
                <a:cs typeface="Meiryo UI" pitchFamily="50" charset="-128"/>
              </a:rPr>
              <a:t> </a:t>
            </a:r>
            <a:r>
              <a:rPr lang="ja-JP" altLang="en-US" sz="2400" dirty="0">
                <a:solidFill>
                  <a:srgbClr val="000000"/>
                </a:solidFill>
                <a:latin typeface="Meiryo UI" pitchFamily="50" charset="-128"/>
                <a:ea typeface="Meiryo UI" pitchFamily="50" charset="-128"/>
                <a:cs typeface="Meiryo UI" pitchFamily="50" charset="-128"/>
              </a:rPr>
              <a:t>●　認知症の人が増加することが見込まれ、認知症の人の意思が尊重され、できる限り住み慣れた良い環境で、自分らしく暮らし続けることができる社会の実現が</a:t>
            </a:r>
            <a:r>
              <a:rPr lang="ja-JP" altLang="en-US" sz="2400" dirty="0" smtClean="0">
                <a:solidFill>
                  <a:srgbClr val="000000"/>
                </a:solidFill>
                <a:latin typeface="Meiryo UI" pitchFamily="50" charset="-128"/>
                <a:ea typeface="Meiryo UI" pitchFamily="50" charset="-128"/>
                <a:cs typeface="Meiryo UI" pitchFamily="50" charset="-128"/>
              </a:rPr>
              <a:t>必要</a:t>
            </a:r>
            <a:endParaRPr lang="en-US" altLang="ja-JP" sz="2400" dirty="0">
              <a:solidFill>
                <a:srgbClr val="000000"/>
              </a:solidFill>
              <a:latin typeface="Meiryo UI" pitchFamily="50" charset="-128"/>
              <a:ea typeface="Meiryo UI" pitchFamily="50" charset="-128"/>
              <a:cs typeface="Meiryo UI" pitchFamily="50" charset="-128"/>
            </a:endParaRPr>
          </a:p>
          <a:p>
            <a:pPr marL="342900" indent="-342900">
              <a:lnSpc>
                <a:spcPct val="135000"/>
              </a:lnSpc>
              <a:spcBef>
                <a:spcPts val="1200"/>
              </a:spcBef>
            </a:pPr>
            <a:r>
              <a:rPr lang="ja-JP" altLang="en-US" sz="2400" dirty="0">
                <a:solidFill>
                  <a:srgbClr val="000000"/>
                </a:solidFill>
                <a:latin typeface="Meiryo UI" pitchFamily="50" charset="-128"/>
                <a:ea typeface="Meiryo UI" pitchFamily="50" charset="-128"/>
                <a:cs typeface="Meiryo UI" pitchFamily="50" charset="-128"/>
              </a:rPr>
              <a:t> ● そのために、認知症医療・介護等に携わる者が有機的に連携し、認知症の人のそのときの容態にもっともふさわしい場所で適切なサービスが切れ目なく提供されることが</a:t>
            </a:r>
            <a:r>
              <a:rPr lang="ja-JP" altLang="en-US" sz="2400" dirty="0" smtClean="0">
                <a:solidFill>
                  <a:srgbClr val="000000"/>
                </a:solidFill>
                <a:latin typeface="Meiryo UI" pitchFamily="50" charset="-128"/>
                <a:ea typeface="Meiryo UI" pitchFamily="50" charset="-128"/>
                <a:cs typeface="Meiryo UI" pitchFamily="50" charset="-128"/>
              </a:rPr>
              <a:t>重要</a:t>
            </a:r>
            <a:endParaRPr lang="en-US" altLang="ja-JP" sz="2200" dirty="0">
              <a:solidFill>
                <a:srgbClr val="000000"/>
              </a:solidFill>
              <a:latin typeface="Meiryo UI" pitchFamily="50" charset="-128"/>
              <a:ea typeface="Meiryo UI" pitchFamily="50" charset="-128"/>
              <a:cs typeface="Meiryo UI" pitchFamily="50" charset="-128"/>
            </a:endParaRPr>
          </a:p>
        </p:txBody>
      </p:sp>
      <p:pic>
        <p:nvPicPr>
          <p:cNvPr id="9" name="図 8">
            <a:extLst>
              <a:ext uri="{FF2B5EF4-FFF2-40B4-BE49-F238E27FC236}">
                <a16:creationId xmlns:a16="http://schemas.microsoft.com/office/drawing/2014/main" xmlns="" id="{CD7F7E32-3AB4-4661-829F-947086C90615}"/>
              </a:ext>
            </a:extLst>
          </p:cNvPr>
          <p:cNvPicPr>
            <a:picLocks noChangeAspect="1"/>
          </p:cNvPicPr>
          <p:nvPr/>
        </p:nvPicPr>
        <p:blipFill>
          <a:blip r:embed="rId3" cstate="print"/>
          <a:stretch>
            <a:fillRect/>
          </a:stretch>
        </p:blipFill>
        <p:spPr>
          <a:xfrm>
            <a:off x="329469" y="1026412"/>
            <a:ext cx="8510754" cy="128027"/>
          </a:xfrm>
          <a:prstGeom prst="rect">
            <a:avLst/>
          </a:prstGeom>
        </p:spPr>
      </p:pic>
      <p:sp>
        <p:nvSpPr>
          <p:cNvPr id="2" name="正方形/長方形 1"/>
          <p:cNvSpPr/>
          <p:nvPr/>
        </p:nvSpPr>
        <p:spPr>
          <a:xfrm>
            <a:off x="756182" y="5458893"/>
            <a:ext cx="7055963" cy="1172629"/>
          </a:xfrm>
          <a:prstGeom prst="rect">
            <a:avLst/>
          </a:prstGeom>
        </p:spPr>
        <p:txBody>
          <a:bodyPr wrap="square">
            <a:spAutoFit/>
          </a:bodyPr>
          <a:lstStyle/>
          <a:p>
            <a:pPr>
              <a:lnSpc>
                <a:spcPct val="135000"/>
              </a:lnSpc>
            </a:pPr>
            <a:r>
              <a:rPr lang="ja-JP" altLang="en-US" sz="2600" dirty="0">
                <a:solidFill>
                  <a:srgbClr val="FF0000"/>
                </a:solidFill>
                <a:latin typeface="Meiryo UI" pitchFamily="50" charset="-128"/>
                <a:ea typeface="Meiryo UI" pitchFamily="50" charset="-128"/>
                <a:cs typeface="Meiryo UI" pitchFamily="50" charset="-128"/>
              </a:rPr>
              <a:t>しかし、現状は、</a:t>
            </a:r>
            <a:r>
              <a:rPr lang="ja-JP" altLang="en-US" sz="2600" b="1" dirty="0">
                <a:solidFill>
                  <a:srgbClr val="FF0000"/>
                </a:solidFill>
                <a:latin typeface="Meiryo UI" pitchFamily="50" charset="-128"/>
                <a:ea typeface="Meiryo UI" pitchFamily="50" charset="-128"/>
                <a:cs typeface="Meiryo UI" pitchFamily="50" charset="-128"/>
              </a:rPr>
              <a:t>認知症を理由に入院を断られる</a:t>
            </a:r>
            <a:r>
              <a:rPr lang="ja-JP" altLang="en-US" sz="2600" dirty="0">
                <a:solidFill>
                  <a:srgbClr val="FF0000"/>
                </a:solidFill>
                <a:latin typeface="Meiryo UI" pitchFamily="50" charset="-128"/>
                <a:ea typeface="Meiryo UI" pitchFamily="50" charset="-128"/>
                <a:cs typeface="Meiryo UI" pitchFamily="50" charset="-128"/>
              </a:rPr>
              <a:t>、</a:t>
            </a:r>
            <a:r>
              <a:rPr lang="en-US" altLang="ja-JP" sz="2600" dirty="0">
                <a:solidFill>
                  <a:srgbClr val="FF0000"/>
                </a:solidFill>
                <a:latin typeface="Meiryo UI" pitchFamily="50" charset="-128"/>
                <a:ea typeface="Meiryo UI" pitchFamily="50" charset="-128"/>
                <a:cs typeface="Meiryo UI" pitchFamily="50" charset="-128"/>
              </a:rPr>
              <a:t/>
            </a:r>
            <a:br>
              <a:rPr lang="en-US" altLang="ja-JP" sz="2600" dirty="0">
                <a:solidFill>
                  <a:srgbClr val="FF0000"/>
                </a:solidFill>
                <a:latin typeface="Meiryo UI" pitchFamily="50" charset="-128"/>
                <a:ea typeface="Meiryo UI" pitchFamily="50" charset="-128"/>
                <a:cs typeface="Meiryo UI" pitchFamily="50" charset="-128"/>
              </a:rPr>
            </a:br>
            <a:r>
              <a:rPr lang="ja-JP" altLang="en-US" sz="2600" dirty="0">
                <a:solidFill>
                  <a:srgbClr val="FF0000"/>
                </a:solidFill>
                <a:latin typeface="Meiryo UI" pitchFamily="50" charset="-128"/>
                <a:ea typeface="Meiryo UI" pitchFamily="50" charset="-128"/>
                <a:cs typeface="Meiryo UI" pitchFamily="50" charset="-128"/>
              </a:rPr>
              <a:t>入院時に</a:t>
            </a:r>
            <a:r>
              <a:rPr lang="ja-JP" altLang="en-US" sz="2600" b="1" dirty="0">
                <a:solidFill>
                  <a:srgbClr val="FF0000"/>
                </a:solidFill>
                <a:latin typeface="Meiryo UI" pitchFamily="50" charset="-128"/>
                <a:ea typeface="Meiryo UI" pitchFamily="50" charset="-128"/>
                <a:cs typeface="Meiryo UI" pitchFamily="50" charset="-128"/>
              </a:rPr>
              <a:t>適切な対応がなされない</a:t>
            </a:r>
            <a:r>
              <a:rPr lang="ja-JP" altLang="en-US" sz="2600" dirty="0">
                <a:solidFill>
                  <a:srgbClr val="FF0000"/>
                </a:solidFill>
                <a:latin typeface="Meiryo UI" pitchFamily="50" charset="-128"/>
                <a:ea typeface="Meiryo UI" pitchFamily="50" charset="-128"/>
                <a:cs typeface="Meiryo UI" pitchFamily="50" charset="-128"/>
              </a:rPr>
              <a:t>等の課題がある。</a:t>
            </a:r>
            <a:endParaRPr lang="en-US" altLang="ja-JP" sz="2600" dirty="0">
              <a:solidFill>
                <a:srgbClr val="FF0000"/>
              </a:solidFill>
              <a:latin typeface="Meiryo UI" pitchFamily="50" charset="-128"/>
              <a:ea typeface="Meiryo UI" pitchFamily="50" charset="-128"/>
              <a:cs typeface="Meiryo UI" pitchFamily="50" charset="-128"/>
            </a:endParaRPr>
          </a:p>
        </p:txBody>
      </p:sp>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59470" y="5456110"/>
            <a:ext cx="896699" cy="1221875"/>
          </a:xfrm>
          <a:prstGeom prst="rect">
            <a:avLst/>
          </a:prstGeom>
        </p:spPr>
      </p:pic>
      <p:sp>
        <p:nvSpPr>
          <p:cNvPr id="10" name="テキスト ボックス 9"/>
          <p:cNvSpPr txBox="1"/>
          <p:nvPr/>
        </p:nvSpPr>
        <p:spPr>
          <a:xfrm>
            <a:off x="8498541" y="8964"/>
            <a:ext cx="636494" cy="461665"/>
          </a:xfrm>
          <a:prstGeom prst="rect">
            <a:avLst/>
          </a:prstGeom>
          <a:noFill/>
        </p:spPr>
        <p:txBody>
          <a:bodyPr wrap="square" rtlCol="0">
            <a:spAutoFit/>
          </a:bodyPr>
          <a:lstStyle/>
          <a:p>
            <a:pPr algn="r"/>
            <a:r>
              <a:rPr kumimoji="1" lang="en-US" altLang="ja-JP" sz="2400" dirty="0" smtClean="0">
                <a:latin typeface="Meiryo UI" panose="020B0604030504040204" pitchFamily="50" charset="-128"/>
                <a:ea typeface="Meiryo UI" panose="020B0604030504040204" pitchFamily="50" charset="-128"/>
              </a:rPr>
              <a:t>9</a:t>
            </a:r>
            <a:endParaRPr kumimoji="1" lang="ja-JP" altLang="en-US"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34121835"/>
      </p:ext>
    </p:extLst>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99"/>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ja-JP" alt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rgbClr val="FFFF99"/>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ja-JP" alt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4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6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99"/>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ja-JP" alt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rgbClr val="FFFF99"/>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ja-JP" alt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4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99"/>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ja-JP" alt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rgbClr val="FFFF99"/>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ja-JP" alt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chemeClr val="tx1"/>
          </a:solidFill>
        </a:ln>
      </a:spPr>
      <a:bodyPr rtlCol="0" anchor="t" anchorCtr="0"/>
      <a:lstStyle>
        <a:defPPr algn="ctr">
          <a:defRPr kumimoji="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99"/>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ja-JP" alt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rgbClr val="FFFF99"/>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ja-JP" alt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99"/>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ja-JP" alt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rgbClr val="FFFF99"/>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ja-JP" alt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a:lstStyle>
        <a:defPPr marL="342900" indent="-342900">
          <a:lnSpc>
            <a:spcPct val="135000"/>
          </a:lnSpc>
          <a:defRPr sz="2200" b="1" dirty="0">
            <a:solidFill>
              <a:schemeClr val="bg1">
                <a:lumMod val="75000"/>
              </a:schemeClr>
            </a:solidFill>
            <a:latin typeface="Meiryo UI" pitchFamily="50" charset="-128"/>
            <a:ea typeface="Meiryo UI" pitchFamily="50" charset="-128"/>
            <a:cs typeface="Meiryo UI" pitchFamily="50" charset="-128"/>
          </a:defRPr>
        </a:defPPr>
      </a:lstStyle>
    </a:spDef>
    <a:lnDef>
      <a:spPr bwMode="auto">
        <a:xfrm>
          <a:off x="0" y="0"/>
          <a:ext cx="1" cy="1"/>
        </a:xfrm>
        <a:custGeom>
          <a:avLst/>
          <a:gdLst/>
          <a:ahLst/>
          <a:cxnLst/>
          <a:rect l="0" t="0" r="0" b="0"/>
          <a:pathLst/>
        </a:custGeom>
        <a:solidFill>
          <a:srgbClr val="FFFF99"/>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ja-JP" alt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a:lstStyle>
        <a:defPPr marL="342900" indent="-342900">
          <a:lnSpc>
            <a:spcPct val="135000"/>
          </a:lnSpc>
          <a:defRPr sz="2200" b="1" dirty="0">
            <a:solidFill>
              <a:schemeClr val="bg1">
                <a:lumMod val="75000"/>
              </a:schemeClr>
            </a:solidFill>
            <a:latin typeface="Meiryo UI" pitchFamily="50" charset="-128"/>
            <a:ea typeface="Meiryo UI" pitchFamily="50" charset="-128"/>
            <a:cs typeface="Meiryo UI" pitchFamily="50" charset="-128"/>
          </a:defRPr>
        </a:defPPr>
      </a:lstStyle>
    </a:spDef>
    <a:lnDef>
      <a:spPr bwMode="auto">
        <a:xfrm>
          <a:off x="0" y="0"/>
          <a:ext cx="1" cy="1"/>
        </a:xfrm>
        <a:custGeom>
          <a:avLst/>
          <a:gdLst/>
          <a:ahLst/>
          <a:cxnLst/>
          <a:rect l="0" t="0" r="0" b="0"/>
          <a:pathLst/>
        </a:custGeom>
        <a:solidFill>
          <a:srgbClr val="FFFF99"/>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ja-JP" alt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24467</TotalTime>
  <Words>11297</Words>
  <Application>Microsoft Office PowerPoint</Application>
  <PresentationFormat>画面に合わせる (4:3)</PresentationFormat>
  <Paragraphs>1106</Paragraphs>
  <Slides>67</Slides>
  <Notes>67</Notes>
  <HiddenSlides>0</HiddenSlides>
  <MMClips>0</MMClips>
  <ScaleCrop>false</ScaleCrop>
  <HeadingPairs>
    <vt:vector size="4" baseType="variant">
      <vt:variant>
        <vt:lpstr>テーマ</vt:lpstr>
      </vt:variant>
      <vt:variant>
        <vt:i4>13</vt:i4>
      </vt:variant>
      <vt:variant>
        <vt:lpstr>スライド タイトル</vt:lpstr>
      </vt:variant>
      <vt:variant>
        <vt:i4>67</vt:i4>
      </vt:variant>
    </vt:vector>
  </HeadingPairs>
  <TitlesOfParts>
    <vt:vector size="80" baseType="lpstr">
      <vt:lpstr>標準デザイン</vt:lpstr>
      <vt:lpstr>3_Office ​​テーマ</vt:lpstr>
      <vt:lpstr>2_標準デザイン</vt:lpstr>
      <vt:lpstr>Office テーマ</vt:lpstr>
      <vt:lpstr>1_Office テーマ</vt:lpstr>
      <vt:lpstr>3_標準デザイン</vt:lpstr>
      <vt:lpstr>4_標準デザイン</vt:lpstr>
      <vt:lpstr>5_標準デザイン</vt:lpstr>
      <vt:lpstr>7_標準デザイン</vt:lpstr>
      <vt:lpstr>2_Office テーマ</vt:lpstr>
      <vt:lpstr>4_Office テーマ</vt:lpstr>
      <vt:lpstr>6_標準デザイン</vt:lpstr>
      <vt:lpstr>4_Office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演習の目的･意義</vt:lpstr>
      <vt:lpstr>サンプル事例①：認知症の人の退院支援（前半）</vt:lpstr>
      <vt:lpstr>PowerPoint プレゼンテーション</vt:lpstr>
      <vt:lpstr>サンプル事例①：解説</vt:lpstr>
      <vt:lpstr>サンプル事例②：興奮状態を呈するケースへの対応（前半）</vt:lpstr>
      <vt:lpstr>サンプル事例②：興奮状態を呈するケースへの対応（後半）</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kamemura</dc:creator>
  <cp:lastModifiedBy>Windows User</cp:lastModifiedBy>
  <cp:revision>1561</cp:revision>
  <cp:lastPrinted>2018-03-23T04:26:24Z</cp:lastPrinted>
  <dcterms:created xsi:type="dcterms:W3CDTF">2004-06-29T16:14:50Z</dcterms:created>
  <dcterms:modified xsi:type="dcterms:W3CDTF">2018-03-23T07:51:44Z</dcterms:modified>
</cp:coreProperties>
</file>