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3"/>
  </p:notesMasterIdLst>
  <p:handoutMasterIdLst>
    <p:handoutMasterId r:id="rId24"/>
  </p:handoutMasterIdLst>
  <p:sldIdLst>
    <p:sldId id="842" r:id="rId2"/>
    <p:sldId id="17890" r:id="rId3"/>
    <p:sldId id="1179" r:id="rId4"/>
    <p:sldId id="1285" r:id="rId5"/>
    <p:sldId id="17891" r:id="rId6"/>
    <p:sldId id="17892" r:id="rId7"/>
    <p:sldId id="17893" r:id="rId8"/>
    <p:sldId id="1210" r:id="rId9"/>
    <p:sldId id="16963" r:id="rId10"/>
    <p:sldId id="1161" r:id="rId11"/>
    <p:sldId id="1162" r:id="rId12"/>
    <p:sldId id="1163" r:id="rId13"/>
    <p:sldId id="1164" r:id="rId14"/>
    <p:sldId id="1165" r:id="rId15"/>
    <p:sldId id="1166" r:id="rId16"/>
    <p:sldId id="17894" r:id="rId17"/>
    <p:sldId id="17895" r:id="rId18"/>
    <p:sldId id="17896" r:id="rId19"/>
    <p:sldId id="17897" r:id="rId20"/>
    <p:sldId id="17898" r:id="rId21"/>
    <p:sldId id="17899" r:id="rId22"/>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837F"/>
    <a:srgbClr val="FF2F2F"/>
    <a:srgbClr val="FF7C80"/>
    <a:srgbClr val="FF5050"/>
    <a:srgbClr val="38807D"/>
    <a:srgbClr val="FCD7A6"/>
    <a:srgbClr val="F5CFA5"/>
    <a:srgbClr val="FFE1E1"/>
    <a:srgbClr val="FF9900"/>
    <a:srgbClr val="CD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59" autoAdjust="0"/>
    <p:restoredTop sz="70806" autoAdjust="0"/>
  </p:normalViewPr>
  <p:slideViewPr>
    <p:cSldViewPr snapToGrid="0">
      <p:cViewPr varScale="1">
        <p:scale>
          <a:sx n="78" d="100"/>
          <a:sy n="78" d="100"/>
        </p:scale>
        <p:origin x="1176"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6108"/>
    </p:cViewPr>
  </p:sorterViewPr>
  <p:notesViewPr>
    <p:cSldViewPr snapToGrid="0">
      <p:cViewPr>
        <p:scale>
          <a:sx n="70" d="100"/>
          <a:sy n="70" d="100"/>
        </p:scale>
        <p:origin x="318" y="270"/>
      </p:cViewPr>
      <p:guideLst>
        <p:guide orient="horz" pos="3223"/>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17695729250015E-2"/>
          <c:y val="2.9600781443679058E-2"/>
          <c:w val="0.88142753269452001"/>
          <c:h val="0.73063288886252054"/>
        </c:manualLayout>
      </c:layout>
      <c:barChart>
        <c:barDir val="col"/>
        <c:grouping val="clustered"/>
        <c:varyColors val="0"/>
        <c:ser>
          <c:idx val="0"/>
          <c:order val="0"/>
          <c:tx>
            <c:strRef>
              <c:f>Sheet1!$J$48</c:f>
              <c:strCache>
                <c:ptCount val="1"/>
                <c:pt idx="0">
                  <c:v>各年齢の認知症有病率が一定の場合（人数）</c:v>
                </c:pt>
              </c:strCache>
            </c:strRef>
          </c:tx>
          <c:spPr>
            <a:solidFill>
              <a:srgbClr val="FF6600"/>
            </a:solidFill>
            <a:ln>
              <a:solidFill>
                <a:schemeClr val="accent2"/>
              </a:solidFill>
            </a:ln>
            <a:effectLst/>
          </c:spPr>
          <c:invertIfNegative val="0"/>
          <c:dLbls>
            <c:dLbl>
              <c:idx val="0"/>
              <c:layout>
                <c:manualLayout>
                  <c:x val="-2.1676867880343703E-2"/>
                  <c:y val="0.104948225118498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BE-481A-BC73-01E23E3C5DE6}"/>
                </c:ext>
              </c:extLst>
            </c:dLbl>
            <c:dLbl>
              <c:idx val="1"/>
              <c:layout>
                <c:manualLayout>
                  <c:x val="-2.3344319255754743E-2"/>
                  <c:y val="0.123785086037203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BE-481A-BC73-01E23E3C5DE6}"/>
                </c:ext>
              </c:extLst>
            </c:dLbl>
            <c:dLbl>
              <c:idx val="2"/>
              <c:layout>
                <c:manualLayout>
                  <c:x val="-2.5011770631165796E-2"/>
                  <c:y val="0.129167046299690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BE-481A-BC73-01E23E3C5DE6}"/>
                </c:ext>
              </c:extLst>
            </c:dLbl>
            <c:dLbl>
              <c:idx val="3"/>
              <c:layout>
                <c:manualLayout>
                  <c:x val="-2.5011770631165855E-2"/>
                  <c:y val="0.121094105905959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BE-481A-BC73-01E23E3C5DE6}"/>
                </c:ext>
              </c:extLst>
            </c:dLbl>
            <c:dLbl>
              <c:idx val="4"/>
              <c:layout>
                <c:manualLayout>
                  <c:x val="-2.0009416504932636E-2"/>
                  <c:y val="0.11033018538098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BE-481A-BC73-01E23E3C5DE6}"/>
                </c:ext>
              </c:extLst>
            </c:dLbl>
            <c:dLbl>
              <c:idx val="5"/>
              <c:layout>
                <c:manualLayout>
                  <c:x val="-2.1676867880343689E-2"/>
                  <c:y val="9.6875284724767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BE-481A-BC73-01E23E3C5DE6}"/>
                </c:ext>
              </c:extLst>
            </c:dLbl>
            <c:dLbl>
              <c:idx val="6"/>
              <c:layout>
                <c:manualLayout>
                  <c:x val="-2.3344319255754743E-2"/>
                  <c:y val="9.6875284724767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BE-481A-BC73-01E23E3C5DE6}"/>
                </c:ext>
              </c:extLst>
            </c:dLbl>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rgbClr val="DA580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Sheet1!$J$49:$J$55</c:f>
              <c:numCache>
                <c:formatCode>#,##0_);[Red]\(#,##0\)</c:formatCode>
                <c:ptCount val="7"/>
                <c:pt idx="0">
                  <c:v>517</c:v>
                </c:pt>
                <c:pt idx="1">
                  <c:v>602</c:v>
                </c:pt>
                <c:pt idx="2">
                  <c:v>675</c:v>
                </c:pt>
                <c:pt idx="3">
                  <c:v>744</c:v>
                </c:pt>
                <c:pt idx="4">
                  <c:v>802</c:v>
                </c:pt>
                <c:pt idx="5">
                  <c:v>797</c:v>
                </c:pt>
                <c:pt idx="6">
                  <c:v>850</c:v>
                </c:pt>
              </c:numCache>
            </c:numRef>
          </c:val>
          <c:extLst>
            <c:ext xmlns:c16="http://schemas.microsoft.com/office/drawing/2014/chart" uri="{C3380CC4-5D6E-409C-BE32-E72D297353CC}">
              <c16:uniqueId val="{00000007-43BE-481A-BC73-01E23E3C5DE6}"/>
            </c:ext>
          </c:extLst>
        </c:ser>
        <c:ser>
          <c:idx val="1"/>
          <c:order val="1"/>
          <c:tx>
            <c:strRef>
              <c:f>Sheet1!$K$48</c:f>
              <c:strCache>
                <c:ptCount val="1"/>
                <c:pt idx="0">
                  <c:v>各年齢の認知症有病率が上昇する場合（人数）</c:v>
                </c:pt>
              </c:strCache>
            </c:strRef>
          </c:tx>
          <c:spPr>
            <a:solidFill>
              <a:schemeClr val="accent5"/>
            </a:solidFill>
            <a:ln>
              <a:noFill/>
            </a:ln>
            <a:effectLst/>
          </c:spPr>
          <c:invertIfNegative val="0"/>
          <c:dLbls>
            <c:dLbl>
              <c:idx val="0"/>
              <c:layout>
                <c:manualLayout>
                  <c:x val="1.8341965129521583E-2"/>
                  <c:y val="8.072940393730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BE-481A-BC73-01E23E3C5DE6}"/>
                </c:ext>
              </c:extLst>
            </c:dLbl>
            <c:dLbl>
              <c:idx val="1"/>
              <c:layout>
                <c:manualLayout>
                  <c:x val="1.6674513754110529E-2"/>
                  <c:y val="2.1527841049948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BE-481A-BC73-01E23E3C5DE6}"/>
                </c:ext>
              </c:extLst>
            </c:dLbl>
            <c:dLbl>
              <c:idx val="2"/>
              <c:layout>
                <c:manualLayout>
                  <c:x val="1.667451375411047E-2"/>
                  <c:y val="1.0763920524974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BE-481A-BC73-01E23E3C5DE6}"/>
                </c:ext>
              </c:extLst>
            </c:dLbl>
            <c:dLbl>
              <c:idx val="3"/>
              <c:layout>
                <c:manualLayout>
                  <c:x val="2.0009416504932574E-2"/>
                  <c:y val="1.883686091870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BE-481A-BC73-01E23E3C5DE6}"/>
                </c:ext>
              </c:extLst>
            </c:dLbl>
            <c:dLbl>
              <c:idx val="4"/>
              <c:layout>
                <c:manualLayout>
                  <c:x val="2.1676867880343689E-2"/>
                  <c:y val="3.767372183740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BE-481A-BC73-01E23E3C5DE6}"/>
                </c:ext>
              </c:extLst>
            </c:dLbl>
            <c:dLbl>
              <c:idx val="5"/>
              <c:layout>
                <c:manualLayout>
                  <c:x val="2.8346673381987902E-2"/>
                  <c:y val="3.2291761574922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3BE-481A-BC73-01E23E3C5DE6}"/>
                </c:ext>
              </c:extLst>
            </c:dLbl>
            <c:dLbl>
              <c:idx val="6"/>
              <c:layout>
                <c:manualLayout>
                  <c:x val="3.027592775287688E-2"/>
                  <c:y val="2.6909801312435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BE-481A-BC73-01E23E3C5DE6}"/>
                </c:ext>
              </c:extLst>
            </c:dLbl>
            <c:spPr>
              <a:noFill/>
              <a:ln>
                <a:noFill/>
              </a:ln>
              <a:effectLst/>
            </c:spPr>
            <c:txPr>
              <a:bodyPr rot="0" spcFirstLastPara="1" vertOverflow="ellipsis" vert="horz" wrap="square" anchor="ctr" anchorCtr="1"/>
              <a:lstStyle/>
              <a:p>
                <a:pPr>
                  <a:defRPr sz="1200" b="1" i="0" u="none" strike="noStrike" kern="1200" baseline="0">
                    <a:solidFill>
                      <a:schemeClr val="accent1">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Sheet1!$K$49:$K$55</c:f>
              <c:numCache>
                <c:formatCode>#,##0_);[Red]\(#,##0\)</c:formatCode>
                <c:ptCount val="7"/>
                <c:pt idx="0">
                  <c:v>525</c:v>
                </c:pt>
                <c:pt idx="1">
                  <c:v>631</c:v>
                </c:pt>
                <c:pt idx="2">
                  <c:v>730</c:v>
                </c:pt>
                <c:pt idx="3">
                  <c:v>830</c:v>
                </c:pt>
                <c:pt idx="4">
                  <c:v>953</c:v>
                </c:pt>
                <c:pt idx="5">
                  <c:v>1016</c:v>
                </c:pt>
                <c:pt idx="6">
                  <c:v>1154</c:v>
                </c:pt>
              </c:numCache>
            </c:numRef>
          </c:val>
          <c:extLst>
            <c:ext xmlns:c16="http://schemas.microsoft.com/office/drawing/2014/chart" uri="{C3380CC4-5D6E-409C-BE32-E72D297353CC}">
              <c16:uniqueId val="{0000000F-43BE-481A-BC73-01E23E3C5DE6}"/>
            </c:ext>
          </c:extLst>
        </c:ser>
        <c:dLbls>
          <c:showLegendKey val="0"/>
          <c:showVal val="0"/>
          <c:showCatName val="0"/>
          <c:showSerName val="0"/>
          <c:showPercent val="0"/>
          <c:showBubbleSize val="0"/>
        </c:dLbls>
        <c:gapWidth val="219"/>
        <c:overlap val="-27"/>
        <c:axId val="411026064"/>
        <c:axId val="411026456"/>
      </c:barChart>
      <c:lineChart>
        <c:grouping val="standard"/>
        <c:varyColors val="0"/>
        <c:ser>
          <c:idx val="2"/>
          <c:order val="2"/>
          <c:tx>
            <c:strRef>
              <c:f>Sheet1!$L$48</c:f>
              <c:strCache>
                <c:ptCount val="1"/>
                <c:pt idx="0">
                  <c:v>各年齢の認知症有病率が一定の場合（率）</c:v>
                </c:pt>
              </c:strCache>
            </c:strRef>
          </c:tx>
          <c:spPr>
            <a:ln w="22225" cap="rnd">
              <a:solidFill>
                <a:schemeClr val="accent2"/>
              </a:solidFill>
              <a:round/>
            </a:ln>
            <a:effectLst/>
          </c:spPr>
          <c:marker>
            <c:symbol val="circle"/>
            <c:size val="7"/>
            <c:spPr>
              <a:solidFill>
                <a:schemeClr val="accent2"/>
              </a:solidFill>
              <a:ln w="9525">
                <a:noFill/>
              </a:ln>
              <a:effectLst/>
            </c:spPr>
          </c:marker>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BE-481A-BC73-01E23E3C5DE6}"/>
                </c:ext>
              </c:extLst>
            </c:dLbl>
            <c:dLbl>
              <c:idx val="1"/>
              <c:layout>
                <c:manualLayout>
                  <c:x val="0"/>
                  <c:y val="-4.933406582812680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BE-481A-BC73-01E23E3C5DE6}"/>
                </c:ext>
              </c:extLst>
            </c:dLbl>
            <c:dLbl>
              <c:idx val="2"/>
              <c:layout>
                <c:manualLayout>
                  <c:x val="5.0023541262330983E-3"/>
                  <c:y val="5.3819602624870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BE-481A-BC73-01E23E3C5DE6}"/>
                </c:ext>
              </c:extLst>
            </c:dLbl>
            <c:dLbl>
              <c:idx val="3"/>
              <c:layout>
                <c:manualLayout>
                  <c:x val="-6.1139177480076486E-17"/>
                  <c:y val="-2.9600781443679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3BE-481A-BC73-01E23E3C5DE6}"/>
                </c:ext>
              </c:extLst>
            </c:dLbl>
            <c:dLbl>
              <c:idx val="4"/>
              <c:layout>
                <c:manualLayout>
                  <c:x val="-4.0018833009865272E-2"/>
                  <c:y val="-4.3055682099896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3BE-481A-BC73-01E23E3C5DE6}"/>
                </c:ext>
              </c:extLst>
            </c:dLbl>
            <c:dLbl>
              <c:idx val="5"/>
              <c:layout>
                <c:manualLayout>
                  <c:x val="-3.0014124757398956E-2"/>
                  <c:y val="-6.458352314984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3BE-481A-BC73-01E23E3C5DE6}"/>
                </c:ext>
              </c:extLst>
            </c:dLbl>
            <c:dLbl>
              <c:idx val="6"/>
              <c:layout>
                <c:manualLayout>
                  <c:x val="-1.2578613860523179E-2"/>
                  <c:y val="-5.3763440860215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3BE-481A-BC73-01E23E3C5DE6}"/>
                </c:ext>
              </c:extLst>
            </c:dLbl>
            <c:spPr>
              <a:noFill/>
              <a:ln>
                <a:noFill/>
              </a:ln>
              <a:effectLst/>
            </c:spPr>
            <c:txPr>
              <a:bodyPr rot="0" spcFirstLastPara="1" vertOverflow="ellipsis" vert="horz" wrap="square" anchor="ctr" anchorCtr="1"/>
              <a:lstStyle/>
              <a:p>
                <a:pPr>
                  <a:defRPr sz="1200" b="1" i="0" u="none" strike="noStrike" kern="1200" baseline="0">
                    <a:solidFill>
                      <a:schemeClr val="accent2">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Sheet1!$L$49:$L$55</c:f>
              <c:numCache>
                <c:formatCode>0.0</c:formatCode>
                <c:ptCount val="7"/>
                <c:pt idx="0">
                  <c:v>15.7</c:v>
                </c:pt>
                <c:pt idx="1">
                  <c:v>17.2</c:v>
                </c:pt>
                <c:pt idx="2">
                  <c:v>19</c:v>
                </c:pt>
                <c:pt idx="3">
                  <c:v>20.8</c:v>
                </c:pt>
                <c:pt idx="4">
                  <c:v>21.4</c:v>
                </c:pt>
                <c:pt idx="5">
                  <c:v>21.8</c:v>
                </c:pt>
                <c:pt idx="6">
                  <c:v>25.3</c:v>
                </c:pt>
              </c:numCache>
            </c:numRef>
          </c:val>
          <c:smooth val="0"/>
          <c:extLst>
            <c:ext xmlns:c16="http://schemas.microsoft.com/office/drawing/2014/chart" uri="{C3380CC4-5D6E-409C-BE32-E72D297353CC}">
              <c16:uniqueId val="{00000017-43BE-481A-BC73-01E23E3C5DE6}"/>
            </c:ext>
          </c:extLst>
        </c:ser>
        <c:ser>
          <c:idx val="3"/>
          <c:order val="3"/>
          <c:tx>
            <c:strRef>
              <c:f>Sheet1!$M$48</c:f>
              <c:strCache>
                <c:ptCount val="1"/>
                <c:pt idx="0">
                  <c:v>各年齢の認知症有病率が上昇する場合（率）</c:v>
                </c:pt>
              </c:strCache>
            </c:strRef>
          </c:tx>
          <c:spPr>
            <a:ln w="22225" cap="rnd">
              <a:solidFill>
                <a:schemeClr val="accent6"/>
              </a:solidFill>
              <a:round/>
            </a:ln>
            <a:effectLst/>
          </c:spPr>
          <c:marker>
            <c:symbol val="square"/>
            <c:size val="7"/>
            <c:spPr>
              <a:solidFill>
                <a:schemeClr val="accent6"/>
              </a:solidFill>
              <a:ln w="6350">
                <a:solidFill>
                  <a:schemeClr val="accent6"/>
                </a:solidFill>
              </a:ln>
              <a:effectLst/>
            </c:spPr>
          </c:marker>
          <c:dLbls>
            <c:dLbl>
              <c:idx val="0"/>
              <c:layout>
                <c:manualLayout>
                  <c:x val="-4.0018833009865272E-2"/>
                  <c:y val="-6.9965483412332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3BE-481A-BC73-01E23E3C5DE6}"/>
                </c:ext>
              </c:extLst>
            </c:dLbl>
            <c:dLbl>
              <c:idx val="1"/>
              <c:layout>
                <c:manualLayout>
                  <c:x val="-4.1686284385276329E-2"/>
                  <c:y val="-4.8437642362383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3BE-481A-BC73-01E23E3C5DE6}"/>
                </c:ext>
              </c:extLst>
            </c:dLbl>
            <c:dLbl>
              <c:idx val="2"/>
              <c:layout>
                <c:manualLayout>
                  <c:x val="-4.3353735760687441E-2"/>
                  <c:y val="-5.6510582756114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3BE-481A-BC73-01E23E3C5DE6}"/>
                </c:ext>
              </c:extLst>
            </c:dLbl>
            <c:dLbl>
              <c:idx val="3"/>
              <c:layout>
                <c:manualLayout>
                  <c:x val="-4.1686284385276384E-2"/>
                  <c:y val="-5.381960262487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3BE-481A-BC73-01E23E3C5DE6}"/>
                </c:ext>
              </c:extLst>
            </c:dLbl>
            <c:dLbl>
              <c:idx val="4"/>
              <c:layout>
                <c:manualLayout>
                  <c:x val="-4.668863851150961E-2"/>
                  <c:y val="-5.381960262487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3BE-481A-BC73-01E23E3C5DE6}"/>
                </c:ext>
              </c:extLst>
            </c:dLbl>
            <c:dLbl>
              <c:idx val="5"/>
              <c:layout>
                <c:manualLayout>
                  <c:x val="-4.5021187136098428E-2"/>
                  <c:y val="-6.458352314984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3BE-481A-BC73-01E23E3C5DE6}"/>
                </c:ext>
              </c:extLst>
            </c:dLbl>
            <c:dLbl>
              <c:idx val="6"/>
              <c:layout>
                <c:manualLayout>
                  <c:x val="-3.5016478883632116E-2"/>
                  <c:y val="-5.9201562887358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3BE-481A-BC73-01E23E3C5DE6}"/>
                </c:ext>
              </c:extLst>
            </c:dLbl>
            <c:spPr>
              <a:noFill/>
              <a:ln>
                <a:noFill/>
              </a:ln>
              <a:effectLst/>
            </c:spPr>
            <c:txPr>
              <a:bodyPr rot="0" spcFirstLastPara="1" vertOverflow="ellipsis" vert="horz" wrap="square" anchor="ctr" anchorCtr="1"/>
              <a:lstStyle/>
              <a:p>
                <a:pPr>
                  <a:defRPr sz="1200" b="1" i="0" u="none" strike="noStrike" kern="1200" baseline="0">
                    <a:solidFill>
                      <a:schemeClr val="accent6">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Sheet1!$M$49:$M$55</c:f>
              <c:numCache>
                <c:formatCode>0.0</c:formatCode>
                <c:ptCount val="7"/>
                <c:pt idx="0">
                  <c:v>16</c:v>
                </c:pt>
                <c:pt idx="1">
                  <c:v>18</c:v>
                </c:pt>
                <c:pt idx="2">
                  <c:v>20.6</c:v>
                </c:pt>
                <c:pt idx="3">
                  <c:v>23.2</c:v>
                </c:pt>
                <c:pt idx="4">
                  <c:v>25.4</c:v>
                </c:pt>
                <c:pt idx="5">
                  <c:v>27.8</c:v>
                </c:pt>
                <c:pt idx="6">
                  <c:v>34.299999999999997</c:v>
                </c:pt>
              </c:numCache>
            </c:numRef>
          </c:val>
          <c:smooth val="0"/>
          <c:extLst>
            <c:ext xmlns:c16="http://schemas.microsoft.com/office/drawing/2014/chart" uri="{C3380CC4-5D6E-409C-BE32-E72D297353CC}">
              <c16:uniqueId val="{0000001F-43BE-481A-BC73-01E23E3C5DE6}"/>
            </c:ext>
          </c:extLst>
        </c:ser>
        <c:dLbls>
          <c:showLegendKey val="0"/>
          <c:showVal val="0"/>
          <c:showCatName val="0"/>
          <c:showSerName val="0"/>
          <c:showPercent val="0"/>
          <c:showBubbleSize val="0"/>
        </c:dLbls>
        <c:marker val="1"/>
        <c:smooth val="0"/>
        <c:axId val="411023712"/>
        <c:axId val="411022928"/>
      </c:lineChart>
      <c:catAx>
        <c:axId val="411026064"/>
        <c:scaling>
          <c:orientation val="minMax"/>
        </c:scaling>
        <c:delete val="0"/>
        <c:axPos val="b"/>
        <c:numFmt formatCode="General" sourceLinked="1"/>
        <c:majorTickMark val="none"/>
        <c:minorTickMark val="none"/>
        <c:tickLblPos val="nextTo"/>
        <c:spPr>
          <a:noFill/>
          <a:ln w="1905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11026456"/>
        <c:crosses val="autoZero"/>
        <c:auto val="1"/>
        <c:lblAlgn val="ctr"/>
        <c:lblOffset val="100"/>
        <c:noMultiLvlLbl val="0"/>
      </c:catAx>
      <c:valAx>
        <c:axId val="411026456"/>
        <c:scaling>
          <c:orientation val="minMax"/>
          <c:max val="2000"/>
        </c:scaling>
        <c:delete val="0"/>
        <c:axPos val="l"/>
        <c:majorGridlines>
          <c:spPr>
            <a:ln w="19050" cap="flat" cmpd="sng" algn="ctr">
              <a:solidFill>
                <a:sysClr val="windowText" lastClr="000000">
                  <a:lumMod val="50000"/>
                  <a:lumOff val="50000"/>
                </a:sysClr>
              </a:solidFill>
              <a:prstDash val="dash"/>
              <a:round/>
            </a:ln>
            <a:effectLst/>
          </c:spPr>
        </c:majorGridlines>
        <c:numFmt formatCode="#,##0_);[Red]\(#,##0\)" sourceLinked="1"/>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11026064"/>
        <c:crosses val="autoZero"/>
        <c:crossBetween val="between"/>
        <c:majorUnit val="500"/>
      </c:valAx>
      <c:valAx>
        <c:axId val="411022928"/>
        <c:scaling>
          <c:orientation val="minMax"/>
          <c:max val="40"/>
        </c:scaling>
        <c:delete val="0"/>
        <c:axPos val="r"/>
        <c:numFmt formatCode="General" sourceLinked="0"/>
        <c:majorTickMark val="out"/>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11023712"/>
        <c:crosses val="max"/>
        <c:crossBetween val="between"/>
        <c:majorUnit val="10"/>
      </c:valAx>
      <c:catAx>
        <c:axId val="411023712"/>
        <c:scaling>
          <c:orientation val="minMax"/>
        </c:scaling>
        <c:delete val="1"/>
        <c:axPos val="b"/>
        <c:numFmt formatCode="General" sourceLinked="1"/>
        <c:majorTickMark val="out"/>
        <c:minorTickMark val="none"/>
        <c:tickLblPos val="nextTo"/>
        <c:crossAx val="411022928"/>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1"/>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2"/>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3"/>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ayout>
        <c:manualLayout>
          <c:xMode val="edge"/>
          <c:yMode val="edge"/>
          <c:x val="2.8215115407329492E-2"/>
          <c:y val="0.86412478519833802"/>
          <c:w val="0.95951362412810015"/>
          <c:h val="0.135098008886591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0" y="9722473"/>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3"/>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53" tIns="6373" rIns="53253" bIns="6373"/>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7" y="2"/>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100012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1" y="4861236"/>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102" name="Rectangle 6"/>
          <p:cNvSpPr>
            <a:spLocks noGrp="1" noChangeArrowheads="1"/>
          </p:cNvSpPr>
          <p:nvPr>
            <p:ph type="ftr" sz="quarter" idx="4"/>
          </p:nvPr>
        </p:nvSpPr>
        <p:spPr bwMode="auto">
          <a:xfrm>
            <a:off x="2" y="9719179"/>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7" y="9719179"/>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a:t>
            </a:fld>
            <a:endParaRPr lang="en-US" altLang="ja-JP"/>
          </a:p>
        </p:txBody>
      </p:sp>
      <p:sp>
        <p:nvSpPr>
          <p:cNvPr id="6" name="スライド イメージ プレースホルダー 5">
            <a:extLst>
              <a:ext uri="{FF2B5EF4-FFF2-40B4-BE49-F238E27FC236}">
                <a16:creationId xmlns:a16="http://schemas.microsoft.com/office/drawing/2014/main" id="{16A77ECD-D036-47AE-8310-C80702E3328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C691BE7-BC20-4523-8E1B-B248B9881DF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6854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10</a:t>
            </a:fld>
            <a:endParaRPr lang="en-US" altLang="ja-JP"/>
          </a:p>
        </p:txBody>
      </p:sp>
      <p:sp>
        <p:nvSpPr>
          <p:cNvPr id="7" name="スライド イメージ プレースホルダー 6">
            <a:extLst>
              <a:ext uri="{FF2B5EF4-FFF2-40B4-BE49-F238E27FC236}">
                <a16:creationId xmlns:a16="http://schemas.microsoft.com/office/drawing/2014/main" id="{FB788697-DF2D-42A2-BA08-4EB6D701F840}"/>
              </a:ext>
            </a:extLst>
          </p:cNvPr>
          <p:cNvSpPr>
            <a:spLocks noGrp="1" noRot="1" noChangeAspect="1"/>
          </p:cNvSpPr>
          <p:nvPr>
            <p:ph type="sldImg"/>
          </p:nvPr>
        </p:nvSpPr>
        <p:spPr/>
      </p:sp>
    </p:spTree>
    <p:extLst>
      <p:ext uri="{BB962C8B-B14F-4D97-AF65-F5344CB8AC3E}">
        <p14:creationId xmlns:p14="http://schemas.microsoft.com/office/powerpoint/2010/main" val="241278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764A68C5-146D-46B3-9E29-CB402DBF9D8B}" type="slidenum">
              <a:rPr lang="en-US" altLang="ja-JP" smtClean="0"/>
              <a:pPr/>
              <a:t>11</a:t>
            </a:fld>
            <a:endParaRPr lang="en-US" altLang="ja-JP"/>
          </a:p>
        </p:txBody>
      </p:sp>
      <p:sp>
        <p:nvSpPr>
          <p:cNvPr id="7" name="スライド イメージ プレースホルダー 6">
            <a:extLst>
              <a:ext uri="{FF2B5EF4-FFF2-40B4-BE49-F238E27FC236}">
                <a16:creationId xmlns:a16="http://schemas.microsoft.com/office/drawing/2014/main" id="{0F1A7AC4-6732-4F9A-8FC7-C1F7C7A314D9}"/>
              </a:ext>
            </a:extLst>
          </p:cNvPr>
          <p:cNvSpPr>
            <a:spLocks noGrp="1" noRot="1" noChangeAspect="1"/>
          </p:cNvSpPr>
          <p:nvPr>
            <p:ph type="sldImg"/>
          </p:nvPr>
        </p:nvSpPr>
        <p:spPr/>
      </p:sp>
    </p:spTree>
    <p:extLst>
      <p:ext uri="{BB962C8B-B14F-4D97-AF65-F5344CB8AC3E}">
        <p14:creationId xmlns:p14="http://schemas.microsoft.com/office/powerpoint/2010/main" val="50458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6CBE0D06-4041-4EBB-9AEB-5F06A6CC813D}"/>
              </a:ext>
            </a:extLst>
          </p:cNvPr>
          <p:cNvSpPr>
            <a:spLocks noGrp="1" noRot="1" noChangeAspect="1"/>
          </p:cNvSpPr>
          <p:nvPr>
            <p:ph type="sldImg"/>
          </p:nvPr>
        </p:nvSpPr>
        <p:spPr/>
      </p:sp>
    </p:spTree>
    <p:extLst>
      <p:ext uri="{BB962C8B-B14F-4D97-AF65-F5344CB8AC3E}">
        <p14:creationId xmlns:p14="http://schemas.microsoft.com/office/powerpoint/2010/main" val="122127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ノート プレースホルダ 2"/>
          <p:cNvSpPr>
            <a:spLocks noGrp="1"/>
          </p:cNvSpPr>
          <p:nvPr>
            <p:ph type="body" idx="1"/>
          </p:nvPr>
        </p:nvSpPr>
        <p:spPr/>
        <p:txBody>
          <a:bodyPr/>
          <a:lstStyle/>
          <a:p>
            <a:endParaRPr lang="en-US" altLang="ja-JP" dirty="0"/>
          </a:p>
        </p:txBody>
      </p:sp>
      <p:sp>
        <p:nvSpPr>
          <p:cNvPr id="103428" name="スライド番号プレースホルダ 3"/>
          <p:cNvSpPr txBox="1">
            <a:spLocks noGrp="1"/>
          </p:cNvSpPr>
          <p:nvPr/>
        </p:nvSpPr>
        <p:spPr bwMode="auto">
          <a:xfrm>
            <a:off x="4236491" y="10081464"/>
            <a:ext cx="3244295" cy="5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0" tIns="49790" rIns="99580" bIns="49790" anchor="b"/>
          <a:lstStyle>
            <a:lvl1pPr defTabSz="954088" eaLnBrk="0" hangingPunct="0">
              <a:defRPr kumimoji="1" sz="3600">
                <a:solidFill>
                  <a:schemeClr val="tx1"/>
                </a:solidFill>
                <a:latin typeface="Arial" pitchFamily="34" charset="0"/>
                <a:ea typeface="ＭＳ Ｐゴシック" pitchFamily="50" charset="-128"/>
              </a:defRPr>
            </a:lvl1pPr>
            <a:lvl2pPr marL="742950" indent="-285750" defTabSz="954088" eaLnBrk="0" hangingPunct="0">
              <a:defRPr kumimoji="1" sz="3600">
                <a:solidFill>
                  <a:schemeClr val="tx1"/>
                </a:solidFill>
                <a:latin typeface="Arial" pitchFamily="34" charset="0"/>
                <a:ea typeface="ＭＳ Ｐゴシック" pitchFamily="50" charset="-128"/>
              </a:defRPr>
            </a:lvl2pPr>
            <a:lvl3pPr marL="1143000" indent="-228600" defTabSz="954088" eaLnBrk="0" hangingPunct="0">
              <a:defRPr kumimoji="1" sz="3600">
                <a:solidFill>
                  <a:schemeClr val="tx1"/>
                </a:solidFill>
                <a:latin typeface="Arial" pitchFamily="34" charset="0"/>
                <a:ea typeface="ＭＳ Ｐゴシック" pitchFamily="50" charset="-128"/>
              </a:defRPr>
            </a:lvl3pPr>
            <a:lvl4pPr marL="1600200" indent="-228600" defTabSz="954088" eaLnBrk="0" hangingPunct="0">
              <a:defRPr kumimoji="1" sz="3600">
                <a:solidFill>
                  <a:schemeClr val="tx1"/>
                </a:solidFill>
                <a:latin typeface="Arial" pitchFamily="34" charset="0"/>
                <a:ea typeface="ＭＳ Ｐゴシック" pitchFamily="50" charset="-128"/>
              </a:defRPr>
            </a:lvl4pPr>
            <a:lvl5pPr marL="2057400" indent="-228600" defTabSz="954088" eaLnBrk="0" hangingPunct="0">
              <a:defRPr kumimoji="1" sz="3600">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E0EA3057-6D75-4A02-8544-D7B3C06F4108}" type="slidenum">
              <a:rPr lang="en-US" altLang="ja-JP" sz="1400"/>
              <a:pPr algn="r" eaLnBrk="1" hangingPunct="1"/>
              <a:t>13</a:t>
            </a:fld>
            <a:endParaRPr lang="en-US" altLang="ja-JP" sz="1400"/>
          </a:p>
        </p:txBody>
      </p:sp>
      <p:sp>
        <p:nvSpPr>
          <p:cNvPr id="3" name="スライド イメージ プレースホルダー 2">
            <a:extLst>
              <a:ext uri="{FF2B5EF4-FFF2-40B4-BE49-F238E27FC236}">
                <a16:creationId xmlns:a16="http://schemas.microsoft.com/office/drawing/2014/main" id="{F1D9D9C3-C004-4B4F-A9A0-43EEE84CEE11}"/>
              </a:ext>
            </a:extLst>
          </p:cNvPr>
          <p:cNvSpPr>
            <a:spLocks noGrp="1" noRot="1" noChangeAspect="1"/>
          </p:cNvSpPr>
          <p:nvPr>
            <p:ph type="sldImg"/>
          </p:nvPr>
        </p:nvSpPr>
        <p:spPr/>
      </p:sp>
    </p:spTree>
    <p:extLst>
      <p:ext uri="{BB962C8B-B14F-4D97-AF65-F5344CB8AC3E}">
        <p14:creationId xmlns:p14="http://schemas.microsoft.com/office/powerpoint/2010/main" val="8683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14</a:t>
            </a:fld>
            <a:endParaRPr lang="en-US" altLang="ja-JP"/>
          </a:p>
        </p:txBody>
      </p:sp>
      <p:sp>
        <p:nvSpPr>
          <p:cNvPr id="7" name="スライド イメージ プレースホルダー 6">
            <a:extLst>
              <a:ext uri="{FF2B5EF4-FFF2-40B4-BE49-F238E27FC236}">
                <a16:creationId xmlns:a16="http://schemas.microsoft.com/office/drawing/2014/main" id="{578AE52E-222B-457B-9031-EAA767938EDA}"/>
              </a:ext>
            </a:extLst>
          </p:cNvPr>
          <p:cNvSpPr>
            <a:spLocks noGrp="1" noRot="1" noChangeAspect="1"/>
          </p:cNvSpPr>
          <p:nvPr>
            <p:ph type="sldImg"/>
          </p:nvPr>
        </p:nvSpPr>
        <p:spPr/>
      </p:sp>
    </p:spTree>
    <p:extLst>
      <p:ext uri="{BB962C8B-B14F-4D97-AF65-F5344CB8AC3E}">
        <p14:creationId xmlns:p14="http://schemas.microsoft.com/office/powerpoint/2010/main" val="320942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6FDDEC30-8A35-41F9-8443-736E6F2E71AA}"/>
              </a:ext>
            </a:extLst>
          </p:cNvPr>
          <p:cNvSpPr>
            <a:spLocks noGrp="1" noRot="1" noChangeAspect="1"/>
          </p:cNvSpPr>
          <p:nvPr>
            <p:ph type="sldImg"/>
          </p:nvPr>
        </p:nvSpPr>
        <p:spPr/>
      </p:sp>
    </p:spTree>
    <p:extLst>
      <p:ext uri="{BB962C8B-B14F-4D97-AF65-F5344CB8AC3E}">
        <p14:creationId xmlns:p14="http://schemas.microsoft.com/office/powerpoint/2010/main" val="102426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lvl="0"/>
            <a:fld id="{BC21C941-39D8-485B-B1BE-251151D29E33}" type="slidenum">
              <a:rPr lang="en-US" altLang="ja-JP" noProof="0"/>
              <a:pPr lvl="0"/>
              <a:t>16</a:t>
            </a:fld>
            <a:endParaRPr lang="en-US" altLang="ja-JP" noProof="0"/>
          </a:p>
        </p:txBody>
      </p:sp>
      <p:sp>
        <p:nvSpPr>
          <p:cNvPr id="7" name="スライド イメージ プレースホルダー 6">
            <a:extLst>
              <a:ext uri="{FF2B5EF4-FFF2-40B4-BE49-F238E27FC236}">
                <a16:creationId xmlns:a16="http://schemas.microsoft.com/office/drawing/2014/main" id="{938A162C-8731-4D6C-9F29-60FA65A93980}"/>
              </a:ext>
            </a:extLst>
          </p:cNvPr>
          <p:cNvSpPr>
            <a:spLocks noGrp="1" noRot="1" noChangeAspect="1"/>
          </p:cNvSpPr>
          <p:nvPr>
            <p:ph type="sldImg"/>
          </p:nvPr>
        </p:nvSpPr>
        <p:spPr/>
      </p:sp>
    </p:spTree>
    <p:extLst>
      <p:ext uri="{BB962C8B-B14F-4D97-AF65-F5344CB8AC3E}">
        <p14:creationId xmlns:p14="http://schemas.microsoft.com/office/powerpoint/2010/main" val="3549609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lvl="0"/>
            <a:fld id="{BC21C941-39D8-485B-B1BE-251151D29E33}" type="slidenum">
              <a:rPr lang="en-US" altLang="ja-JP" noProof="0" smtClean="0"/>
              <a:pPr lvl="0"/>
              <a:t>17</a:t>
            </a:fld>
            <a:endParaRPr lang="en-US" altLang="ja-JP" noProof="0"/>
          </a:p>
        </p:txBody>
      </p:sp>
      <p:sp>
        <p:nvSpPr>
          <p:cNvPr id="7" name="スライド イメージ プレースホルダー 6">
            <a:extLst>
              <a:ext uri="{FF2B5EF4-FFF2-40B4-BE49-F238E27FC236}">
                <a16:creationId xmlns:a16="http://schemas.microsoft.com/office/drawing/2014/main" id="{E7DD9BFB-9D2B-4923-8106-96FB12BF6AAD}"/>
              </a:ext>
            </a:extLst>
          </p:cNvPr>
          <p:cNvSpPr>
            <a:spLocks noGrp="1" noRot="1" noChangeAspect="1"/>
          </p:cNvSpPr>
          <p:nvPr>
            <p:ph type="sldImg"/>
          </p:nvPr>
        </p:nvSpPr>
        <p:spPr/>
      </p:sp>
    </p:spTree>
    <p:extLst>
      <p:ext uri="{BB962C8B-B14F-4D97-AF65-F5344CB8AC3E}">
        <p14:creationId xmlns:p14="http://schemas.microsoft.com/office/powerpoint/2010/main" val="52207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80556562-32F7-4544-BF96-5FE3324F25EB}"/>
              </a:ext>
            </a:extLst>
          </p:cNvPr>
          <p:cNvSpPr>
            <a:spLocks noGrp="1" noRot="1" noChangeAspect="1"/>
          </p:cNvSpPr>
          <p:nvPr>
            <p:ph type="sldImg"/>
          </p:nvPr>
        </p:nvSpPr>
        <p:spPr/>
      </p:sp>
    </p:spTree>
    <p:extLst>
      <p:ext uri="{BB962C8B-B14F-4D97-AF65-F5344CB8AC3E}">
        <p14:creationId xmlns:p14="http://schemas.microsoft.com/office/powerpoint/2010/main" val="268852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27972D4-ED1D-475E-8D2D-7EAA42F36AF1}"/>
              </a:ext>
            </a:extLst>
          </p:cNvPr>
          <p:cNvSpPr>
            <a:spLocks noGrp="1" noRot="1" noChangeAspect="1"/>
          </p:cNvSpPr>
          <p:nvPr>
            <p:ph type="sldImg"/>
          </p:nvPr>
        </p:nvSpPr>
        <p:spPr/>
      </p:sp>
    </p:spTree>
    <p:extLst>
      <p:ext uri="{BB962C8B-B14F-4D97-AF65-F5344CB8AC3E}">
        <p14:creationId xmlns:p14="http://schemas.microsoft.com/office/powerpoint/2010/main" val="207691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7238982-5736-4A41-8B35-E67E96E17EDB}"/>
              </a:ext>
            </a:extLst>
          </p:cNvPr>
          <p:cNvSpPr>
            <a:spLocks noGrp="1" noRot="1" noChangeAspect="1"/>
          </p:cNvSpPr>
          <p:nvPr>
            <p:ph type="sldImg"/>
          </p:nvPr>
        </p:nvSpPr>
        <p:spPr/>
      </p:sp>
    </p:spTree>
    <p:extLst>
      <p:ext uri="{BB962C8B-B14F-4D97-AF65-F5344CB8AC3E}">
        <p14:creationId xmlns:p14="http://schemas.microsoft.com/office/powerpoint/2010/main" val="1283437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lvl="0"/>
            <a:fld id="{764A68C5-146D-46B3-9E29-CB402DBF9D8B}" type="slidenum">
              <a:rPr lang="en-US" altLang="ja-JP" noProof="0" smtClean="0"/>
              <a:pPr lvl="0"/>
              <a:t>20</a:t>
            </a:fld>
            <a:endParaRPr lang="en-US" altLang="ja-JP" noProof="0"/>
          </a:p>
        </p:txBody>
      </p:sp>
      <p:sp>
        <p:nvSpPr>
          <p:cNvPr id="7" name="スライド イメージ プレースホルダー 6">
            <a:extLst>
              <a:ext uri="{FF2B5EF4-FFF2-40B4-BE49-F238E27FC236}">
                <a16:creationId xmlns:a16="http://schemas.microsoft.com/office/drawing/2014/main" id="{5BDB93D4-4629-40F2-93C3-67DB4DF8846E}"/>
              </a:ext>
            </a:extLst>
          </p:cNvPr>
          <p:cNvSpPr>
            <a:spLocks noGrp="1" noRot="1" noChangeAspect="1"/>
          </p:cNvSpPr>
          <p:nvPr>
            <p:ph type="sldImg"/>
          </p:nvPr>
        </p:nvSpPr>
        <p:spPr/>
      </p:sp>
    </p:spTree>
    <p:extLst>
      <p:ext uri="{BB962C8B-B14F-4D97-AF65-F5344CB8AC3E}">
        <p14:creationId xmlns:p14="http://schemas.microsoft.com/office/powerpoint/2010/main" val="1729386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B177BBD2-56AA-4172-AB4A-A3C87577A9E5}"/>
              </a:ext>
            </a:extLst>
          </p:cNvPr>
          <p:cNvSpPr>
            <a:spLocks noGrp="1" noRot="1" noChangeAspect="1"/>
          </p:cNvSpPr>
          <p:nvPr>
            <p:ph type="sldImg"/>
          </p:nvPr>
        </p:nvSpPr>
        <p:spPr/>
      </p:sp>
    </p:spTree>
    <p:extLst>
      <p:ext uri="{BB962C8B-B14F-4D97-AF65-F5344CB8AC3E}">
        <p14:creationId xmlns:p14="http://schemas.microsoft.com/office/powerpoint/2010/main" val="422586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3</a:t>
            </a:fld>
            <a:endParaRPr lang="en-US" altLang="ja-JP"/>
          </a:p>
        </p:txBody>
      </p:sp>
      <p:sp>
        <p:nvSpPr>
          <p:cNvPr id="6" name="スライド イメージ プレースホルダー 5">
            <a:extLst>
              <a:ext uri="{FF2B5EF4-FFF2-40B4-BE49-F238E27FC236}">
                <a16:creationId xmlns:a16="http://schemas.microsoft.com/office/drawing/2014/main" id="{2563E30E-890F-4131-B577-51CE4752D9BE}"/>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E76DE8D-63BF-46FA-A12B-670CF770FF5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1886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574B5121-D333-4DD4-95C5-BF183B3CF4D9}"/>
              </a:ext>
            </a:extLst>
          </p:cNvPr>
          <p:cNvSpPr>
            <a:spLocks noGrp="1" noRot="1" noChangeAspect="1"/>
          </p:cNvSpPr>
          <p:nvPr>
            <p:ph type="sldImg"/>
          </p:nvPr>
        </p:nvSpPr>
        <p:spPr/>
      </p:sp>
    </p:spTree>
    <p:extLst>
      <p:ext uri="{BB962C8B-B14F-4D97-AF65-F5344CB8AC3E}">
        <p14:creationId xmlns:p14="http://schemas.microsoft.com/office/powerpoint/2010/main" val="396264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764A68C5-146D-46B3-9E29-CB402DBF9D8B}" type="slidenum">
              <a:rPr lang="en-US" altLang="ja-JP" noProof="0" smtClean="0"/>
              <a:pPr lvl="0"/>
              <a:t>5</a:t>
            </a:fld>
            <a:endParaRPr lang="en-US" altLang="ja-JP" noProof="0"/>
          </a:p>
        </p:txBody>
      </p:sp>
      <p:sp>
        <p:nvSpPr>
          <p:cNvPr id="7" name="スライド イメージ プレースホルダー 6">
            <a:extLst>
              <a:ext uri="{FF2B5EF4-FFF2-40B4-BE49-F238E27FC236}">
                <a16:creationId xmlns:a16="http://schemas.microsoft.com/office/drawing/2014/main" id="{D35E479E-1B80-4F52-AB8F-64F5999249E4}"/>
              </a:ext>
            </a:extLst>
          </p:cNvPr>
          <p:cNvSpPr>
            <a:spLocks noGrp="1" noRot="1" noChangeAspect="1"/>
          </p:cNvSpPr>
          <p:nvPr>
            <p:ph type="sldImg"/>
          </p:nvPr>
        </p:nvSpPr>
        <p:spPr/>
      </p:sp>
    </p:spTree>
    <p:extLst>
      <p:ext uri="{BB962C8B-B14F-4D97-AF65-F5344CB8AC3E}">
        <p14:creationId xmlns:p14="http://schemas.microsoft.com/office/powerpoint/2010/main" val="86367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34187E77-CA62-43E9-B35B-282DE7EF4215}"/>
              </a:ext>
            </a:extLst>
          </p:cNvPr>
          <p:cNvSpPr>
            <a:spLocks noGrp="1" noRot="1" noChangeAspect="1"/>
          </p:cNvSpPr>
          <p:nvPr>
            <p:ph type="sldImg"/>
          </p:nvPr>
        </p:nvSpPr>
        <p:spPr/>
      </p:sp>
    </p:spTree>
    <p:extLst>
      <p:ext uri="{BB962C8B-B14F-4D97-AF65-F5344CB8AC3E}">
        <p14:creationId xmlns:p14="http://schemas.microsoft.com/office/powerpoint/2010/main" val="315630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lvl="0"/>
            <a:fld id="{764A68C5-146D-46B3-9E29-CB402DBF9D8B}" type="slidenum">
              <a:rPr lang="en-US" altLang="ja-JP" noProof="0"/>
              <a:pPr lvl="0"/>
              <a:t>7</a:t>
            </a:fld>
            <a:endParaRPr lang="en-US" altLang="ja-JP" noProof="0"/>
          </a:p>
        </p:txBody>
      </p:sp>
      <p:sp>
        <p:nvSpPr>
          <p:cNvPr id="7" name="スライド イメージ プレースホルダー 6">
            <a:extLst>
              <a:ext uri="{FF2B5EF4-FFF2-40B4-BE49-F238E27FC236}">
                <a16:creationId xmlns:a16="http://schemas.microsoft.com/office/drawing/2014/main" id="{3F0566C5-11EB-46C2-B4D5-8ED8BE51177C}"/>
              </a:ext>
            </a:extLst>
          </p:cNvPr>
          <p:cNvSpPr>
            <a:spLocks noGrp="1" noRot="1" noChangeAspect="1"/>
          </p:cNvSpPr>
          <p:nvPr>
            <p:ph type="sldImg"/>
          </p:nvPr>
        </p:nvSpPr>
        <p:spPr/>
      </p:sp>
    </p:spTree>
    <p:extLst>
      <p:ext uri="{BB962C8B-B14F-4D97-AF65-F5344CB8AC3E}">
        <p14:creationId xmlns:p14="http://schemas.microsoft.com/office/powerpoint/2010/main" val="156295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9EDF4A0-FC77-43F1-BF12-9EACA5A31BC5}"/>
              </a:ext>
            </a:extLst>
          </p:cNvPr>
          <p:cNvSpPr>
            <a:spLocks noGrp="1" noRot="1" noChangeAspect="1"/>
          </p:cNvSpPr>
          <p:nvPr>
            <p:ph type="sldImg"/>
          </p:nvPr>
        </p:nvSpPr>
        <p:spPr/>
      </p:sp>
    </p:spTree>
    <p:extLst>
      <p:ext uri="{BB962C8B-B14F-4D97-AF65-F5344CB8AC3E}">
        <p14:creationId xmlns:p14="http://schemas.microsoft.com/office/powerpoint/2010/main" val="95709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21636C60-077C-4482-8438-4D61ABCAC34B}"/>
              </a:ext>
            </a:extLst>
          </p:cNvPr>
          <p:cNvSpPr>
            <a:spLocks noGrp="1" noRot="1" noChangeAspect="1"/>
          </p:cNvSpPr>
          <p:nvPr>
            <p:ph type="sldImg"/>
          </p:nvPr>
        </p:nvSpPr>
        <p:spPr/>
      </p:sp>
    </p:spTree>
    <p:extLst>
      <p:ext uri="{BB962C8B-B14F-4D97-AF65-F5344CB8AC3E}">
        <p14:creationId xmlns:p14="http://schemas.microsoft.com/office/powerpoint/2010/main" val="197241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wmf"/><Relationship Id="rId18" Type="http://schemas.openxmlformats.org/officeDocument/2006/relationships/image" Target="../media/image16.png"/><Relationship Id="rId26" Type="http://schemas.openxmlformats.org/officeDocument/2006/relationships/image" Target="../media/image24.emf"/><Relationship Id="rId3" Type="http://schemas.openxmlformats.org/officeDocument/2006/relationships/image" Target="../media/image1.wmf"/><Relationship Id="rId21" Type="http://schemas.openxmlformats.org/officeDocument/2006/relationships/image" Target="../media/image19.wmf"/><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14.wmf"/><Relationship Id="rId20" Type="http://schemas.openxmlformats.org/officeDocument/2006/relationships/image" Target="../media/image18.wmf"/><Relationship Id="rId29"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image" Target="../media/image9.png"/><Relationship Id="rId24" Type="http://schemas.openxmlformats.org/officeDocument/2006/relationships/image" Target="../media/image22.png"/><Relationship Id="rId32" Type="http://schemas.microsoft.com/office/2007/relationships/hdphoto" Target="../media/hdphoto1.wdp"/><Relationship Id="rId5" Type="http://schemas.openxmlformats.org/officeDocument/2006/relationships/image" Target="../media/image3.wmf"/><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wmf"/><Relationship Id="rId19" Type="http://schemas.openxmlformats.org/officeDocument/2006/relationships/image" Target="../media/image17.wmf"/><Relationship Id="rId31" Type="http://schemas.openxmlformats.org/officeDocument/2006/relationships/image" Target="../media/image29.png"/><Relationship Id="rId4" Type="http://schemas.openxmlformats.org/officeDocument/2006/relationships/image" Target="../media/image2.wmf"/><Relationship Id="rId9" Type="http://schemas.openxmlformats.org/officeDocument/2006/relationships/image" Target="../media/image7.gif"/><Relationship Id="rId14" Type="http://schemas.openxmlformats.org/officeDocument/2006/relationships/image" Target="../media/image12.wmf"/><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277201"/>
            <a:ext cx="9144000" cy="1159851"/>
          </a:xfrm>
          <a:prstGeom prst="rect">
            <a:avLst/>
          </a:prstGeom>
          <a:solidFill>
            <a:srgbClr val="39837F"/>
          </a:solidFill>
          <a:ln>
            <a:noFill/>
          </a:ln>
          <a:effectLst/>
        </p:spPr>
        <p:txBody>
          <a:bodyPr wrap="square"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ts val="0"/>
              </a:spcBef>
            </a:pPr>
            <a:r>
              <a:rPr lang="ja-JP" altLang="en-US" sz="4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歯科医師認知症対応力向上研修</a:t>
            </a:r>
          </a:p>
        </p:txBody>
      </p:sp>
      <p:sp>
        <p:nvSpPr>
          <p:cNvPr id="5" name="Text Box 2"/>
          <p:cNvSpPr txBox="1">
            <a:spLocks noChangeArrowheads="1"/>
          </p:cNvSpPr>
          <p:nvPr/>
        </p:nvSpPr>
        <p:spPr bwMode="auto">
          <a:xfrm>
            <a:off x="1878912" y="2863677"/>
            <a:ext cx="5723688" cy="203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１． かかりつけ歯科医の役割  編  </a:t>
            </a:r>
          </a:p>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２． 基本知識  編  </a:t>
            </a:r>
          </a:p>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３． 歯科診療における実践  編</a:t>
            </a:r>
            <a:endParaRPr lang="en-US" altLang="ja-JP" sz="2800" b="1" dirty="0">
              <a:solidFill>
                <a:schemeClr val="bg2"/>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４． 地域・生活における実践  編 </a:t>
            </a:r>
            <a:endParaRPr lang="en-US" altLang="ja-JP" sz="2800" b="1" dirty="0">
              <a:solidFill>
                <a:schemeClr val="bg2"/>
              </a:solidFill>
              <a:latin typeface="BIZ UDPゴシック" panose="020B0400000000000000" pitchFamily="50" charset="-128"/>
              <a:ea typeface="BIZ UDPゴシック" panose="020B0400000000000000" pitchFamily="50" charset="-128"/>
              <a:cs typeface="Meiryo UI" pitchFamily="50" charset="-128"/>
            </a:endParaRPr>
          </a:p>
        </p:txBody>
      </p:sp>
      <p:grpSp>
        <p:nvGrpSpPr>
          <p:cNvPr id="6" name="グループ化 5"/>
          <p:cNvGrpSpPr/>
          <p:nvPr/>
        </p:nvGrpSpPr>
        <p:grpSpPr>
          <a:xfrm>
            <a:off x="529434" y="5622708"/>
            <a:ext cx="8142281" cy="622512"/>
            <a:chOff x="1080940" y="4265538"/>
            <a:chExt cx="7010105" cy="709867"/>
          </a:xfrm>
        </p:grpSpPr>
        <p:sp>
          <p:nvSpPr>
            <p:cNvPr id="7" name="Text Box 3"/>
            <p:cNvSpPr txBox="1">
              <a:spLocks noChangeArrowheads="1"/>
            </p:cNvSpPr>
            <p:nvPr/>
          </p:nvSpPr>
          <p:spPr bwMode="auto">
            <a:xfrm>
              <a:off x="2150914" y="4265538"/>
              <a:ext cx="5019675" cy="31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1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令和３年度 厚生労働省老人保健健康増進等事業</a:t>
              </a:r>
            </a:p>
          </p:txBody>
        </p:sp>
        <p:sp>
          <p:nvSpPr>
            <p:cNvPr id="8" name="Text Box 4"/>
            <p:cNvSpPr txBox="1">
              <a:spLocks noChangeArrowheads="1"/>
            </p:cNvSpPr>
            <p:nvPr/>
          </p:nvSpPr>
          <p:spPr bwMode="auto">
            <a:xfrm>
              <a:off x="1080940" y="4601114"/>
              <a:ext cx="7010105" cy="37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認知症対応力向上研修の研修教材及び実施方法に関する調査研究事業  編</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idx="4294967295"/>
          </p:nvPr>
        </p:nvSpPr>
        <p:spPr>
          <a:xfrm>
            <a:off x="626891" y="2239255"/>
            <a:ext cx="8292406" cy="3845197"/>
          </a:xfrm>
        </p:spPr>
        <p:txBody>
          <a:bodyPr/>
          <a:lstStyle/>
          <a:p>
            <a:pPr algn="l">
              <a:spcBef>
                <a:spcPts val="2400"/>
              </a:spcBef>
            </a:pPr>
            <a:r>
              <a:rPr lang="en-US" altLang="ja-JP" sz="28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t> 認知症を理解し徴候などに気づくことができる</a:t>
            </a:r>
            <a:br>
              <a:rPr lang="en-US" altLang="ja-JP"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br>
            <a:br>
              <a:rPr lang="en-US" altLang="ja-JP" sz="900" b="1" dirty="0">
                <a:solidFill>
                  <a:schemeClr val="tx1"/>
                </a:solidFill>
                <a:latin typeface="BIZ UDPゴシック" panose="020B0400000000000000" pitchFamily="50" charset="-128"/>
                <a:ea typeface="BIZ UDPゴシック" panose="020B0400000000000000" pitchFamily="50" charset="-128"/>
                <a:cs typeface="Meiryo UI" pitchFamily="50" charset="-128"/>
              </a:rPr>
            </a:br>
            <a:r>
              <a:rPr lang="en-US" altLang="ja-JP" sz="28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t> 認知症の人に対する継続的な歯科治療・食支援</a:t>
            </a:r>
            <a:br>
              <a:rPr lang="en-US" altLang="ja-JP"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br>
            <a:r>
              <a:rPr lang="ja-JP" altLang="en-US"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t>    を行うことができる</a:t>
            </a:r>
            <a:br>
              <a:rPr lang="en-US" altLang="ja-JP"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br>
            <a:br>
              <a:rPr lang="en-US" altLang="ja-JP" sz="900" b="1" dirty="0">
                <a:solidFill>
                  <a:schemeClr val="tx1"/>
                </a:solidFill>
                <a:latin typeface="BIZ UDPゴシック" panose="020B0400000000000000" pitchFamily="50" charset="-128"/>
                <a:ea typeface="BIZ UDPゴシック" panose="020B0400000000000000" pitchFamily="50" charset="-128"/>
                <a:cs typeface="Meiryo UI" pitchFamily="50" charset="-128"/>
              </a:rPr>
            </a:br>
            <a:r>
              <a:rPr lang="en-US" altLang="ja-JP" sz="28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t> 全てのスタッフが認知症を理解し、認知症の人</a:t>
            </a:r>
            <a:br>
              <a:rPr lang="en-US" altLang="ja-JP"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br>
            <a:r>
              <a:rPr lang="ja-JP" altLang="en-US"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t>    やその家族を支援することができる</a:t>
            </a:r>
            <a:r>
              <a:rPr lang="en-US" altLang="ja-JP"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br>
              <a:rPr lang="en-US" altLang="ja-JP"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br>
            <a:br>
              <a:rPr lang="en-US" altLang="ja-JP" sz="900" b="1" dirty="0">
                <a:solidFill>
                  <a:schemeClr val="tx1"/>
                </a:solidFill>
                <a:latin typeface="BIZ UDPゴシック" panose="020B0400000000000000" pitchFamily="50" charset="-128"/>
                <a:ea typeface="BIZ UDPゴシック" panose="020B0400000000000000" pitchFamily="50" charset="-128"/>
                <a:cs typeface="Meiryo UI" pitchFamily="50" charset="-128"/>
              </a:rPr>
            </a:br>
            <a:r>
              <a:rPr lang="en-US" altLang="ja-JP" sz="28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t> 必要に応じ他の医療施設や必要なサービスと</a:t>
            </a:r>
            <a:br>
              <a:rPr lang="en-US" altLang="ja-JP"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br>
            <a:r>
              <a:rPr lang="ja-JP" altLang="en-US" sz="2800" b="1" dirty="0">
                <a:solidFill>
                  <a:schemeClr val="tx1"/>
                </a:solidFill>
                <a:latin typeface="BIZ UDPゴシック" panose="020B0400000000000000" pitchFamily="50" charset="-128"/>
                <a:ea typeface="BIZ UDPゴシック" panose="020B0400000000000000" pitchFamily="50" charset="-128"/>
                <a:cs typeface="Meiryo UI" pitchFamily="50" charset="-128"/>
              </a:rPr>
              <a:t>    連携できる</a:t>
            </a:r>
            <a:endParaRPr lang="en-US" altLang="ja-JP" sz="28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2" name="Rectangle 15"/>
          <p:cNvSpPr>
            <a:spLocks noChangeArrowheads="1"/>
          </p:cNvSpPr>
          <p:nvPr/>
        </p:nvSpPr>
        <p:spPr bwMode="auto">
          <a:xfrm>
            <a:off x="1396004" y="1310183"/>
            <a:ext cx="6351992" cy="747761"/>
          </a:xfrm>
          <a:prstGeom prst="rect">
            <a:avLst/>
          </a:prstGeom>
          <a:solidFill>
            <a:srgbClr val="39837F"/>
          </a:solidFill>
          <a:ln>
            <a:noFill/>
          </a:ln>
        </p:spPr>
        <p:style>
          <a:lnRef idx="2">
            <a:schemeClr val="accent3">
              <a:shade val="50000"/>
            </a:schemeClr>
          </a:lnRef>
          <a:fillRef idx="1">
            <a:schemeClr val="accent3"/>
          </a:fillRef>
          <a:effectRef idx="0">
            <a:schemeClr val="accent3"/>
          </a:effectRef>
          <a:fontRef idx="minor">
            <a:schemeClr val="lt1"/>
          </a:fontRef>
        </p:style>
        <p:txBody>
          <a:bodyPr lIns="87239" tIns="43620" rIns="87239" bIns="43620" anchor="ctr" anchorCtr="0"/>
          <a:lstStyle/>
          <a:p>
            <a:pPr algn="ctr" defTabSz="871538" eaLnBrk="1" hangingPunct="1"/>
            <a:r>
              <a:rPr lang="ja-JP" altLang="en-US" sz="28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認知症に対応できる歯科医師の役割 </a:t>
            </a:r>
          </a:p>
        </p:txBody>
      </p:sp>
      <p:sp>
        <p:nvSpPr>
          <p:cNvPr id="7" name="正方形/長方形 6">
            <a:extLst>
              <a:ext uri="{FF2B5EF4-FFF2-40B4-BE49-F238E27FC236}">
                <a16:creationId xmlns:a16="http://schemas.microsoft.com/office/drawing/2014/main" id="{F3C23216-5243-4879-952B-6973EAB43344}"/>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1267" name="Text Box 3"/>
          <p:cNvSpPr txBox="1">
            <a:spLocks noChangeArrowheads="1"/>
          </p:cNvSpPr>
          <p:nvPr/>
        </p:nvSpPr>
        <p:spPr bwMode="auto">
          <a:xfrm>
            <a:off x="167184" y="70635"/>
            <a:ext cx="87521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かかりつけ歯科医</a:t>
            </a:r>
            <a:r>
              <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歯科医療機関</a:t>
            </a:r>
            <a:r>
              <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の役割</a:t>
            </a:r>
          </a:p>
        </p:txBody>
      </p:sp>
      <p:sp>
        <p:nvSpPr>
          <p:cNvPr id="6" name="テキスト ボックス 5">
            <a:extLst>
              <a:ext uri="{FF2B5EF4-FFF2-40B4-BE49-F238E27FC236}">
                <a16:creationId xmlns:a16="http://schemas.microsoft.com/office/drawing/2014/main" id="{A90C790E-ADE6-4615-B8DB-4173F9A2F197}"/>
              </a:ext>
            </a:extLst>
          </p:cNvPr>
          <p:cNvSpPr txBox="1"/>
          <p:nvPr/>
        </p:nvSpPr>
        <p:spPr>
          <a:xfrm>
            <a:off x="121920" y="796362"/>
            <a:ext cx="106378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役割７</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31305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83772" y="1032345"/>
            <a:ext cx="7914389" cy="5032147"/>
          </a:xfrm>
          <a:prstGeom prst="rect">
            <a:avLst/>
          </a:prstGeom>
          <a:noFill/>
          <a:ln w="25400">
            <a:noFill/>
          </a:ln>
        </p:spPr>
        <p:txBody>
          <a:bodyPr wrap="square" rtlCol="0">
            <a:spAutoFit/>
          </a:bodyPr>
          <a:lstStyle/>
          <a:p>
            <a:r>
              <a:rPr kumimoji="1" lang="ja-JP" altLang="en-US" sz="2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そもそも</a:t>
            </a:r>
            <a:r>
              <a:rPr lang="ja-JP" altLang="en-US" sz="2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歯科の特殊性とは</a:t>
            </a:r>
            <a:endParaRPr lang="en-US" altLang="ja-JP" sz="2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2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 本人の希望が前提</a:t>
            </a:r>
            <a:endParaRPr lang="en-US" altLang="ja-JP" sz="2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2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 診断に対して複数の治療方針がある</a:t>
            </a:r>
            <a:endParaRPr lang="en-US" altLang="ja-JP" sz="2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2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 契約は本人と歯科医師の間で行う</a:t>
            </a:r>
            <a:endParaRPr lang="en-US" altLang="ja-JP" sz="2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1800"/>
              </a:spcBef>
            </a:pPr>
            <a:r>
              <a:rPr lang="ja-JP" altLang="en-US" sz="2600" b="1" dirty="0">
                <a:latin typeface="BIZ UDPゴシック" panose="020B0400000000000000" pitchFamily="50" charset="-128"/>
                <a:ea typeface="BIZ UDPゴシック" panose="020B0400000000000000" pitchFamily="50" charset="-128"/>
                <a:cs typeface="Meiryo UI" pitchFamily="50" charset="-128"/>
              </a:rPr>
              <a:t> 加えて、</a:t>
            </a:r>
            <a:r>
              <a:rPr lang="ja-JP" altLang="en-US" sz="26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認知症の人</a:t>
            </a:r>
            <a:r>
              <a:rPr kumimoji="1" lang="ja-JP" altLang="en-US" sz="2600" b="1" dirty="0">
                <a:latin typeface="BIZ UDPゴシック" panose="020B0400000000000000" pitchFamily="50" charset="-128"/>
                <a:ea typeface="BIZ UDPゴシック" panose="020B0400000000000000" pitchFamily="50" charset="-128"/>
                <a:cs typeface="Meiryo UI" pitchFamily="50" charset="-128"/>
              </a:rPr>
              <a:t>に対しての歯科診療は</a:t>
            </a:r>
            <a:endParaRPr kumimoji="1"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a:spcBef>
                <a:spcPts val="18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① 認知症は目に見えない機能障害</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② 生活の困難に対応する必要（本人任せにできない）</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③ 高齢者の口腔の多様性（義歯やインプラントなど）</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④ 身体の機能低下に口腔の機能低下がリンクする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⑤ 栄養摂取への影響</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⑥ 契約と診療費は本人の希望だけで行えない可能性</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 name="正方形/長方形 1"/>
          <p:cNvSpPr/>
          <p:nvPr/>
        </p:nvSpPr>
        <p:spPr bwMode="auto">
          <a:xfrm>
            <a:off x="614469" y="3239407"/>
            <a:ext cx="7914389" cy="2978513"/>
          </a:xfrm>
          <a:prstGeom prst="rect">
            <a:avLst/>
          </a:prstGeom>
          <a:noFill/>
          <a:ln w="25400" cap="flat" cmpd="sng" algn="ctr">
            <a:solidFill>
              <a:schemeClr val="accent1">
                <a:lumMod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2B6AE07-DB3F-4727-8483-68FC6FEA4443}"/>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4" name="Text Box 3"/>
          <p:cNvSpPr txBox="1">
            <a:spLocks noChangeArrowheads="1"/>
          </p:cNvSpPr>
          <p:nvPr/>
        </p:nvSpPr>
        <p:spPr bwMode="auto">
          <a:xfrm>
            <a:off x="195943" y="81223"/>
            <a:ext cx="87521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歯科の特殊性</a:t>
            </a:r>
          </a:p>
        </p:txBody>
      </p:sp>
      <p:sp>
        <p:nvSpPr>
          <p:cNvPr id="6" name="テキスト ボックス 5">
            <a:extLst>
              <a:ext uri="{FF2B5EF4-FFF2-40B4-BE49-F238E27FC236}">
                <a16:creationId xmlns:a16="http://schemas.microsoft.com/office/drawing/2014/main" id="{80E83BDE-AA60-4CCA-8240-ADC7D8F4CA7D}"/>
              </a:ext>
            </a:extLst>
          </p:cNvPr>
          <p:cNvSpPr txBox="1"/>
          <p:nvPr/>
        </p:nvSpPr>
        <p:spPr>
          <a:xfrm>
            <a:off x="121920" y="766872"/>
            <a:ext cx="106378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06514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29" name="Group 61"/>
          <p:cNvGraphicFramePr>
            <a:graphicFrameLocks noGrp="1"/>
          </p:cNvGraphicFramePr>
          <p:nvPr>
            <p:extLst>
              <p:ext uri="{D42A27DB-BD31-4B8C-83A1-F6EECF244321}">
                <p14:modId xmlns:p14="http://schemas.microsoft.com/office/powerpoint/2010/main" val="1925622562"/>
              </p:ext>
            </p:extLst>
          </p:nvPr>
        </p:nvGraphicFramePr>
        <p:xfrm>
          <a:off x="289923" y="2517453"/>
          <a:ext cx="8443667" cy="2777213"/>
        </p:xfrm>
        <a:graphic>
          <a:graphicData uri="http://schemas.openxmlformats.org/drawingml/2006/table">
            <a:tbl>
              <a:tblPr/>
              <a:tblGrid>
                <a:gridCol w="811103">
                  <a:extLst>
                    <a:ext uri="{9D8B030D-6E8A-4147-A177-3AD203B41FA5}">
                      <a16:colId xmlns:a16="http://schemas.microsoft.com/office/drawing/2014/main" val="20000"/>
                    </a:ext>
                  </a:extLst>
                </a:gridCol>
                <a:gridCol w="1507922">
                  <a:extLst>
                    <a:ext uri="{9D8B030D-6E8A-4147-A177-3AD203B41FA5}">
                      <a16:colId xmlns:a16="http://schemas.microsoft.com/office/drawing/2014/main" val="20001"/>
                    </a:ext>
                  </a:extLst>
                </a:gridCol>
                <a:gridCol w="72321">
                  <a:extLst>
                    <a:ext uri="{9D8B030D-6E8A-4147-A177-3AD203B41FA5}">
                      <a16:colId xmlns:a16="http://schemas.microsoft.com/office/drawing/2014/main" val="20002"/>
                    </a:ext>
                  </a:extLst>
                </a:gridCol>
                <a:gridCol w="1544430">
                  <a:extLst>
                    <a:ext uri="{9D8B030D-6E8A-4147-A177-3AD203B41FA5}">
                      <a16:colId xmlns:a16="http://schemas.microsoft.com/office/drawing/2014/main" val="20003"/>
                    </a:ext>
                  </a:extLst>
                </a:gridCol>
                <a:gridCol w="1504747">
                  <a:extLst>
                    <a:ext uri="{9D8B030D-6E8A-4147-A177-3AD203B41FA5}">
                      <a16:colId xmlns:a16="http://schemas.microsoft.com/office/drawing/2014/main" val="20004"/>
                    </a:ext>
                  </a:extLst>
                </a:gridCol>
                <a:gridCol w="1501572">
                  <a:extLst>
                    <a:ext uri="{9D8B030D-6E8A-4147-A177-3AD203B41FA5}">
                      <a16:colId xmlns:a16="http://schemas.microsoft.com/office/drawing/2014/main" val="20005"/>
                    </a:ext>
                  </a:extLst>
                </a:gridCol>
                <a:gridCol w="1501572">
                  <a:extLst>
                    <a:ext uri="{9D8B030D-6E8A-4147-A177-3AD203B41FA5}">
                      <a16:colId xmlns:a16="http://schemas.microsoft.com/office/drawing/2014/main" val="20006"/>
                    </a:ext>
                  </a:extLst>
                </a:gridCol>
              </a:tblGrid>
              <a:tr h="70167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rPr>
                        <a:t>自立</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rPr>
                        <a:t>した</a:t>
                      </a:r>
                      <a:endParaRPr kumimoji="1" lang="en-US" altLang="ja-JP" sz="17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rPr>
                        <a:t>暮らし</a:t>
                      </a:r>
                    </a:p>
                  </a:txBody>
                  <a:tcPr marL="36002" marR="36002" marT="45708" marB="45708"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tx1">
                        <a:lumMod val="50000"/>
                        <a:lumOff val="50000"/>
                      </a:schemeClr>
                    </a:solidFill>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グレーゾーン　</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中核症状</a:t>
                      </a:r>
                      <a:endParaRPr kumimoji="1" lang="en-US" altLang="ja-JP" sz="18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出現期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rPr>
                        <a:t>BPSD</a:t>
                      </a: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rPr>
                        <a:t>多出期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4DA9B3"/>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rPr>
                        <a:t>障害</a:t>
                      </a:r>
                      <a:endParaRPr kumimoji="1" lang="en-US" altLang="ja-JP" sz="18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rPr>
                        <a:t>複合期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cs typeface="Meiryo UI" pitchFamily="50" charset="-128"/>
                        </a:rPr>
                        <a:t>ターミナル期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523186">
                <a:tc vMerge="1">
                  <a:txBody>
                    <a:bodyPr/>
                    <a:lstStyle/>
                    <a:p>
                      <a:endParaRPr kumimoji="1" lang="ja-JP" altLang="en-US"/>
                    </a:p>
                  </a:txBody>
                  <a:tcPr/>
                </a:tc>
                <a:tc gridSpan="6">
                  <a:txBody>
                    <a:bodyPr/>
                    <a:lstStyle/>
                    <a:p>
                      <a:pPr marL="95250" marR="0" lvl="0" indent="-95250" algn="ctr" defTabSz="914400" rtl="0" eaLnBrk="1" fontAlgn="base" latinLnBrk="0" hangingPunct="1">
                        <a:lnSpc>
                          <a:spcPct val="100000"/>
                        </a:lnSpc>
                        <a:spcBef>
                          <a:spcPts val="30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本人に起こる暮らしの中での変化（主なもの）</a:t>
                      </a:r>
                      <a:endPar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endParaRPr>
                    </a:p>
                  </a:txBody>
                  <a:tcPr marL="36002" marR="0"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552353">
                <a:tc vMerge="1">
                  <a:txBody>
                    <a:bodyPr/>
                    <a:lstStyle/>
                    <a:p>
                      <a:endParaRPr kumimoji="1" lang="ja-JP" altLang="en-US"/>
                    </a:p>
                  </a:txBody>
                  <a:tcPr/>
                </a:tc>
                <a:tc>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・物の置き忘れ</a:t>
                      </a:r>
                      <a:endParaRPr kumimoji="1" lang="en-US" altLang="ja-JP"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・人や物の名前</a:t>
                      </a:r>
                      <a:endParaRPr kumimoji="1" lang="en-US" altLang="ja-JP"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  が出ずらい</a:t>
                      </a:r>
                      <a:endParaRPr kumimoji="1" lang="en-US" altLang="ja-JP"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endParaRPr kumimoji="1" lang="en-US" altLang="ja-JP"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endParaRPr>
                    </a:p>
                  </a:txBody>
                  <a:tcPr marL="36002" marR="0" marT="72021" marB="72021"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 ・本人が「おか</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   しい」と感じる</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   ことが増える</a:t>
                      </a:r>
                      <a:endParaRPr kumimoji="1" lang="en-US" altLang="ja-JP"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 ・不安</a:t>
                      </a:r>
                      <a:r>
                        <a:rPr kumimoji="1" lang="en-US" altLang="ja-JP"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a:t>
                      </a:r>
                      <a:r>
                        <a:rPr kumimoji="1" lang="ja-JP" altLang="en-US"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イライラ</a:t>
                      </a:r>
                      <a:endParaRPr kumimoji="1" lang="en-US" altLang="ja-JP"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rPr>
                        <a:t> ・疲れやすい</a:t>
                      </a:r>
                      <a:endParaRPr kumimoji="1" lang="en-US" altLang="ja-JP" sz="15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itchFamily="50" charset="-128"/>
                      </a:endParaRPr>
                    </a:p>
                  </a:txBody>
                  <a:tcPr marL="36002" marR="0" marT="72021" marB="720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kumimoji="1" lang="ja-JP" altLang="en-US"/>
                    </a:p>
                  </a:txBody>
                  <a:tcPr/>
                </a:tc>
                <a:tc>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accent1">
                              <a:lumMod val="50000"/>
                            </a:schemeClr>
                          </a:solidFill>
                          <a:effectLst/>
                          <a:latin typeface="BIZ UDPゴシック" panose="020B0400000000000000" pitchFamily="50" charset="-128"/>
                          <a:ea typeface="BIZ UDPゴシック" panose="020B0400000000000000" pitchFamily="50" charset="-128"/>
                          <a:cs typeface="Meiryo UI" pitchFamily="50" charset="-128"/>
                        </a:rPr>
                        <a:t> ・わからない</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accent1">
                              <a:lumMod val="50000"/>
                            </a:schemeClr>
                          </a:solidFill>
                          <a:effectLst/>
                          <a:latin typeface="BIZ UDPゴシック" panose="020B0400000000000000" pitchFamily="50" charset="-128"/>
                          <a:ea typeface="BIZ UDPゴシック" panose="020B0400000000000000" pitchFamily="50" charset="-128"/>
                          <a:cs typeface="Meiryo UI" pitchFamily="50" charset="-128"/>
                        </a:rPr>
                        <a:t>   ことが増える</a:t>
                      </a:r>
                      <a:endParaRPr kumimoji="1" lang="en-US" altLang="ja-JP" sz="1500" b="1" i="0" u="none" strike="noStrike" cap="none" normalizeH="0" baseline="0" dirty="0">
                        <a:ln>
                          <a:noFill/>
                        </a:ln>
                        <a:solidFill>
                          <a:schemeClr val="accent1">
                            <a:lumMod val="50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accent1">
                              <a:lumMod val="50000"/>
                            </a:schemeClr>
                          </a:solidFill>
                          <a:effectLst/>
                          <a:latin typeface="BIZ UDPゴシック" panose="020B0400000000000000" pitchFamily="50" charset="-128"/>
                          <a:ea typeface="BIZ UDPゴシック" panose="020B0400000000000000" pitchFamily="50" charset="-128"/>
                          <a:cs typeface="Meiryo UI" pitchFamily="50" charset="-128"/>
                        </a:rPr>
                        <a:t> ・パニックに</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chemeClr val="accent1">
                              <a:lumMod val="50000"/>
                            </a:schemeClr>
                          </a:solidFill>
                          <a:effectLst/>
                          <a:latin typeface="BIZ UDPゴシック" panose="020B0400000000000000" pitchFamily="50" charset="-128"/>
                          <a:ea typeface="BIZ UDPゴシック" panose="020B0400000000000000" pitchFamily="50" charset="-128"/>
                          <a:cs typeface="Meiryo UI" pitchFamily="50" charset="-128"/>
                        </a:rPr>
                        <a:t>   陥りやすい</a:t>
                      </a:r>
                      <a:endParaRPr kumimoji="1" lang="en-US" altLang="ja-JP" sz="1500" b="1" i="0" u="none" strike="noStrike" cap="none" normalizeH="0" baseline="0" dirty="0">
                        <a:ln>
                          <a:noFill/>
                        </a:ln>
                        <a:solidFill>
                          <a:schemeClr val="accent1">
                            <a:lumMod val="50000"/>
                          </a:schemeClr>
                        </a:solidFill>
                        <a:effectLst/>
                        <a:latin typeface="BIZ UDPゴシック" panose="020B0400000000000000" pitchFamily="50" charset="-128"/>
                        <a:ea typeface="BIZ UDPゴシック" panose="020B0400000000000000" pitchFamily="50" charset="-128"/>
                        <a:cs typeface="Meiryo UI" pitchFamily="50" charset="-128"/>
                      </a:endParaRPr>
                    </a:p>
                  </a:txBody>
                  <a:tcPr marL="36002" marR="0" marT="72021" marB="720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・できないこと</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が増える</a:t>
                      </a:r>
                      <a:endParaRPr kumimoji="1" lang="en-US" altLang="ja-JP"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・ふらつく、</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転びやすい、</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動けない</a:t>
                      </a:r>
                      <a:endParaRPr kumimoji="1" lang="en-US" altLang="ja-JP"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en-US" altLang="ja-JP"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・食の嗜好変化</a:t>
                      </a:r>
                      <a:endParaRPr kumimoji="1" lang="en-US" altLang="ja-JP"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endParaRPr>
                    </a:p>
                  </a:txBody>
                  <a:tcPr marL="36002" marR="0" marT="72021" marB="720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・食べられなく</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なる</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・体温調節が</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rPr>
                        <a:t>   乱れる</a:t>
                      </a:r>
                      <a:endParaRPr kumimoji="1" lang="en-US" altLang="ja-JP" sz="1500" b="1" i="0" u="none" strike="noStrike" cap="none" normalizeH="0" baseline="0" dirty="0">
                        <a:ln>
                          <a:noFill/>
                        </a:ln>
                        <a:solidFill>
                          <a:srgbClr val="317277"/>
                        </a:solidFill>
                        <a:effectLst/>
                        <a:latin typeface="BIZ UDPゴシック" panose="020B0400000000000000" pitchFamily="50" charset="-128"/>
                        <a:ea typeface="BIZ UDPゴシック" panose="020B0400000000000000" pitchFamily="50" charset="-128"/>
                        <a:cs typeface="Meiryo UI" pitchFamily="50" charset="-128"/>
                      </a:endParaRPr>
                    </a:p>
                  </a:txBody>
                  <a:tcPr marL="36002" marR="0" marT="72021" marB="720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4840" name="テキスト ボックス 12"/>
          <p:cNvSpPr txBox="1">
            <a:spLocks noChangeArrowheads="1"/>
          </p:cNvSpPr>
          <p:nvPr/>
        </p:nvSpPr>
        <p:spPr bwMode="auto">
          <a:xfrm>
            <a:off x="1420813" y="6446958"/>
            <a:ext cx="74009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参考：病院勤務の医療従事者向け認知症対応力向上研修テキスト</a:t>
            </a:r>
          </a:p>
        </p:txBody>
      </p:sp>
      <p:sp>
        <p:nvSpPr>
          <p:cNvPr id="31" name="ストライプ矢印 30"/>
          <p:cNvSpPr/>
          <p:nvPr/>
        </p:nvSpPr>
        <p:spPr bwMode="auto">
          <a:xfrm>
            <a:off x="325438" y="1459186"/>
            <a:ext cx="8501062" cy="435283"/>
          </a:xfrm>
          <a:prstGeom prst="stripedRightArrow">
            <a:avLst>
              <a:gd name="adj1" fmla="val 100000"/>
              <a:gd name="adj2" fmla="val 57336"/>
            </a:avLst>
          </a:prstGeom>
          <a:solidFill>
            <a:srgbClr val="CD6161"/>
          </a:solidFill>
          <a:ln w="9525" cap="flat" cmpd="sng" algn="ctr">
            <a:noFill/>
            <a:prstDash val="solid"/>
            <a:round/>
            <a:headEnd type="none" w="med" len="med"/>
            <a:tailEnd type="none" w="med" len="med"/>
          </a:ln>
          <a:effectLst/>
        </p:spPr>
        <p:txBody>
          <a:bodyPr wrap="none" anchor="ctr"/>
          <a:lstStyle/>
          <a:p>
            <a:pPr algn="ctr">
              <a:lnSpc>
                <a:spcPts val="2100"/>
              </a:lnSpc>
              <a:spcBef>
                <a:spcPts val="0"/>
              </a:spcBef>
              <a:defRPr/>
            </a:pPr>
            <a:r>
              <a:rPr lang="ja-JP" altLang="en-US" sz="1900" b="1" dirty="0">
                <a:solidFill>
                  <a:schemeClr val="bg1"/>
                </a:solidFill>
                <a:latin typeface="BIZ UDPゴシック" panose="020B0400000000000000" pitchFamily="50" charset="-128"/>
                <a:ea typeface="BIZ UDPゴシック" panose="020B0400000000000000" pitchFamily="50" charset="-128"/>
                <a:cs typeface="Meiryo UI" pitchFamily="50" charset="-128"/>
              </a:rPr>
              <a:t>本人の暮らし</a:t>
            </a:r>
          </a:p>
        </p:txBody>
      </p:sp>
      <p:sp>
        <p:nvSpPr>
          <p:cNvPr id="34845" name="正方形/長方形 23"/>
          <p:cNvSpPr>
            <a:spLocks noChangeArrowheads="1"/>
          </p:cNvSpPr>
          <p:nvPr/>
        </p:nvSpPr>
        <p:spPr bwMode="auto">
          <a:xfrm>
            <a:off x="765544" y="5398814"/>
            <a:ext cx="7968046" cy="1161069"/>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bIns="72000" anchor="ctr">
            <a:spAutoFit/>
          </a:bodyPr>
          <a:lstStyle/>
          <a:p>
            <a:r>
              <a:rPr lang="ja-JP" altLang="en-US" sz="2200" b="1" dirty="0">
                <a:latin typeface="BIZ UDPゴシック" panose="020B0400000000000000" pitchFamily="50" charset="-128"/>
                <a:ea typeface="BIZ UDPゴシック" panose="020B0400000000000000" pitchFamily="50" charset="-128"/>
                <a:cs typeface="Meiryo UI" pitchFamily="50" charset="-128"/>
              </a:rPr>
              <a:t>  どの時期、段階（ステージ）での治療なのか、認知症によって </a:t>
            </a:r>
          </a:p>
          <a:p>
            <a:r>
              <a:rPr lang="ja-JP" altLang="en-US" sz="2200" b="1" dirty="0">
                <a:latin typeface="BIZ UDPゴシック" panose="020B0400000000000000" pitchFamily="50" charset="-128"/>
                <a:ea typeface="BIZ UDPゴシック" panose="020B0400000000000000" pitchFamily="50" charset="-128"/>
                <a:cs typeface="Meiryo UI" pitchFamily="50" charset="-128"/>
              </a:rPr>
              <a:t>  おきている本人の暮らしの変化や有する力に配慮</a:t>
            </a:r>
            <a:r>
              <a:rPr lang="en-US" altLang="ja-JP" sz="2200" b="1" dirty="0">
                <a:latin typeface="BIZ UDPゴシック" panose="020B0400000000000000" pitchFamily="50" charset="-128"/>
                <a:ea typeface="BIZ UDPゴシック" panose="020B0400000000000000" pitchFamily="50" charset="-128"/>
                <a:cs typeface="Meiryo UI" pitchFamily="50" charset="-128"/>
              </a:rPr>
              <a:t>･</a:t>
            </a:r>
            <a:r>
              <a:rPr lang="ja-JP" altLang="en-US" sz="2200" b="1" dirty="0">
                <a:latin typeface="BIZ UDPゴシック" panose="020B0400000000000000" pitchFamily="50" charset="-128"/>
                <a:ea typeface="BIZ UDPゴシック" panose="020B0400000000000000" pitchFamily="50" charset="-128"/>
                <a:cs typeface="Meiryo UI" pitchFamily="50" charset="-128"/>
              </a:rPr>
              <a:t>留意した</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r>
              <a:rPr lang="ja-JP" altLang="en-US" sz="2200" b="1" dirty="0">
                <a:latin typeface="BIZ UDPゴシック" panose="020B0400000000000000" pitchFamily="50" charset="-128"/>
                <a:ea typeface="BIZ UDPゴシック" panose="020B0400000000000000" pitchFamily="50" charset="-128"/>
                <a:cs typeface="Meiryo UI" pitchFamily="50" charset="-128"/>
              </a:rPr>
              <a:t>  対応が必要となる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p:txBody>
      </p:sp>
      <p:sp>
        <p:nvSpPr>
          <p:cNvPr id="10" name="ストライプ矢印 9"/>
          <p:cNvSpPr/>
          <p:nvPr/>
        </p:nvSpPr>
        <p:spPr bwMode="auto">
          <a:xfrm>
            <a:off x="2019300" y="1988493"/>
            <a:ext cx="6802436" cy="435283"/>
          </a:xfrm>
          <a:prstGeom prst="stripedRightArrow">
            <a:avLst>
              <a:gd name="adj1" fmla="val 100000"/>
              <a:gd name="adj2" fmla="val 57336"/>
            </a:avLst>
          </a:prstGeom>
          <a:solidFill>
            <a:srgbClr val="6C9D13"/>
          </a:solidFill>
          <a:ln w="9525" cap="flat" cmpd="sng" algn="ctr">
            <a:noFill/>
            <a:prstDash val="solid"/>
            <a:round/>
            <a:headEnd type="none" w="med" len="med"/>
            <a:tailEnd type="none" w="med" len="med"/>
          </a:ln>
          <a:effectLst/>
        </p:spPr>
        <p:txBody>
          <a:bodyPr wrap="none" anchor="ctr"/>
          <a:lstStyle/>
          <a:p>
            <a:pPr algn="ctr">
              <a:lnSpc>
                <a:spcPts val="2100"/>
              </a:lnSpc>
              <a:spcBef>
                <a:spcPts val="0"/>
              </a:spcBef>
              <a:defRPr/>
            </a:pPr>
            <a:r>
              <a:rPr lang="ja-JP" altLang="en-US" sz="19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認知機能低下の進行</a:t>
            </a:r>
          </a:p>
        </p:txBody>
      </p:sp>
      <p:sp>
        <p:nvSpPr>
          <p:cNvPr id="11" name="正方形/長方形 10">
            <a:extLst>
              <a:ext uri="{FF2B5EF4-FFF2-40B4-BE49-F238E27FC236}">
                <a16:creationId xmlns:a16="http://schemas.microsoft.com/office/drawing/2014/main" id="{A6D1AB23-3B77-4044-A644-CB8D6E900024}"/>
              </a:ext>
            </a:extLst>
          </p:cNvPr>
          <p:cNvSpPr/>
          <p:nvPr/>
        </p:nvSpPr>
        <p:spPr>
          <a:xfrm>
            <a:off x="0" y="2875"/>
            <a:ext cx="9144000" cy="1027903"/>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4842" name="Text Box 2"/>
          <p:cNvSpPr txBox="1">
            <a:spLocks noChangeArrowheads="1"/>
          </p:cNvSpPr>
          <p:nvPr/>
        </p:nvSpPr>
        <p:spPr bwMode="auto">
          <a:xfrm>
            <a:off x="1215231" y="0"/>
            <a:ext cx="6713537" cy="100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28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認知症の人がたどる経過のなかでの</a:t>
            </a:r>
            <a:endParaRPr lang="en-US" altLang="ja-JP" sz="28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歯科治療の関わり</a:t>
            </a:r>
          </a:p>
        </p:txBody>
      </p:sp>
      <p:sp>
        <p:nvSpPr>
          <p:cNvPr id="12" name="テキスト ボックス 11">
            <a:extLst>
              <a:ext uri="{FF2B5EF4-FFF2-40B4-BE49-F238E27FC236}">
                <a16:creationId xmlns:a16="http://schemas.microsoft.com/office/drawing/2014/main" id="{0163D448-4D0B-4931-A024-0D5F16C412F7}"/>
              </a:ext>
            </a:extLst>
          </p:cNvPr>
          <p:cNvSpPr txBox="1"/>
          <p:nvPr/>
        </p:nvSpPr>
        <p:spPr>
          <a:xfrm>
            <a:off x="0" y="1043105"/>
            <a:ext cx="106378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役割９</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9715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7"/>
          <p:cNvGraphicFramePr>
            <a:graphicFrameLocks noGrp="1"/>
          </p:cNvGraphicFramePr>
          <p:nvPr>
            <p:extLst>
              <p:ext uri="{D42A27DB-BD31-4B8C-83A1-F6EECF244321}">
                <p14:modId xmlns:p14="http://schemas.microsoft.com/office/powerpoint/2010/main" val="2694313702"/>
              </p:ext>
            </p:extLst>
          </p:nvPr>
        </p:nvGraphicFramePr>
        <p:xfrm>
          <a:off x="448887" y="1147157"/>
          <a:ext cx="8346609" cy="4821382"/>
        </p:xfrm>
        <a:graphic>
          <a:graphicData uri="http://schemas.openxmlformats.org/drawingml/2006/table">
            <a:tbl>
              <a:tblPr/>
              <a:tblGrid>
                <a:gridCol w="2782203">
                  <a:extLst>
                    <a:ext uri="{9D8B030D-6E8A-4147-A177-3AD203B41FA5}">
                      <a16:colId xmlns:a16="http://schemas.microsoft.com/office/drawing/2014/main" val="20000"/>
                    </a:ext>
                  </a:extLst>
                </a:gridCol>
                <a:gridCol w="2782203">
                  <a:extLst>
                    <a:ext uri="{9D8B030D-6E8A-4147-A177-3AD203B41FA5}">
                      <a16:colId xmlns:a16="http://schemas.microsoft.com/office/drawing/2014/main" val="20001"/>
                    </a:ext>
                  </a:extLst>
                </a:gridCol>
                <a:gridCol w="2782203">
                  <a:extLst>
                    <a:ext uri="{9D8B030D-6E8A-4147-A177-3AD203B41FA5}">
                      <a16:colId xmlns:a16="http://schemas.microsoft.com/office/drawing/2014/main" val="20002"/>
                    </a:ext>
                  </a:extLst>
                </a:gridCol>
              </a:tblGrid>
              <a:tr h="1172986">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軽度認知障害 </a:t>
                      </a:r>
                      <a:endPar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から</a:t>
                      </a:r>
                      <a:endPar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認知症初期</a:t>
                      </a:r>
                    </a:p>
                  </a:txBody>
                  <a:tcPr marT="45726" marB="4572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認知症初期</a:t>
                      </a:r>
                      <a:endParaRPr kumimoji="1" lang="en-US" altLang="ja-JP"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から</a:t>
                      </a:r>
                      <a:endParaRPr kumimoji="1" lang="en-US" altLang="ja-JP"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認知症中等度</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中等度以上</a:t>
                      </a:r>
                      <a:endParaRPr kumimoji="1" lang="en-US" altLang="ja-JP"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（在宅や施設）</a:t>
                      </a:r>
                    </a:p>
                  </a:txBody>
                  <a:tcPr marT="45726" marB="4572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E6B70"/>
                    </a:solidFill>
                  </a:tcPr>
                </a:tc>
                <a:extLst>
                  <a:ext uri="{0D108BD9-81ED-4DB2-BD59-A6C34878D82A}">
                    <a16:rowId xmlns:a16="http://schemas.microsoft.com/office/drawing/2014/main" val="10000"/>
                  </a:ext>
                </a:extLst>
              </a:tr>
              <a:tr h="3648396">
                <a:tc>
                  <a:txBody>
                    <a:bodyPr/>
                    <a:lstStyle/>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ガーグリング、リンシングは自立しているが口腔清掃のセルフケアが不十分になる、忘れてしまうこともある。</a:t>
                      </a:r>
                      <a:endParaRPr kumimoji="1" lang="en-US" altLang="ja-JP"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清掃用具の支援に加え、口腔清掃行為の誘導や、日々の習慣化などに配慮する必要がある。</a:t>
                      </a:r>
                      <a:endParaRPr kumimoji="1" lang="en-US" altLang="ja-JP"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介助の受け入れは自尊心に配慮する必要がある。</a:t>
                      </a:r>
                    </a:p>
                  </a:txBody>
                  <a:tcPr marT="45726" marB="4572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ガーグリングが困難になる。</a:t>
                      </a:r>
                      <a:endParaRPr kumimoji="1" lang="en-US" altLang="ja-JP"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口腔清掃を一人で遂行することは困難。</a:t>
                      </a:r>
                      <a:endParaRPr kumimoji="1" lang="en-US" altLang="ja-JP"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口腔清掃行為に誘導や介助が必要だが拒否がおこらないように、本人のリズムに合わせる必要がある。</a:t>
                      </a:r>
                      <a:endParaRPr kumimoji="1" lang="en-US" altLang="ja-JP"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義歯しまいこみ、紛失に注意が必要。</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口腔清掃したがらず、複雑な義歯の着脱、取り扱いが困難になってくる。</a:t>
                      </a:r>
                      <a:endParaRPr kumimoji="1" lang="en-US" altLang="ja-JP"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うがいの水を飲んでしまう事がある。</a:t>
                      </a:r>
                      <a:endParaRPr kumimoji="1" lang="en-US" altLang="ja-JP"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eiryo UI" pitchFamily="50" charset="-128"/>
                        </a:rPr>
                        <a:t>口腔清掃の介助を嫌がる。理解力低下に伴う口腔清掃介助拒否に配慮し、セルフケアもうながしながら介助を行う。水分の誤嚥に配慮する。</a:t>
                      </a:r>
                    </a:p>
                  </a:txBody>
                  <a:tcPr marT="45726" marB="4572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1" name="二等辺三角形 10"/>
          <p:cNvSpPr>
            <a:spLocks noChangeArrowheads="1"/>
          </p:cNvSpPr>
          <p:nvPr/>
        </p:nvSpPr>
        <p:spPr bwMode="auto">
          <a:xfrm rot="16200000" flipV="1">
            <a:off x="2920462" y="1547110"/>
            <a:ext cx="705211" cy="318449"/>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二等辺三角形 10"/>
          <p:cNvSpPr>
            <a:spLocks noChangeArrowheads="1"/>
          </p:cNvSpPr>
          <p:nvPr/>
        </p:nvSpPr>
        <p:spPr bwMode="auto">
          <a:xfrm rot="16200000" flipV="1">
            <a:off x="5728313" y="1547110"/>
            <a:ext cx="705211" cy="318449"/>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0" name="Rectangle 1"/>
          <p:cNvSpPr>
            <a:spLocks noChangeArrowheads="1"/>
          </p:cNvSpPr>
          <p:nvPr/>
        </p:nvSpPr>
        <p:spPr bwMode="auto">
          <a:xfrm>
            <a:off x="448887" y="6171293"/>
            <a:ext cx="83466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枝広</a:t>
            </a:r>
            <a:r>
              <a:rPr kumimoji="0" lang="ja-JP" altLang="en-US" sz="1200" b="1" i="0" u="none" strike="noStrike" cap="none" normalizeH="0" baseline="0" dirty="0" err="1">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あや</a:t>
            </a:r>
            <a:r>
              <a:rPr kumimoji="0" lang="ja-JP" altLang="en-US"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子　「高齢者医療での歯科に関する</a:t>
            </a:r>
            <a:r>
              <a:rPr kumimoji="0" lang="en-US" altLang="ja-JP"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Minimum Skills,</a:t>
            </a:r>
            <a:r>
              <a:rPr kumimoji="0" lang="ja-JP" altLang="en-US"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臨床に役立つ</a:t>
            </a:r>
            <a:r>
              <a:rPr kumimoji="0" lang="en-US" altLang="ja-JP"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Q&amp;A</a:t>
            </a:r>
            <a:r>
              <a:rPr kumimoji="0"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anose="020B0604030504040204" pitchFamily="50" charset="-128"/>
              </a:rPr>
              <a:t>4</a:t>
            </a:r>
            <a:r>
              <a:rPr kumimoji="0" lang="en-US" altLang="ja-JP"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認知症などをもつ</a:t>
            </a:r>
            <a:endParaRPr kumimoji="0" lang="en-US" altLang="ja-JP"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要介護高齢者の口の管理のポイントを教えてください」．</a:t>
            </a:r>
            <a:r>
              <a:rPr kumimoji="0" lang="en-US" altLang="ja-JP" sz="1200" b="1" i="0" u="none" strike="noStrike" cap="none" normalizeH="0" baseline="0" dirty="0">
                <a:ln>
                  <a:noFill/>
                </a:ln>
                <a:solidFill>
                  <a:schemeClr val="tx1">
                    <a:lumMod val="65000"/>
                    <a:lumOff val="35000"/>
                  </a:schemeClr>
                </a:solidFill>
                <a:effectLst/>
                <a:latin typeface="BIZ UDPゴシック" panose="020B0400000000000000" pitchFamily="50" charset="-128"/>
                <a:ea typeface="BIZ UDPゴシック" panose="020B0400000000000000" pitchFamily="50" charset="-128"/>
                <a:cs typeface="Meiryo UI" panose="020B0604030504040204" pitchFamily="50" charset="-128"/>
              </a:rPr>
              <a:t>Geriatric Medicine Vol53 (11):1195-1198,2015.</a:t>
            </a:r>
          </a:p>
        </p:txBody>
      </p:sp>
      <p:sp>
        <p:nvSpPr>
          <p:cNvPr id="9" name="正方形/長方形 8">
            <a:extLst>
              <a:ext uri="{FF2B5EF4-FFF2-40B4-BE49-F238E27FC236}">
                <a16:creationId xmlns:a16="http://schemas.microsoft.com/office/drawing/2014/main" id="{E74A7EEC-FCF7-4C77-8EEE-D7497A1525B3}"/>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48130" name="Text Box 2"/>
          <p:cNvSpPr txBox="1">
            <a:spLocks noChangeArrowheads="1"/>
          </p:cNvSpPr>
          <p:nvPr/>
        </p:nvSpPr>
        <p:spPr bwMode="auto">
          <a:xfrm>
            <a:off x="266700" y="85533"/>
            <a:ext cx="8610600"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認知症の進行過程に応じた歯科におけるケア視点</a:t>
            </a:r>
          </a:p>
        </p:txBody>
      </p:sp>
      <p:sp>
        <p:nvSpPr>
          <p:cNvPr id="12" name="テキスト ボックス 11">
            <a:extLst>
              <a:ext uri="{FF2B5EF4-FFF2-40B4-BE49-F238E27FC236}">
                <a16:creationId xmlns:a16="http://schemas.microsoft.com/office/drawing/2014/main" id="{8D7A28DC-5365-4B96-9DF5-A5B69F673B88}"/>
              </a:ext>
            </a:extLst>
          </p:cNvPr>
          <p:cNvSpPr txBox="1"/>
          <p:nvPr/>
        </p:nvSpPr>
        <p:spPr>
          <a:xfrm>
            <a:off x="0" y="725944"/>
            <a:ext cx="1219200"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1395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r="7086" b="5657"/>
          <a:stretch/>
        </p:blipFill>
        <p:spPr>
          <a:xfrm>
            <a:off x="879691" y="2011076"/>
            <a:ext cx="3576137" cy="2880087"/>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7435"/>
          <a:stretch/>
        </p:blipFill>
        <p:spPr>
          <a:xfrm>
            <a:off x="4736994" y="2011076"/>
            <a:ext cx="3527315" cy="2857968"/>
          </a:xfrm>
          <a:prstGeom prst="rect">
            <a:avLst/>
          </a:prstGeom>
        </p:spPr>
      </p:pic>
      <p:sp>
        <p:nvSpPr>
          <p:cNvPr id="7" name="正方形/長方形 6">
            <a:extLst>
              <a:ext uri="{FF2B5EF4-FFF2-40B4-BE49-F238E27FC236}">
                <a16:creationId xmlns:a16="http://schemas.microsoft.com/office/drawing/2014/main" id="{9AF31425-5A5D-4C1A-80CB-389D337643AC}"/>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6" name="Text Box 2"/>
          <p:cNvSpPr txBox="1">
            <a:spLocks noChangeArrowheads="1"/>
          </p:cNvSpPr>
          <p:nvPr/>
        </p:nvSpPr>
        <p:spPr bwMode="auto">
          <a:xfrm>
            <a:off x="266700" y="85533"/>
            <a:ext cx="8610600"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認知症になって歯科へのアクセスが途絶えると・・・</a:t>
            </a:r>
          </a:p>
        </p:txBody>
      </p:sp>
      <p:sp>
        <p:nvSpPr>
          <p:cNvPr id="8" name="テキスト ボックス 7">
            <a:extLst>
              <a:ext uri="{FF2B5EF4-FFF2-40B4-BE49-F238E27FC236}">
                <a16:creationId xmlns:a16="http://schemas.microsoft.com/office/drawing/2014/main" id="{4C861CFD-78D1-45FF-9CE0-5D07DA5904A5}"/>
              </a:ext>
            </a:extLst>
          </p:cNvPr>
          <p:cNvSpPr txBox="1"/>
          <p:nvPr/>
        </p:nvSpPr>
        <p:spPr>
          <a:xfrm>
            <a:off x="-7413" y="713569"/>
            <a:ext cx="12349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役割１１</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6308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テキスト ボックス 1"/>
          <p:cNvSpPr txBox="1">
            <a:spLocks noChangeArrowheads="1"/>
          </p:cNvSpPr>
          <p:nvPr/>
        </p:nvSpPr>
        <p:spPr bwMode="auto">
          <a:xfrm>
            <a:off x="1142703" y="1536174"/>
            <a:ext cx="725047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ts val="1200"/>
              </a:spcBef>
            </a:pPr>
            <a:r>
              <a:rPr lang="en-US" altLang="ja-JP" sz="30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3000" b="1" dirty="0">
                <a:latin typeface="BIZ UDPゴシック" panose="020B0400000000000000" pitchFamily="50" charset="-128"/>
                <a:ea typeface="BIZ UDPゴシック" panose="020B0400000000000000" pitchFamily="50" charset="-128"/>
                <a:cs typeface="Meiryo UI" pitchFamily="50" charset="-128"/>
              </a:rPr>
              <a:t> 認知症の徴候に気づく</a:t>
            </a:r>
            <a:endParaRPr lang="en-US" altLang="ja-JP" sz="3000" b="1" dirty="0">
              <a:latin typeface="BIZ UDPゴシック" panose="020B0400000000000000" pitchFamily="50" charset="-128"/>
              <a:ea typeface="BIZ UDPゴシック" panose="020B0400000000000000" pitchFamily="50" charset="-128"/>
              <a:cs typeface="Meiryo UI" pitchFamily="50" charset="-128"/>
            </a:endParaRPr>
          </a:p>
          <a:p>
            <a:pPr>
              <a:spcBef>
                <a:spcPts val="1800"/>
              </a:spcBef>
            </a:pPr>
            <a:r>
              <a:rPr lang="ja-JP" altLang="en-US" sz="30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3000" b="1" dirty="0">
                <a:latin typeface="BIZ UDPゴシック" panose="020B0400000000000000" pitchFamily="50" charset="-128"/>
                <a:ea typeface="BIZ UDPゴシック" panose="020B0400000000000000" pitchFamily="50" charset="-128"/>
                <a:cs typeface="Meiryo UI" pitchFamily="50" charset="-128"/>
              </a:rPr>
              <a:t> 認知症の人に対応する</a:t>
            </a:r>
            <a:endParaRPr lang="en-US" altLang="ja-JP" sz="3000" b="1" dirty="0">
              <a:latin typeface="BIZ UDPゴシック" panose="020B0400000000000000" pitchFamily="50" charset="-128"/>
              <a:ea typeface="BIZ UDPゴシック" panose="020B0400000000000000" pitchFamily="50" charset="-128"/>
              <a:cs typeface="Meiryo UI" pitchFamily="50" charset="-128"/>
            </a:endParaRPr>
          </a:p>
          <a:p>
            <a:pPr>
              <a:spcBef>
                <a:spcPts val="1800"/>
              </a:spcBef>
            </a:pPr>
            <a:r>
              <a:rPr lang="en-US" altLang="ja-JP" sz="30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3000" b="1" dirty="0">
                <a:latin typeface="BIZ UDPゴシック" panose="020B0400000000000000" pitchFamily="50" charset="-128"/>
                <a:ea typeface="BIZ UDPゴシック" panose="020B0400000000000000" pitchFamily="50" charset="-128"/>
                <a:cs typeface="Meiryo UI" pitchFamily="50" charset="-128"/>
              </a:rPr>
              <a:t> 認知症の人の歯科治療・食支援を行う</a:t>
            </a:r>
            <a:endParaRPr lang="en-US" altLang="ja-JP" sz="3000" b="1" dirty="0">
              <a:latin typeface="BIZ UDPゴシック" panose="020B0400000000000000" pitchFamily="50" charset="-128"/>
              <a:ea typeface="BIZ UDPゴシック" panose="020B0400000000000000" pitchFamily="50" charset="-128"/>
              <a:cs typeface="Meiryo UI" pitchFamily="50" charset="-128"/>
            </a:endParaRPr>
          </a:p>
          <a:p>
            <a:pPr>
              <a:spcBef>
                <a:spcPts val="1800"/>
              </a:spcBef>
            </a:pPr>
            <a:r>
              <a:rPr lang="en-US" altLang="ja-JP" sz="30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3000" b="1" dirty="0">
                <a:latin typeface="BIZ UDPゴシック" panose="020B0400000000000000" pitchFamily="50" charset="-128"/>
                <a:ea typeface="BIZ UDPゴシック" panose="020B0400000000000000" pitchFamily="50" charset="-128"/>
                <a:cs typeface="Meiryo UI" pitchFamily="50" charset="-128"/>
              </a:rPr>
              <a:t> 認知症の人の家族を気遣い支える</a:t>
            </a:r>
            <a:endParaRPr lang="en-US" altLang="ja-JP" sz="3000" b="1" dirty="0">
              <a:latin typeface="BIZ UDPゴシック" panose="020B0400000000000000" pitchFamily="50" charset="-128"/>
              <a:ea typeface="BIZ UDPゴシック" panose="020B0400000000000000" pitchFamily="50" charset="-128"/>
              <a:cs typeface="Meiryo UI" pitchFamily="50" charset="-128"/>
            </a:endParaRPr>
          </a:p>
          <a:p>
            <a:pPr>
              <a:spcBef>
                <a:spcPts val="1800"/>
              </a:spcBef>
            </a:pPr>
            <a:r>
              <a:rPr lang="en-US" altLang="ja-JP" sz="30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3000" b="1" dirty="0">
                <a:latin typeface="BIZ UDPゴシック" panose="020B0400000000000000" pitchFamily="50" charset="-128"/>
                <a:ea typeface="BIZ UDPゴシック" panose="020B0400000000000000" pitchFamily="50" charset="-128"/>
                <a:cs typeface="Meiryo UI" pitchFamily="50" charset="-128"/>
              </a:rPr>
              <a:t> 地域でみることを意識し、連携体制を</a:t>
            </a:r>
            <a:endParaRPr lang="en-US" altLang="ja-JP" sz="3000" b="1" dirty="0">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3000" b="1" dirty="0">
                <a:latin typeface="BIZ UDPゴシック" panose="020B0400000000000000" pitchFamily="50" charset="-128"/>
                <a:ea typeface="BIZ UDPゴシック" panose="020B0400000000000000" pitchFamily="50" charset="-128"/>
                <a:cs typeface="Meiryo UI" pitchFamily="50" charset="-128"/>
              </a:rPr>
              <a:t>    構築する</a:t>
            </a:r>
            <a:endParaRPr lang="en-US" altLang="ja-JP" sz="3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 name="正方形/長方形 5">
            <a:extLst>
              <a:ext uri="{FF2B5EF4-FFF2-40B4-BE49-F238E27FC236}">
                <a16:creationId xmlns:a16="http://schemas.microsoft.com/office/drawing/2014/main" id="{20FA1C93-6C97-430F-A788-D9B6E3A2530C}"/>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2770" name="Rectangle 2"/>
          <p:cNvSpPr>
            <a:spLocks noGrp="1" noChangeArrowheads="1"/>
          </p:cNvSpPr>
          <p:nvPr>
            <p:ph type="title" idx="4294967295"/>
          </p:nvPr>
        </p:nvSpPr>
        <p:spPr>
          <a:xfrm>
            <a:off x="0" y="73324"/>
            <a:ext cx="9144000" cy="524554"/>
          </a:xfrm>
        </p:spPr>
        <p:txBody>
          <a:bodyPr/>
          <a:lstStyle/>
          <a:p>
            <a:pPr eaLnBrk="1" hangingPunct="1"/>
            <a:r>
              <a:rPr lang="ja-JP" altLang="en-US" sz="27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かかりつけ歯科医に求められる認知症の人への対応</a:t>
            </a:r>
          </a:p>
        </p:txBody>
      </p:sp>
      <p:sp>
        <p:nvSpPr>
          <p:cNvPr id="5" name="テキスト ボックス 4">
            <a:extLst>
              <a:ext uri="{FF2B5EF4-FFF2-40B4-BE49-F238E27FC236}">
                <a16:creationId xmlns:a16="http://schemas.microsoft.com/office/drawing/2014/main" id="{A49AA727-5156-45F0-ADC5-7C39A357828A}"/>
              </a:ext>
            </a:extLst>
          </p:cNvPr>
          <p:cNvSpPr txBox="1"/>
          <p:nvPr/>
        </p:nvSpPr>
        <p:spPr>
          <a:xfrm>
            <a:off x="0" y="713570"/>
            <a:ext cx="12349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83211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 name="Rectangle 2"/>
          <p:cNvSpPr txBox="1">
            <a:spLocks noChangeArrowheads="1"/>
          </p:cNvSpPr>
          <p:nvPr/>
        </p:nvSpPr>
        <p:spPr bwMode="auto">
          <a:xfrm>
            <a:off x="219075" y="19169"/>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認知症の本人の視点を重視したアプローチ</a:t>
            </a:r>
          </a:p>
        </p:txBody>
      </p:sp>
      <p:sp>
        <p:nvSpPr>
          <p:cNvPr id="3" name="テキスト ボックス 6">
            <a:extLst>
              <a:ext uri="{FF2B5EF4-FFF2-40B4-BE49-F238E27FC236}">
                <a16:creationId xmlns:a16="http://schemas.microsoft.com/office/drawing/2014/main" id="{612DA722-D6CD-45A8-9126-E01A362C4B47}"/>
              </a:ext>
            </a:extLst>
          </p:cNvPr>
          <p:cNvSpPr txBox="1">
            <a:spLocks noChangeArrowheads="1"/>
          </p:cNvSpPr>
          <p:nvPr/>
        </p:nvSpPr>
        <p:spPr bwMode="auto">
          <a:xfrm>
            <a:off x="1160435" y="1160300"/>
            <a:ext cx="7696199" cy="30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①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その人らしく存在していられることを支援</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②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分からない人”とせず、自己決定を尊重</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③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治療方針や診療費用等の相談は家族も交える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④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心身に加え社会的な状態など全体的に捉えた治療方針</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⑤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家族やケアスタッフの心身状態にも配慮</a:t>
            </a: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⑥</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生活歴を知り、生活の継続性を保つ治療方針とする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⑦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最期の時までの継続性を視野においた治療計画</a:t>
            </a:r>
          </a:p>
        </p:txBody>
      </p:sp>
      <p:sp>
        <p:nvSpPr>
          <p:cNvPr id="4" name="テキスト ボックス 6">
            <a:extLst>
              <a:ext uri="{FF2B5EF4-FFF2-40B4-BE49-F238E27FC236}">
                <a16:creationId xmlns:a16="http://schemas.microsoft.com/office/drawing/2014/main" id="{B32F45C3-95C7-4C18-875B-5CBF98A2F5F8}"/>
              </a:ext>
            </a:extLst>
          </p:cNvPr>
          <p:cNvSpPr txBox="1">
            <a:spLocks noChangeArrowheads="1"/>
          </p:cNvSpPr>
          <p:nvPr/>
        </p:nvSpPr>
        <p:spPr bwMode="auto">
          <a:xfrm>
            <a:off x="3128619" y="4706755"/>
            <a:ext cx="5217939" cy="140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355600" marR="0" lvl="0" indent="-355600" algn="l" defTabSz="914400" rtl="0" eaLnBrk="1" fontAlgn="base" latinLnBrk="0" hangingPunct="1">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〇 本人にとってのよりよい暮らしガイド</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〇 認知症とともに生きる希望宣言</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〇 本人の視点を重視した施策の展開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Tx/>
              <a:buNone/>
              <a:tabLst/>
              <a:defRPr/>
            </a:pP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4" name="矢印: 五方向 13">
            <a:extLst>
              <a:ext uri="{FF2B5EF4-FFF2-40B4-BE49-F238E27FC236}">
                <a16:creationId xmlns:a16="http://schemas.microsoft.com/office/drawing/2014/main" id="{E2BDA416-90DD-4C42-9EFE-F26BCFE7470D}"/>
              </a:ext>
            </a:extLst>
          </p:cNvPr>
          <p:cNvSpPr/>
          <p:nvPr/>
        </p:nvSpPr>
        <p:spPr bwMode="auto">
          <a:xfrm>
            <a:off x="935801" y="4670899"/>
            <a:ext cx="2111626" cy="1400909"/>
          </a:xfrm>
          <a:prstGeom prst="homePlate">
            <a:avLst>
              <a:gd name="adj" fmla="val 22786"/>
            </a:avLst>
          </a:prstGeom>
          <a:solidFill>
            <a:srgbClr val="92403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endParaRPr>
          </a:p>
        </p:txBody>
      </p:sp>
      <p:sp>
        <p:nvSpPr>
          <p:cNvPr id="6" name="テキスト ボックス 6">
            <a:extLst>
              <a:ext uri="{FF2B5EF4-FFF2-40B4-BE49-F238E27FC236}">
                <a16:creationId xmlns:a16="http://schemas.microsoft.com/office/drawing/2014/main" id="{9AFDA02A-5624-44F5-94A9-01B132F6921C}"/>
              </a:ext>
            </a:extLst>
          </p:cNvPr>
          <p:cNvSpPr txBox="1">
            <a:spLocks noChangeArrowheads="1"/>
          </p:cNvSpPr>
          <p:nvPr/>
        </p:nvSpPr>
        <p:spPr bwMode="auto">
          <a:xfrm>
            <a:off x="975132" y="4793137"/>
            <a:ext cx="2032965" cy="119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認知症の本人</a:t>
            </a:r>
            <a:endParaRPr kumimoji="1" lang="en-US" altLang="ja-JP"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の視点を施策の中心へ</a:t>
            </a:r>
            <a:endParaRPr kumimoji="1" lang="en-US" altLang="ja-JP"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テキスト ボックス 7">
            <a:extLst>
              <a:ext uri="{FF2B5EF4-FFF2-40B4-BE49-F238E27FC236}">
                <a16:creationId xmlns:a16="http://schemas.microsoft.com/office/drawing/2014/main" id="{F0FDD2F4-DB7E-4422-AC6B-520A9B091899}"/>
              </a:ext>
            </a:extLst>
          </p:cNvPr>
          <p:cNvSpPr txBox="1"/>
          <p:nvPr/>
        </p:nvSpPr>
        <p:spPr>
          <a:xfrm>
            <a:off x="0" y="713570"/>
            <a:ext cx="12349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41543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 name="Rectangle 2"/>
          <p:cNvSpPr txBox="1">
            <a:spLocks noChangeArrowheads="1"/>
          </p:cNvSpPr>
          <p:nvPr/>
        </p:nvSpPr>
        <p:spPr bwMode="auto">
          <a:xfrm>
            <a:off x="209000" y="0"/>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本人にとってのよりよい暮らしガイド</a:t>
            </a:r>
          </a:p>
        </p:txBody>
      </p:sp>
      <p:pic>
        <p:nvPicPr>
          <p:cNvPr id="2" name="図 1">
            <a:extLst>
              <a:ext uri="{FF2B5EF4-FFF2-40B4-BE49-F238E27FC236}">
                <a16:creationId xmlns:a16="http://schemas.microsoft.com/office/drawing/2014/main" id="{5B095638-DBC4-46FF-A2CF-50E8B9C8CA3A}"/>
              </a:ext>
            </a:extLst>
          </p:cNvPr>
          <p:cNvPicPr>
            <a:picLocks noChangeAspect="1"/>
          </p:cNvPicPr>
          <p:nvPr/>
        </p:nvPicPr>
        <p:blipFill>
          <a:blip r:embed="rId3"/>
          <a:stretch>
            <a:fillRect/>
          </a:stretch>
        </p:blipFill>
        <p:spPr>
          <a:xfrm>
            <a:off x="365318" y="3123708"/>
            <a:ext cx="2946180" cy="2956986"/>
          </a:xfrm>
          <a:prstGeom prst="rect">
            <a:avLst/>
          </a:prstGeom>
          <a:noFill/>
          <a:ln w="6350">
            <a:solidFill>
              <a:schemeClr val="tx1">
                <a:lumMod val="65000"/>
                <a:lumOff val="35000"/>
              </a:schemeClr>
            </a:solidFill>
          </a:ln>
        </p:spPr>
      </p:pic>
      <p:sp>
        <p:nvSpPr>
          <p:cNvPr id="10" name="テキスト ボックス 9">
            <a:extLst>
              <a:ext uri="{FF2B5EF4-FFF2-40B4-BE49-F238E27FC236}">
                <a16:creationId xmlns:a16="http://schemas.microsoft.com/office/drawing/2014/main" id="{AFE71D26-4BBB-4E81-8DC1-001BE54D8CC4}"/>
              </a:ext>
            </a:extLst>
          </p:cNvPr>
          <p:cNvSpPr txBox="1"/>
          <p:nvPr/>
        </p:nvSpPr>
        <p:spPr>
          <a:xfrm>
            <a:off x="594866" y="898837"/>
            <a:ext cx="7449345" cy="1577355"/>
          </a:xfrm>
          <a:prstGeom prst="rect">
            <a:avLst/>
          </a:prstGeom>
          <a:noFill/>
        </p:spPr>
        <p:txBody>
          <a:bodyPr wrap="square">
            <a:spAutoFit/>
          </a:bodyPr>
          <a:lstStyle/>
          <a:p>
            <a:pPr marL="354013" marR="0" lvl="0" indent="-354013" algn="ctr" defTabSz="914400" rtl="0" eaLnBrk="0" fontAlgn="base" latinLnBrk="0" hangingPunct="0">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「本人にとってのよりよい暮らしガイド」</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354013" marR="0" lvl="0" indent="-354013" algn="ctr" defTabSz="914400" rtl="0" eaLnBrk="0" fontAlgn="base" latinLnBrk="0" hangingPunct="0">
              <a:lnSpc>
                <a:spcPct val="100000"/>
              </a:lnSpc>
              <a:spcBef>
                <a:spcPts val="30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～一足先に認知症になった私たちからあなたへ～</a:t>
            </a:r>
          </a:p>
          <a:p>
            <a:pPr marL="985838" marR="0" lvl="0" indent="-357188" algn="l" defTabSz="914400" rtl="0" eaLnBrk="0" fontAlgn="base" latinLnBrk="0" hangingPunct="0">
              <a:lnSpc>
                <a:spcPct val="100000"/>
              </a:lnSpc>
              <a:spcBef>
                <a:spcPts val="120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診断直後に認知症の本人が手にし、次の一歩を踏出すことを後押しするような本人にとって役に立つガイド</a:t>
            </a:r>
          </a:p>
        </p:txBody>
      </p:sp>
      <p:sp>
        <p:nvSpPr>
          <p:cNvPr id="13" name="テキスト ボックス 12">
            <a:extLst>
              <a:ext uri="{FF2B5EF4-FFF2-40B4-BE49-F238E27FC236}">
                <a16:creationId xmlns:a16="http://schemas.microsoft.com/office/drawing/2014/main" id="{F386E40F-2C02-4D4D-A62A-E0CC79709F22}"/>
              </a:ext>
            </a:extLst>
          </p:cNvPr>
          <p:cNvSpPr txBox="1"/>
          <p:nvPr/>
        </p:nvSpPr>
        <p:spPr>
          <a:xfrm>
            <a:off x="209000" y="6306972"/>
            <a:ext cx="8896351" cy="52322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29</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年度老人保健健康増進等事業</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「認知症診断直後等における認知症の人の視点を重視した支援体制構築推進のための調査研究事業」報告書より</a:t>
            </a:r>
          </a:p>
        </p:txBody>
      </p:sp>
      <p:sp>
        <p:nvSpPr>
          <p:cNvPr id="14" name="正方形/長方形 13">
            <a:extLst>
              <a:ext uri="{FF2B5EF4-FFF2-40B4-BE49-F238E27FC236}">
                <a16:creationId xmlns:a16="http://schemas.microsoft.com/office/drawing/2014/main" id="{B47173EE-4007-4EE2-A808-1C65B73FD446}"/>
              </a:ext>
            </a:extLst>
          </p:cNvPr>
          <p:cNvSpPr/>
          <p:nvPr/>
        </p:nvSpPr>
        <p:spPr>
          <a:xfrm>
            <a:off x="3657600" y="2487368"/>
            <a:ext cx="4864544" cy="3747180"/>
          </a:xfrm>
          <a:prstGeom prst="rect">
            <a:avLst/>
          </a:prstGeom>
        </p:spPr>
        <p:txBody>
          <a:bodyPr wrap="square" lIns="0" rIns="0">
            <a:spAutoFit/>
          </a:bodyPr>
          <a:lstStyle/>
          <a:p>
            <a:pPr marL="365125" marR="0" lvl="0" indent="-179388" algn="l" defTabSz="914400" rtl="0" eaLnBrk="1" fontAlgn="base" latinLnBrk="0" hangingPunct="1">
              <a:lnSpc>
                <a:spcPts val="1900"/>
              </a:lnSpc>
              <a:spcBef>
                <a:spcPts val="400"/>
              </a:spcBef>
              <a:spcAft>
                <a:spcPct val="0"/>
              </a:spcAft>
              <a:buClrTx/>
              <a:buSzTx/>
              <a:buFontTx/>
              <a:buNone/>
              <a:tabLst/>
              <a:defRPr/>
            </a:pPr>
            <a:r>
              <a:rPr kumimoji="1" lang="ja-JP" altLang="en-US" sz="1600" b="1"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rPr>
              <a:t>＜主な内容＞</a:t>
            </a:r>
            <a:endParaRPr kumimoji="1" lang="ja-JP" altLang="en-US" sz="1600" b="0"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endParaRPr>
          </a:p>
          <a:p>
            <a:pPr marL="365125" marR="0" lvl="0" indent="-179388" algn="l" defTabSz="914400" rtl="0" eaLnBrk="1" fontAlgn="base" latinLnBrk="0" hangingPunct="1">
              <a:lnSpc>
                <a:spcPts val="2200"/>
              </a:lnSpc>
              <a:spcBef>
                <a:spcPts val="400"/>
              </a:spcBef>
              <a:spcAft>
                <a:spcPct val="0"/>
              </a:spcAft>
              <a:buClrTx/>
              <a:buSzTx/>
              <a:buFontTx/>
              <a:buNone/>
              <a:tabLst/>
              <a:defRPr/>
            </a:pPr>
            <a:r>
              <a:rPr kumimoji="1" lang="en-US" altLang="ja-JP"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1.</a:t>
            </a:r>
            <a:r>
              <a:rPr kumimoji="1" lang="ja-JP" altLang="en-US"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 一日も早く、スタートを切ろう</a:t>
            </a:r>
            <a:endParaRPr kumimoji="1" lang="en-US" altLang="ja-JP"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endParaRPr>
          </a:p>
          <a:p>
            <a:pPr marL="365125" marR="0" lvl="0" indent="-179388" algn="l" defTabSz="914400" rtl="0" eaLnBrk="1" fontAlgn="base" latinLnBrk="0" hangingPunct="1">
              <a:lnSpc>
                <a:spcPts val="2200"/>
              </a:lnSpc>
              <a:spcBef>
                <a:spcPts val="400"/>
              </a:spcBef>
              <a:spcAft>
                <a:spcPct val="0"/>
              </a:spcAft>
              <a:buClrTx/>
              <a:buSzTx/>
              <a:buFontTx/>
              <a:buNone/>
              <a:tabLst/>
              <a:defRPr/>
            </a:pPr>
            <a:r>
              <a:rPr kumimoji="1" lang="en-US" altLang="ja-JP"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2.</a:t>
            </a:r>
            <a:r>
              <a:rPr kumimoji="1" lang="ja-JP" altLang="en-US"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 これからのよりよい日々のために</a:t>
            </a:r>
            <a:endParaRPr kumimoji="1" lang="en-US" altLang="ja-JP" sz="1600" b="0"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endParaRPr>
          </a:p>
          <a:p>
            <a:pPr marL="365125" marR="0" lvl="0" indent="-179388" algn="l" defTabSz="914400" rtl="0" eaLnBrk="1" fontAlgn="base" latinLnBrk="0" hangingPunct="1">
              <a:lnSpc>
                <a:spcPts val="2200"/>
              </a:lnSpc>
              <a:spcBef>
                <a:spcPts val="0"/>
              </a:spcBef>
              <a:spcAft>
                <a:spcPct val="0"/>
              </a:spcAft>
              <a:buClrTx/>
              <a:buSzTx/>
              <a:buFontTx/>
              <a:buNone/>
              <a:tabLst/>
              <a:defRPr/>
            </a:pPr>
            <a:r>
              <a:rPr kumimoji="1" lang="ja-JP" altLang="en-US" sz="1500" b="0"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rPr>
              <a:t>   </a:t>
            </a:r>
            <a:r>
              <a:rPr kumimoji="1" lang="ja-JP" altLang="en-US"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○イメージを変えよう！</a:t>
            </a:r>
            <a:endParaRPr kumimoji="1" lang="en-US" altLang="ja-JP"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endParaRPr>
          </a:p>
          <a:p>
            <a:pPr marL="365125" marR="0" lvl="0" indent="-179388" algn="l" defTabSz="914400" rtl="0" eaLnBrk="1" fontAlgn="base" latinLnBrk="0" hangingPunct="1">
              <a:lnSpc>
                <a:spcPts val="2200"/>
              </a:lnSpc>
              <a:spcBef>
                <a:spcPts val="0"/>
              </a:spcBef>
              <a:spcAft>
                <a:spcPct val="0"/>
              </a:spcAft>
              <a:buClrTx/>
              <a:buSzTx/>
              <a:buFontTx/>
              <a:buNone/>
              <a:tabLst/>
              <a:defRPr/>
            </a:pPr>
            <a:r>
              <a:rPr kumimoji="1" lang="ja-JP" altLang="en-US"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   ○町に出て、味方や仲間と出会おう</a:t>
            </a:r>
            <a:br>
              <a:rPr kumimoji="1" lang="ja-JP" altLang="en-US" sz="1500" b="0"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rPr>
            </a:br>
            <a:r>
              <a:rPr kumimoji="1" lang="ja-JP" altLang="en-US"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○何が起きて、何が必要か、自分から話してみよう</a:t>
            </a:r>
            <a:br>
              <a:rPr kumimoji="1" lang="ja-JP" altLang="en-US" sz="1500" b="0"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rPr>
            </a:br>
            <a:r>
              <a:rPr kumimoji="1" lang="ja-JP" altLang="en-US"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○自分にとって「大切なこと」をつたえよう</a:t>
            </a:r>
            <a:br>
              <a:rPr kumimoji="1" lang="ja-JP" altLang="en-US" sz="1500" b="0"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rPr>
            </a:br>
            <a:r>
              <a:rPr kumimoji="1" lang="ja-JP" altLang="en-US"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○のびのびと、</a:t>
            </a:r>
            <a:r>
              <a:rPr kumimoji="1" lang="ja-JP" altLang="en-US" sz="1500" b="0" i="0" u="none" strike="noStrike" kern="1200" cap="none" spc="0" normalizeH="0" baseline="0" noProof="0" dirty="0" err="1">
                <a:ln>
                  <a:noFill/>
                </a:ln>
                <a:solidFill>
                  <a:srgbClr val="993300"/>
                </a:solidFill>
                <a:effectLst/>
                <a:uLnTx/>
                <a:uFillTx/>
                <a:latin typeface="BIZ UDPゴシック" panose="020B0400000000000000" pitchFamily="50" charset="-128"/>
                <a:ea typeface="BIZ UDPゴシック" panose="020B0400000000000000" pitchFamily="50" charset="-128"/>
              </a:rPr>
              <a:t>ゆる</a:t>
            </a:r>
            <a:r>
              <a:rPr kumimoji="1" lang="ja-JP" altLang="en-US"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a:t>
            </a:r>
            <a:r>
              <a:rPr kumimoji="1" lang="ja-JP" altLang="en-US" sz="1500" b="0" i="0" u="none" strike="noStrike" kern="1200" cap="none" spc="0" normalizeH="0" baseline="0" noProof="0" dirty="0" err="1">
                <a:ln>
                  <a:noFill/>
                </a:ln>
                <a:solidFill>
                  <a:srgbClr val="993300"/>
                </a:solidFill>
                <a:effectLst/>
                <a:uLnTx/>
                <a:uFillTx/>
                <a:latin typeface="BIZ UDPゴシック" panose="020B0400000000000000" pitchFamily="50" charset="-128"/>
                <a:ea typeface="BIZ UDPゴシック" panose="020B0400000000000000" pitchFamily="50" charset="-128"/>
              </a:rPr>
              <a:t>く</a:t>
            </a:r>
            <a:r>
              <a:rPr kumimoji="1" lang="ja-JP" altLang="en-US"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暮らそう</a:t>
            </a:r>
            <a:br>
              <a:rPr kumimoji="1" lang="ja-JP" altLang="en-US" sz="1500" b="0"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rPr>
            </a:br>
            <a:r>
              <a:rPr kumimoji="1" lang="ja-JP" altLang="en-US"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○できないことは割り切ろう、できることを大事に</a:t>
            </a:r>
            <a:br>
              <a:rPr kumimoji="1" lang="ja-JP" altLang="en-US" sz="1500" b="0"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rPr>
            </a:br>
            <a:r>
              <a:rPr kumimoji="1" lang="ja-JP" altLang="en-US"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○やりたいことにチャレンジ！ 楽しい日々を</a:t>
            </a:r>
            <a:endParaRPr kumimoji="1" lang="en-US" altLang="ja-JP" sz="1500" b="0"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endParaRPr>
          </a:p>
          <a:p>
            <a:pPr marL="365125" marR="0" lvl="0" indent="-179388" algn="l" defTabSz="914400" rtl="0" eaLnBrk="1" fontAlgn="base" latinLnBrk="0" hangingPunct="1">
              <a:lnSpc>
                <a:spcPts val="2200"/>
              </a:lnSpc>
              <a:spcBef>
                <a:spcPts val="400"/>
              </a:spcBef>
              <a:spcAft>
                <a:spcPct val="0"/>
              </a:spcAft>
              <a:buClrTx/>
              <a:buSzTx/>
              <a:buFontTx/>
              <a:buNone/>
              <a:tabLst/>
              <a:defRPr/>
            </a:pPr>
            <a:r>
              <a:rPr kumimoji="1" lang="en-US" altLang="ja-JP"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3.</a:t>
            </a:r>
            <a:r>
              <a:rPr kumimoji="1" lang="ja-JP" altLang="en-US"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 あなたの応援団がまちの中にいる</a:t>
            </a:r>
            <a:endParaRPr kumimoji="1" lang="en-US" altLang="ja-JP"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endParaRPr>
          </a:p>
          <a:p>
            <a:pPr marL="365125" marR="0" lvl="0" indent="-179388" algn="l" defTabSz="914400" rtl="0" eaLnBrk="1" fontAlgn="base" latinLnBrk="0" hangingPunct="1">
              <a:lnSpc>
                <a:spcPts val="2200"/>
              </a:lnSpc>
              <a:spcBef>
                <a:spcPts val="400"/>
              </a:spcBef>
              <a:spcAft>
                <a:spcPct val="0"/>
              </a:spcAft>
              <a:buClrTx/>
              <a:buSzTx/>
              <a:buFontTx/>
              <a:buNone/>
              <a:tabLst/>
              <a:defRPr/>
            </a:pPr>
            <a:r>
              <a:rPr kumimoji="1" lang="en-US" altLang="ja-JP"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4.</a:t>
            </a:r>
            <a:r>
              <a:rPr kumimoji="1" lang="ja-JP" altLang="en-US" sz="1600" b="1" i="0" u="none" strike="noStrike" kern="1200" cap="none" spc="0" normalizeH="0" baseline="0" noProof="0" dirty="0">
                <a:ln>
                  <a:noFill/>
                </a:ln>
                <a:solidFill>
                  <a:srgbClr val="993300"/>
                </a:solidFill>
                <a:effectLst/>
                <a:uLnTx/>
                <a:uFillTx/>
                <a:latin typeface="BIZ UDPゴシック" panose="020B0400000000000000" pitchFamily="50" charset="-128"/>
                <a:ea typeface="BIZ UDPゴシック" panose="020B0400000000000000" pitchFamily="50" charset="-128"/>
              </a:rPr>
              <a:t> わたしの暮らし（こんな風に暮らしています）</a:t>
            </a:r>
            <a:endParaRPr kumimoji="1" lang="ja-JP" altLang="en-US" sz="1600" b="0" i="0" u="none" strike="noStrike" kern="1200" cap="none" spc="0" normalizeH="0" baseline="0" noProof="0" dirty="0">
              <a:ln>
                <a:noFill/>
              </a:ln>
              <a:solidFill>
                <a:srgbClr val="3969A8"/>
              </a:solidFill>
              <a:effectLst/>
              <a:uLnTx/>
              <a:uFillTx/>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0310939-0599-46DB-A6DF-CA999E1DEEB3}"/>
              </a:ext>
            </a:extLst>
          </p:cNvPr>
          <p:cNvSpPr txBox="1"/>
          <p:nvPr/>
        </p:nvSpPr>
        <p:spPr>
          <a:xfrm>
            <a:off x="-22600" y="729560"/>
            <a:ext cx="12349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87783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04998" y="1985566"/>
            <a:ext cx="8070512" cy="4161799"/>
            <a:chOff x="870911" y="1721723"/>
            <a:chExt cx="8159602" cy="4161799"/>
          </a:xfrm>
        </p:grpSpPr>
        <p:sp>
          <p:nvSpPr>
            <p:cNvPr id="12" name="円/楕円 11"/>
            <p:cNvSpPr/>
            <p:nvPr/>
          </p:nvSpPr>
          <p:spPr bwMode="auto">
            <a:xfrm rot="19176989">
              <a:off x="870911" y="1721723"/>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9" name="円/楕円 8"/>
            <p:cNvSpPr/>
            <p:nvPr/>
          </p:nvSpPr>
          <p:spPr bwMode="auto">
            <a:xfrm rot="19176989">
              <a:off x="870912" y="4246681"/>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10" name="円/楕円 9"/>
            <p:cNvSpPr/>
            <p:nvPr/>
          </p:nvSpPr>
          <p:spPr bwMode="auto">
            <a:xfrm rot="19176989">
              <a:off x="870913" y="5092319"/>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11" name="円/楕円 10"/>
            <p:cNvSpPr/>
            <p:nvPr/>
          </p:nvSpPr>
          <p:spPr bwMode="auto">
            <a:xfrm rot="19176989">
              <a:off x="870913" y="2556846"/>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4" name="円/楕円 3"/>
            <p:cNvSpPr/>
            <p:nvPr/>
          </p:nvSpPr>
          <p:spPr bwMode="auto">
            <a:xfrm rot="19176989">
              <a:off x="870913" y="3401043"/>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988858" y="1728538"/>
              <a:ext cx="8041655" cy="41549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1</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自分自身がとらわれている常識の殻を破り、前を向いて生きて</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いきます。</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2</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自分の力を活かして、大切にしたい暮らしを続け、社会の一員</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として、楽しみながらチャレンジしていきます。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3</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私たち本人同士が、出会い、つながり、生きる力をわき立たせ、</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元気に暮らしていきます。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4</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自分の思いや希望を伝えながら、味方になってくれる人たちを、</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身近なまちで見つけ、一緒に歩んでいきます。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5</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認知症とともに生きている体験や工夫を活かし、暮らしやすい</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わがまちを一緒につくっていきます。</a:t>
              </a:r>
            </a:p>
          </p:txBody>
        </p:sp>
      </p:grpSp>
      <p:sp>
        <p:nvSpPr>
          <p:cNvPr id="2" name="角丸四角形 1"/>
          <p:cNvSpPr/>
          <p:nvPr/>
        </p:nvSpPr>
        <p:spPr bwMode="auto">
          <a:xfrm>
            <a:off x="821657" y="1156116"/>
            <a:ext cx="7538095" cy="596037"/>
          </a:xfrm>
          <a:prstGeom prst="roundRect">
            <a:avLst>
              <a:gd name="adj" fmla="val 50000"/>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一足先に認知症になった私たちからすべての人たちへ</a:t>
            </a:r>
            <a:endParaRPr kumimoji="1" lang="ja-JP" altLang="en-US"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3" name="Rectangle 2"/>
          <p:cNvSpPr txBox="1">
            <a:spLocks noChangeArrowheads="1"/>
          </p:cNvSpPr>
          <p:nvPr/>
        </p:nvSpPr>
        <p:spPr bwMode="auto">
          <a:xfrm>
            <a:off x="682279" y="29170"/>
            <a:ext cx="781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1001713"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認知症とともに生きる希望宣言</a:t>
            </a:r>
          </a:p>
        </p:txBody>
      </p:sp>
      <p:sp>
        <p:nvSpPr>
          <p:cNvPr id="16" name="テキスト ボックス 15"/>
          <p:cNvSpPr txBox="1"/>
          <p:nvPr/>
        </p:nvSpPr>
        <p:spPr>
          <a:xfrm>
            <a:off x="287600" y="6521053"/>
            <a:ext cx="8780045" cy="307777"/>
          </a:xfrm>
          <a:prstGeom prst="rect">
            <a:avLst/>
          </a:prstGeom>
          <a:noFill/>
        </p:spPr>
        <p:txBody>
          <a:bodyPr wrap="square" rtlCol="0">
            <a:spAutoFit/>
          </a:bodyPr>
          <a:lstStyle/>
          <a:p>
            <a:pPr marL="0" marR="0" lvl="0" indent="0" algn="r" defTabSz="722507"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日本認知症本人ワーキンググループ（</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JDWG</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）（平成</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30</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11</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月</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http://www.jdwg.org/statement/</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887A8E2-3E7C-461C-95AE-3454CF06353B}"/>
              </a:ext>
            </a:extLst>
          </p:cNvPr>
          <p:cNvSpPr txBox="1"/>
          <p:nvPr/>
        </p:nvSpPr>
        <p:spPr>
          <a:xfrm>
            <a:off x="0" y="721619"/>
            <a:ext cx="12349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lang="en-US" altLang="ja-JP" sz="1600" b="1" dirty="0">
                <a:solidFill>
                  <a:srgbClr val="000000"/>
                </a:solidFill>
                <a:latin typeface="BIZ UDPゴシック" panose="020B0400000000000000" pitchFamily="50" charset="-128"/>
                <a:ea typeface="BIZ UDPゴシック" panose="020B0400000000000000" pitchFamily="50" charset="-128"/>
              </a:rPr>
              <a:t>1</a:t>
            </a:r>
            <a:r>
              <a:rPr lang="ja-JP" altLang="en-US" sz="1600" b="1" dirty="0">
                <a:solidFill>
                  <a:srgbClr val="000000"/>
                </a:solidFill>
                <a:latin typeface="BIZ UDPゴシック" panose="020B0400000000000000" pitchFamily="50" charset="-128"/>
                <a:ea typeface="BIZ UDPゴシック" panose="020B0400000000000000" pitchFamily="50" charset="-128"/>
              </a:rPr>
              <a:t>５</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530816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6255251-3F28-4ADF-9C08-F4C037D05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16" y="2475039"/>
            <a:ext cx="8750567" cy="3478008"/>
          </a:xfrm>
          <a:prstGeom prst="rect">
            <a:avLst/>
          </a:prstGeom>
        </p:spPr>
      </p:pic>
      <p:sp>
        <p:nvSpPr>
          <p:cNvPr id="4" name="正方形/長方形 3">
            <a:extLst>
              <a:ext uri="{FF2B5EF4-FFF2-40B4-BE49-F238E27FC236}">
                <a16:creationId xmlns:a16="http://schemas.microsoft.com/office/drawing/2014/main" id="{B721DBFD-B72D-47C5-BDE0-71741E9ACF58}"/>
              </a:ext>
            </a:extLst>
          </p:cNvPr>
          <p:cNvSpPr/>
          <p:nvPr/>
        </p:nvSpPr>
        <p:spPr>
          <a:xfrm>
            <a:off x="253085" y="1173439"/>
            <a:ext cx="8598727" cy="707886"/>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認知症の人が、希望をもって共に生きるための地域づくりには、立場や職種を超えた関わりが必要であり、かかりつけ歯科医もその一員である。</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01273760-F97F-44BE-ABE2-E6E499E691CF}"/>
              </a:ext>
            </a:extLst>
          </p:cNvPr>
          <p:cNvSpPr/>
          <p:nvPr/>
        </p:nvSpPr>
        <p:spPr>
          <a:xfrm>
            <a:off x="287600" y="62959"/>
            <a:ext cx="8529698" cy="58477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「希望をもって共に生きる」ための地域づくり</a:t>
            </a:r>
          </a:p>
        </p:txBody>
      </p:sp>
      <p:sp>
        <p:nvSpPr>
          <p:cNvPr id="7" name="テキスト ボックス 6">
            <a:extLst>
              <a:ext uri="{FF2B5EF4-FFF2-40B4-BE49-F238E27FC236}">
                <a16:creationId xmlns:a16="http://schemas.microsoft.com/office/drawing/2014/main" id="{1287FB52-0986-46FC-9521-8D762AA98C17}"/>
              </a:ext>
            </a:extLst>
          </p:cNvPr>
          <p:cNvSpPr txBox="1"/>
          <p:nvPr/>
        </p:nvSpPr>
        <p:spPr>
          <a:xfrm>
            <a:off x="287600" y="6521053"/>
            <a:ext cx="8780045" cy="307777"/>
          </a:xfrm>
          <a:prstGeom prst="rect">
            <a:avLst/>
          </a:prstGeom>
          <a:noFill/>
        </p:spPr>
        <p:txBody>
          <a:bodyPr wrap="square" rtlCol="0">
            <a:spAutoFit/>
          </a:bodyPr>
          <a:lstStyle/>
          <a:p>
            <a:pPr marL="0" marR="0" lvl="0" indent="0" algn="r" defTabSz="722507"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日本認知症本人ワーキンググループ（</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JDWG</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）（平成</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30</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11</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月</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http://www.jdwg.org/statement/</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966411E-F67E-4DE2-8095-5CACFDC77C0B}"/>
              </a:ext>
            </a:extLst>
          </p:cNvPr>
          <p:cNvSpPr txBox="1"/>
          <p:nvPr/>
        </p:nvSpPr>
        <p:spPr>
          <a:xfrm>
            <a:off x="0" y="735676"/>
            <a:ext cx="12349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lang="en-US" altLang="ja-JP" sz="1600" b="1" dirty="0">
                <a:solidFill>
                  <a:srgbClr val="000000"/>
                </a:solidFill>
                <a:latin typeface="BIZ UDPゴシック" panose="020B0400000000000000" pitchFamily="50" charset="-128"/>
                <a:ea typeface="BIZ UDPゴシック" panose="020B0400000000000000" pitchFamily="50" charset="-128"/>
              </a:rPr>
              <a:t>1</a:t>
            </a:r>
            <a:r>
              <a:rPr lang="ja-JP" altLang="en-US" sz="1600" b="1" dirty="0">
                <a:solidFill>
                  <a:srgbClr val="000000"/>
                </a:solidFill>
                <a:latin typeface="BIZ UDPゴシック" panose="020B0400000000000000" pitchFamily="50" charset="-128"/>
                <a:ea typeface="BIZ UDPゴシック" panose="020B0400000000000000" pitchFamily="50" charset="-128"/>
              </a:rPr>
              <a:t>６</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4798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3D62F9AF-8329-49D9-9C73-2BBF65679B30}"/>
              </a:ext>
            </a:extLst>
          </p:cNvPr>
          <p:cNvSpPr/>
          <p:nvPr/>
        </p:nvSpPr>
        <p:spPr>
          <a:xfrm>
            <a:off x="0" y="2875"/>
            <a:ext cx="9144000" cy="1168871"/>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770" name="Rectangle 2"/>
          <p:cNvSpPr>
            <a:spLocks noGrp="1" noChangeArrowheads="1"/>
          </p:cNvSpPr>
          <p:nvPr>
            <p:ph type="title" idx="4294967295"/>
          </p:nvPr>
        </p:nvSpPr>
        <p:spPr>
          <a:xfrm>
            <a:off x="0" y="298422"/>
            <a:ext cx="9144000" cy="62693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歯科医師認知症対応力向上研修</a:t>
            </a:r>
            <a:b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b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研修全体の目的･意義</a:t>
            </a:r>
          </a:p>
        </p:txBody>
      </p:sp>
      <p:sp>
        <p:nvSpPr>
          <p:cNvPr id="7" name="Text Box 4">
            <a:extLst>
              <a:ext uri="{FF2B5EF4-FFF2-40B4-BE49-F238E27FC236}">
                <a16:creationId xmlns:a16="http://schemas.microsoft.com/office/drawing/2014/main" id="{614DAF79-62C6-4524-893B-3BB80AF0E416}"/>
              </a:ext>
            </a:extLst>
          </p:cNvPr>
          <p:cNvSpPr txBox="1">
            <a:spLocks noChangeArrowheads="1"/>
          </p:cNvSpPr>
          <p:nvPr/>
        </p:nvSpPr>
        <p:spPr bwMode="auto">
          <a:xfrm>
            <a:off x="530876" y="1596726"/>
            <a:ext cx="8082247" cy="475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365125" marR="0" lvl="0" indent="-365125" algn="l" defTabSz="909638" rtl="0" eaLnBrk="1" fontAlgn="base" latinLnBrk="0" hangingPunct="1">
              <a:lnSpc>
                <a:spcPct val="100000"/>
              </a:lnSpc>
              <a:spcBef>
                <a:spcPts val="1800"/>
              </a:spcBef>
              <a:spcAft>
                <a:spcPct val="0"/>
              </a:spcAft>
              <a:buClrTx/>
              <a:buSzTx/>
              <a:tabLst/>
              <a:defRPr/>
            </a:pP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認知症の人や家族を支えるための</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歯科医</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の役割</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p>
          <a:p>
            <a:pPr marL="365125" lvl="0" indent="-365125" eaLnBrk="1" hangingPunct="1">
              <a:spcBef>
                <a:spcPts val="1800"/>
              </a:spcBef>
              <a:defRPr/>
            </a:pP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認知症の</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本人の視点を重視したアプローチ</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について理</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解し、</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認知症の人への対応の基本</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と</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歯科診療の継続のための方法</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を習得する</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365125" marR="0" lvl="0" indent="-365125" algn="l" defTabSz="909638" rtl="0" eaLnBrk="1" fontAlgn="base" latinLnBrk="0" hangingPunct="1">
              <a:lnSpc>
                <a:spcPct val="100000"/>
              </a:lnSpc>
              <a:spcBef>
                <a:spcPts val="1800"/>
              </a:spcBef>
              <a:spcAft>
                <a:spcPct val="0"/>
              </a:spcAft>
              <a:buClrTx/>
              <a:buSzTx/>
              <a:tabLst/>
              <a:defRPr/>
            </a:pP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早期発見・早期対応の重要性</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認知症診療の基本、ケアの原則</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p>
          <a:p>
            <a:pPr marL="365125" marR="0" lvl="0" indent="-365125" algn="l" defTabSz="909638" rtl="0" eaLnBrk="1" fontAlgn="base" latinLnBrk="0" hangingPunct="1">
              <a:lnSpc>
                <a:spcPct val="100000"/>
              </a:lnSpc>
              <a:spcBef>
                <a:spcPts val="1800"/>
              </a:spcBef>
              <a:spcAft>
                <a:spcPct val="0"/>
              </a:spcAft>
              <a:buClrTx/>
              <a:buSzTx/>
              <a:tabLst/>
              <a:defRPr/>
            </a:pP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認知症の人と家族への</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支援の現状と制度</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p>
          <a:p>
            <a:pPr marL="365125" marR="0" lvl="0" indent="-365125" algn="l" defTabSz="909638" rtl="0" eaLnBrk="1" fontAlgn="base" latinLnBrk="0" hangingPunct="1">
              <a:lnSpc>
                <a:spcPct val="100000"/>
              </a:lnSpc>
              <a:spcBef>
                <a:spcPts val="1800"/>
              </a:spcBef>
              <a:spcAft>
                <a:spcPct val="0"/>
              </a:spcAft>
              <a:buClrTx/>
              <a:buSzTx/>
              <a:tabLst/>
              <a:defRPr/>
            </a:pP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認知症の人や家族を支えるための医療機関、介護事業者、地域が</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連携した生活支援の重要性</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p>
        </p:txBody>
      </p:sp>
    </p:spTree>
    <p:extLst>
      <p:ext uri="{BB962C8B-B14F-4D97-AF65-F5344CB8AC3E}">
        <p14:creationId xmlns:p14="http://schemas.microsoft.com/office/powerpoint/2010/main" val="13880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543784" y="2797891"/>
            <a:ext cx="2370736" cy="3366674"/>
          </a:xfrm>
          <a:prstGeom prst="rect">
            <a:avLst/>
          </a:prstGeom>
          <a:ln>
            <a:solidFill>
              <a:schemeClr val="tx1">
                <a:lumMod val="50000"/>
                <a:lumOff val="50000"/>
              </a:schemeClr>
            </a:solidFill>
          </a:ln>
        </p:spPr>
      </p:pic>
      <p:pic>
        <p:nvPicPr>
          <p:cNvPr id="7" name="図 6"/>
          <p:cNvPicPr>
            <a:picLocks noChangeAspect="1"/>
          </p:cNvPicPr>
          <p:nvPr/>
        </p:nvPicPr>
        <p:blipFill>
          <a:blip r:embed="rId4"/>
          <a:stretch>
            <a:fillRect/>
          </a:stretch>
        </p:blipFill>
        <p:spPr>
          <a:xfrm>
            <a:off x="2929959" y="2797891"/>
            <a:ext cx="2372518" cy="3366674"/>
          </a:xfrm>
          <a:prstGeom prst="rect">
            <a:avLst/>
          </a:prstGeom>
          <a:ln>
            <a:solidFill>
              <a:schemeClr val="tx1">
                <a:lumMod val="50000"/>
                <a:lumOff val="50000"/>
              </a:schemeClr>
            </a:solidFill>
          </a:ln>
        </p:spPr>
      </p:pic>
      <p:pic>
        <p:nvPicPr>
          <p:cNvPr id="8" name="図 7"/>
          <p:cNvPicPr>
            <a:picLocks noChangeAspect="1"/>
          </p:cNvPicPr>
          <p:nvPr/>
        </p:nvPicPr>
        <p:blipFill>
          <a:blip r:embed="rId5"/>
          <a:stretch>
            <a:fillRect/>
          </a:stretch>
        </p:blipFill>
        <p:spPr>
          <a:xfrm>
            <a:off x="5317083" y="2797791"/>
            <a:ext cx="2364597" cy="3365106"/>
          </a:xfrm>
          <a:prstGeom prst="rect">
            <a:avLst/>
          </a:prstGeom>
          <a:ln>
            <a:solidFill>
              <a:schemeClr val="tx1">
                <a:lumMod val="50000"/>
                <a:lumOff val="50000"/>
              </a:schemeClr>
            </a:solidFill>
          </a:ln>
        </p:spPr>
      </p:pic>
      <p:sp>
        <p:nvSpPr>
          <p:cNvPr id="10" name="Rectangle 2"/>
          <p:cNvSpPr txBox="1">
            <a:spLocks noChangeArrowheads="1"/>
          </p:cNvSpPr>
          <p:nvPr/>
        </p:nvSpPr>
        <p:spPr bwMode="auto">
          <a:xfrm>
            <a:off x="219075" y="29601"/>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本人の視点を重視した施策の展開</a:t>
            </a:r>
          </a:p>
        </p:txBody>
      </p:sp>
      <p:pic>
        <p:nvPicPr>
          <p:cNvPr id="9" name="図 8"/>
          <p:cNvPicPr>
            <a:picLocks noChangeAspect="1"/>
          </p:cNvPicPr>
          <p:nvPr/>
        </p:nvPicPr>
        <p:blipFill>
          <a:blip r:embed="rId6"/>
          <a:stretch>
            <a:fillRect/>
          </a:stretch>
        </p:blipFill>
        <p:spPr>
          <a:xfrm>
            <a:off x="6517248" y="2183642"/>
            <a:ext cx="2204676" cy="3147284"/>
          </a:xfrm>
          <a:prstGeom prst="rect">
            <a:avLst/>
          </a:prstGeom>
          <a:ln w="63500">
            <a:solidFill>
              <a:schemeClr val="accent3"/>
            </a:solidFill>
          </a:ln>
        </p:spPr>
      </p:pic>
      <p:sp>
        <p:nvSpPr>
          <p:cNvPr id="12" name="テキスト ボックス 11">
            <a:extLst>
              <a:ext uri="{FF2B5EF4-FFF2-40B4-BE49-F238E27FC236}">
                <a16:creationId xmlns:a16="http://schemas.microsoft.com/office/drawing/2014/main" id="{27FB642C-5B29-4D41-9514-BA68A57CBF72}"/>
              </a:ext>
            </a:extLst>
          </p:cNvPr>
          <p:cNvSpPr txBox="1"/>
          <p:nvPr/>
        </p:nvSpPr>
        <p:spPr>
          <a:xfrm>
            <a:off x="190606" y="1109576"/>
            <a:ext cx="8496194" cy="1461939"/>
          </a:xfrm>
          <a:prstGeom prst="rect">
            <a:avLst/>
          </a:prstGeom>
          <a:noFill/>
        </p:spPr>
        <p:txBody>
          <a:bodyPr wrap="square">
            <a:spAutoFit/>
          </a:bodyPr>
          <a:lstStyle/>
          <a:p>
            <a:pPr marL="354013" marR="0" lvl="0" indent="-354013" algn="l" defTabSz="914400" rtl="0" eaLnBrk="0" fontAlgn="base" latinLnBrk="0" hangingPunct="0">
              <a:lnSpc>
                <a:spcPct val="100000"/>
              </a:lnSpc>
              <a:spcBef>
                <a:spcPct val="0"/>
              </a:spcBef>
              <a:spcAft>
                <a:spcPts val="60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「本人の声を起点とした認知症地域支援体制づくりガイド」</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都道府県や市町村の行政担当者・関係者が、</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認知症施策や地域支援体制づくりをより効率的</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に展開していくことを支援するためのガイド</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21B71B6-029E-4E83-ADA4-9496F9DDF1D2}"/>
              </a:ext>
            </a:extLst>
          </p:cNvPr>
          <p:cNvSpPr txBox="1"/>
          <p:nvPr/>
        </p:nvSpPr>
        <p:spPr>
          <a:xfrm>
            <a:off x="190606" y="6269392"/>
            <a:ext cx="8896351" cy="52322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29</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年度老人保健健康増進等事業</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「認知症診断直後等における認知症の人の視点を重視した支援体制構築推進のための調査研究事業」報告書より</a:t>
            </a:r>
          </a:p>
        </p:txBody>
      </p:sp>
      <p:sp>
        <p:nvSpPr>
          <p:cNvPr id="11" name="テキスト ボックス 10">
            <a:extLst>
              <a:ext uri="{FF2B5EF4-FFF2-40B4-BE49-F238E27FC236}">
                <a16:creationId xmlns:a16="http://schemas.microsoft.com/office/drawing/2014/main" id="{DD9DD913-83ED-4AD5-920C-BAA62CEBBF3D}"/>
              </a:ext>
            </a:extLst>
          </p:cNvPr>
          <p:cNvSpPr txBox="1"/>
          <p:nvPr/>
        </p:nvSpPr>
        <p:spPr>
          <a:xfrm>
            <a:off x="-73682" y="731225"/>
            <a:ext cx="12349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lang="en-US" altLang="ja-JP" sz="1600" b="1" dirty="0">
                <a:solidFill>
                  <a:srgbClr val="000000"/>
                </a:solidFill>
                <a:latin typeface="BIZ UDPゴシック" panose="020B0400000000000000" pitchFamily="50" charset="-128"/>
                <a:ea typeface="BIZ UDPゴシック" panose="020B0400000000000000" pitchFamily="50" charset="-128"/>
              </a:rPr>
              <a:t>1</a:t>
            </a:r>
            <a:r>
              <a:rPr lang="ja-JP" altLang="en-US" sz="1600" b="1" dirty="0">
                <a:solidFill>
                  <a:srgbClr val="000000"/>
                </a:solidFill>
                <a:latin typeface="BIZ UDPゴシック" panose="020B0400000000000000" pitchFamily="50" charset="-128"/>
                <a:ea typeface="BIZ UDPゴシック" panose="020B0400000000000000" pitchFamily="50" charset="-128"/>
              </a:rPr>
              <a:t>７</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91063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1">
            <a:extLst>
              <a:ext uri="{FF2B5EF4-FFF2-40B4-BE49-F238E27FC236}">
                <a16:creationId xmlns:a16="http://schemas.microsoft.com/office/drawing/2014/main" id="{4A76418A-E05A-4556-AED0-939C18282399}"/>
              </a:ext>
            </a:extLst>
          </p:cNvPr>
          <p:cNvSpPr/>
          <p:nvPr/>
        </p:nvSpPr>
        <p:spPr bwMode="auto">
          <a:xfrm>
            <a:off x="456560" y="3337637"/>
            <a:ext cx="7919001" cy="546622"/>
          </a:xfrm>
          <a:prstGeom prst="roundRect">
            <a:avLst>
              <a:gd name="adj" fmla="val 50000"/>
            </a:avLst>
          </a:prstGeom>
          <a:solidFill>
            <a:srgbClr val="39837F">
              <a:alpha val="30196"/>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endParaRPr>
          </a:p>
        </p:txBody>
      </p:sp>
      <p:sp>
        <p:nvSpPr>
          <p:cNvPr id="22" name="四角形: 角を丸くする 11">
            <a:extLst>
              <a:ext uri="{FF2B5EF4-FFF2-40B4-BE49-F238E27FC236}">
                <a16:creationId xmlns:a16="http://schemas.microsoft.com/office/drawing/2014/main" id="{4A76418A-E05A-4556-AED0-939C18282399}"/>
              </a:ext>
            </a:extLst>
          </p:cNvPr>
          <p:cNvSpPr/>
          <p:nvPr/>
        </p:nvSpPr>
        <p:spPr bwMode="auto">
          <a:xfrm>
            <a:off x="484823" y="5188689"/>
            <a:ext cx="7919001" cy="536991"/>
          </a:xfrm>
          <a:prstGeom prst="roundRect">
            <a:avLst>
              <a:gd name="adj" fmla="val 50000"/>
            </a:avLst>
          </a:prstGeom>
          <a:solidFill>
            <a:srgbClr val="39837F">
              <a:alpha val="30196"/>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endParaRPr>
          </a:p>
        </p:txBody>
      </p:sp>
      <p:sp>
        <p:nvSpPr>
          <p:cNvPr id="12" name="四角形: 角を丸くする 11">
            <a:extLst>
              <a:ext uri="{FF2B5EF4-FFF2-40B4-BE49-F238E27FC236}">
                <a16:creationId xmlns:a16="http://schemas.microsoft.com/office/drawing/2014/main" id="{4A76418A-E05A-4556-AED0-939C18282399}"/>
              </a:ext>
            </a:extLst>
          </p:cNvPr>
          <p:cNvSpPr/>
          <p:nvPr/>
        </p:nvSpPr>
        <p:spPr bwMode="auto">
          <a:xfrm>
            <a:off x="456560" y="1160471"/>
            <a:ext cx="7919001" cy="554633"/>
          </a:xfrm>
          <a:prstGeom prst="roundRect">
            <a:avLst>
              <a:gd name="adj" fmla="val 50000"/>
            </a:avLst>
          </a:prstGeom>
          <a:solidFill>
            <a:srgbClr val="39837F">
              <a:alpha val="30196"/>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UD デジタル 教科書体 NK-B" panose="02020700000000000000" pitchFamily="18" charset="-128"/>
              <a:ea typeface="UD デジタル 教科書体 NK-B" panose="02020700000000000000" pitchFamily="18" charset="-128"/>
            </a:endParaRPr>
          </a:p>
        </p:txBody>
      </p:sp>
      <p:sp>
        <p:nvSpPr>
          <p:cNvPr id="17" name="正方形/長方形 1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8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72034" name="Rectangle 2"/>
          <p:cNvSpPr>
            <a:spLocks noGrp="1" noChangeArrowheads="1"/>
          </p:cNvSpPr>
          <p:nvPr>
            <p:ph type="title" idx="4294967295"/>
          </p:nvPr>
        </p:nvSpPr>
        <p:spPr>
          <a:xfrm>
            <a:off x="469148" y="73524"/>
            <a:ext cx="8229600" cy="574930"/>
          </a:xfrm>
        </p:spPr>
        <p:txBody>
          <a:bodyPr/>
          <a:lstStyle/>
          <a:p>
            <a:pPr algn="ct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認知症の予防の考え方</a:t>
            </a:r>
          </a:p>
        </p:txBody>
      </p:sp>
      <p:sp>
        <p:nvSpPr>
          <p:cNvPr id="11" name="テキスト ボックス 10">
            <a:extLst>
              <a:ext uri="{FF2B5EF4-FFF2-40B4-BE49-F238E27FC236}">
                <a16:creationId xmlns:a16="http://schemas.microsoft.com/office/drawing/2014/main" id="{5F23E08F-2521-460C-8BD5-C77DA659A13B}"/>
              </a:ext>
            </a:extLst>
          </p:cNvPr>
          <p:cNvSpPr txBox="1"/>
          <p:nvPr/>
        </p:nvSpPr>
        <p:spPr>
          <a:xfrm>
            <a:off x="1085338" y="5731124"/>
            <a:ext cx="7450189" cy="773176"/>
          </a:xfrm>
          <a:prstGeom prst="rect">
            <a:avLst/>
          </a:prstGeom>
          <a:noFill/>
        </p:spPr>
        <p:txBody>
          <a:bodyPr wrap="square">
            <a:spAutoFit/>
          </a:bodyPr>
          <a:lstStyle/>
          <a:p>
            <a:pPr marL="361950" marR="0" lvl="0" indent="-361950" algn="l" defTabSz="914400" rtl="0" eaLnBrk="0" fontAlgn="base" latinLnBrk="0" hangingPunct="0">
              <a:lnSpc>
                <a:spcPct val="100000"/>
              </a:lnSpc>
              <a:spcBef>
                <a:spcPct val="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〇 重症化予防、機能維持、行動・心理症状の予防・対応</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〇 認知症バリアフリー、不安の除去と安心・安全な生活の確保</a:t>
            </a:r>
          </a:p>
        </p:txBody>
      </p:sp>
      <p:sp>
        <p:nvSpPr>
          <p:cNvPr id="15" name="テキスト ボックス 14">
            <a:extLst>
              <a:ext uri="{FF2B5EF4-FFF2-40B4-BE49-F238E27FC236}">
                <a16:creationId xmlns:a16="http://schemas.microsoft.com/office/drawing/2014/main" id="{70EFC49D-FE5B-40A6-BF91-AA822DB46348}"/>
              </a:ext>
            </a:extLst>
          </p:cNvPr>
          <p:cNvSpPr txBox="1"/>
          <p:nvPr/>
        </p:nvSpPr>
        <p:spPr>
          <a:xfrm>
            <a:off x="740176" y="1201365"/>
            <a:ext cx="8065911" cy="4524315"/>
          </a:xfrm>
          <a:prstGeom prst="rect">
            <a:avLst/>
          </a:prstGeom>
          <a:noFill/>
        </p:spPr>
        <p:txBody>
          <a:bodyPr wrap="square">
            <a:spAutoFit/>
          </a:bodyPr>
          <a:lstStyle/>
          <a:p>
            <a:pPr marL="1612900" marR="0" lvl="0" indent="-1612900" algn="l" defTabSz="914400" rtl="0" eaLnBrk="0" fontAlgn="base" latinLnBrk="0" hangingPunct="0">
              <a:lnSpc>
                <a:spcPct val="100000"/>
              </a:lnSpc>
              <a:spcBef>
                <a:spcPts val="78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一次予防 （認知症の発症遅延や発症リスク低減）</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二次予防 （早期発見・早期対応）</a:t>
            </a:r>
          </a:p>
          <a:p>
            <a:pPr marL="1612900" marR="0" lvl="0" indent="-1612900" algn="l" defTabSz="914400" rtl="0" eaLnBrk="0" fontAlgn="base" latinLnBrk="0" hangingPunct="0">
              <a:lnSpc>
                <a:spcPct val="100000"/>
              </a:lnSpc>
              <a:spcBef>
                <a:spcPts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1612900" marR="0" lvl="0" indent="-1612900" algn="l" defTabSz="914400" rtl="0" eaLnBrk="0" fontAlgn="base" latinLnBrk="0" hangingPunct="0">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三次予防 （認知症の進行の予防と進行遅延）</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3F87F782-2A8D-44B6-9BCC-33096984677B}"/>
              </a:ext>
            </a:extLst>
          </p:cNvPr>
          <p:cNvSpPr txBox="1"/>
          <p:nvPr/>
        </p:nvSpPr>
        <p:spPr>
          <a:xfrm>
            <a:off x="1085338" y="1753314"/>
            <a:ext cx="7437989" cy="1415772"/>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〇 運動不足の改善と糖尿病や高血圧症等の生活習慣病の予防、</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ja-JP" altLang="en-US" sz="1900" b="1" dirty="0">
                <a:solidFill>
                  <a:srgbClr val="000000"/>
                </a:solidFill>
                <a:latin typeface="BIZ UDPゴシック" panose="020B0400000000000000" pitchFamily="50" charset="-128"/>
                <a:ea typeface="BIZ UDPゴシック" panose="020B0400000000000000" pitchFamily="50" charset="-128"/>
              </a:rPr>
              <a:t>    口腔環境・機能の維持</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〇 社会参加による社会的孤立の解消や役割の保持</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〇 介護予防の事業や健康増進事業と連携</a:t>
            </a:r>
          </a:p>
        </p:txBody>
      </p:sp>
      <p:sp>
        <p:nvSpPr>
          <p:cNvPr id="23" name="テキスト ボックス 22">
            <a:extLst>
              <a:ext uri="{FF2B5EF4-FFF2-40B4-BE49-F238E27FC236}">
                <a16:creationId xmlns:a16="http://schemas.microsoft.com/office/drawing/2014/main" id="{86DA9598-FB55-44D0-9993-8FBF44C1E134}"/>
              </a:ext>
            </a:extLst>
          </p:cNvPr>
          <p:cNvSpPr txBox="1"/>
          <p:nvPr/>
        </p:nvSpPr>
        <p:spPr>
          <a:xfrm>
            <a:off x="1085338" y="3903977"/>
            <a:ext cx="7437989" cy="1151874"/>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〇 かかりつけ医、保健師、管理栄養士等による健康相談</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〇 認知症初期集中支援チーム</a:t>
            </a:r>
            <a:r>
              <a:rPr lang="ja-JP" altLang="en-US" sz="1900" b="1" dirty="0">
                <a:solidFill>
                  <a:srgbClr val="000000"/>
                </a:solidFill>
                <a:latin typeface="BIZ UDPゴシック" panose="020B0400000000000000" pitchFamily="50" charset="-128"/>
                <a:ea typeface="BIZ UDPゴシック" panose="020B0400000000000000" pitchFamily="50" charset="-128"/>
              </a:rPr>
              <a:t>への参画</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〇 かかりつけ医や地域包括支援センター等と連携</a:t>
            </a:r>
          </a:p>
        </p:txBody>
      </p:sp>
      <p:cxnSp>
        <p:nvCxnSpPr>
          <p:cNvPr id="14" name="直線コネクタ 13">
            <a:extLst>
              <a:ext uri="{FF2B5EF4-FFF2-40B4-BE49-F238E27FC236}">
                <a16:creationId xmlns:a16="http://schemas.microsoft.com/office/drawing/2014/main" id="{F886EDB3-4070-4851-9545-B800F5935775}"/>
              </a:ext>
            </a:extLst>
          </p:cNvPr>
          <p:cNvCxnSpPr>
            <a:cxnSpLocks/>
          </p:cNvCxnSpPr>
          <p:nvPr/>
        </p:nvCxnSpPr>
        <p:spPr bwMode="auto">
          <a:xfrm>
            <a:off x="1478627" y="2429668"/>
            <a:ext cx="2420823"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CFCB0C96-0908-402E-B76D-A4287372611D}"/>
              </a:ext>
            </a:extLst>
          </p:cNvPr>
          <p:cNvCxnSpPr>
            <a:cxnSpLocks/>
          </p:cNvCxnSpPr>
          <p:nvPr/>
        </p:nvCxnSpPr>
        <p:spPr bwMode="auto">
          <a:xfrm>
            <a:off x="6067922" y="4295643"/>
            <a:ext cx="963213"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24" name="直線コネクタ 23">
            <a:extLst>
              <a:ext uri="{FF2B5EF4-FFF2-40B4-BE49-F238E27FC236}">
                <a16:creationId xmlns:a16="http://schemas.microsoft.com/office/drawing/2014/main" id="{C9607BEC-9854-4A1A-9BAD-FA058C03C406}"/>
              </a:ext>
            </a:extLst>
          </p:cNvPr>
          <p:cNvCxnSpPr>
            <a:cxnSpLocks/>
          </p:cNvCxnSpPr>
          <p:nvPr/>
        </p:nvCxnSpPr>
        <p:spPr bwMode="auto">
          <a:xfrm>
            <a:off x="1490579" y="5011287"/>
            <a:ext cx="4843566"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DFC0165E-A2BD-4BC3-8DCF-2855B479B0C3}"/>
              </a:ext>
            </a:extLst>
          </p:cNvPr>
          <p:cNvCxnSpPr>
            <a:cxnSpLocks/>
          </p:cNvCxnSpPr>
          <p:nvPr/>
        </p:nvCxnSpPr>
        <p:spPr bwMode="auto">
          <a:xfrm flipV="1">
            <a:off x="1490579" y="6106837"/>
            <a:ext cx="5325173"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31" name="直線コネクタ 30">
            <a:extLst>
              <a:ext uri="{FF2B5EF4-FFF2-40B4-BE49-F238E27FC236}">
                <a16:creationId xmlns:a16="http://schemas.microsoft.com/office/drawing/2014/main" id="{2C401059-E417-4815-A5AC-47E6A71B2442}"/>
              </a:ext>
            </a:extLst>
          </p:cNvPr>
          <p:cNvCxnSpPr>
            <a:cxnSpLocks/>
          </p:cNvCxnSpPr>
          <p:nvPr/>
        </p:nvCxnSpPr>
        <p:spPr bwMode="auto">
          <a:xfrm flipV="1">
            <a:off x="1478627" y="6473990"/>
            <a:ext cx="3325953" cy="0"/>
          </a:xfrm>
          <a:prstGeom prst="line">
            <a:avLst/>
          </a:prstGeom>
          <a:solidFill>
            <a:srgbClr val="FFFF99"/>
          </a:solidFill>
          <a:ln w="38100" cap="flat" cmpd="sng" algn="ctr">
            <a:solidFill>
              <a:srgbClr val="FF0000"/>
            </a:solidFill>
            <a:prstDash val="solid"/>
            <a:round/>
            <a:headEnd type="none" w="med" len="med"/>
            <a:tailEnd type="none" w="med" len="med"/>
          </a:ln>
          <a:effectLst/>
        </p:spPr>
      </p:cxnSp>
      <p:sp>
        <p:nvSpPr>
          <p:cNvPr id="39" name="角丸四角形 1">
            <a:extLst>
              <a:ext uri="{FF2B5EF4-FFF2-40B4-BE49-F238E27FC236}">
                <a16:creationId xmlns:a16="http://schemas.microsoft.com/office/drawing/2014/main" id="{517E94F6-BEE0-4167-A7D7-8A4F10DBD570}"/>
              </a:ext>
            </a:extLst>
          </p:cNvPr>
          <p:cNvSpPr/>
          <p:nvPr/>
        </p:nvSpPr>
        <p:spPr bwMode="auto">
          <a:xfrm>
            <a:off x="7184913" y="2963613"/>
            <a:ext cx="1768365" cy="742604"/>
          </a:xfrm>
          <a:prstGeom prst="roundRect">
            <a:avLst>
              <a:gd name="adj" fmla="val 20970"/>
            </a:avLst>
          </a:prstGeom>
          <a:solidFill>
            <a:schemeClr val="bg1"/>
          </a:solidFill>
          <a:ln w="47625" cap="flat" cmpd="sng" algn="ctr">
            <a:solidFill>
              <a:srgbClr val="FF2F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F2F"/>
                </a:solidFill>
                <a:uLnTx/>
                <a:uFillTx/>
                <a:latin typeface="BIZ UDPゴシック" panose="020B0400000000000000" pitchFamily="50" charset="-128"/>
                <a:ea typeface="BIZ UDPゴシック" panose="020B0400000000000000" pitchFamily="50" charset="-128"/>
              </a:rPr>
              <a:t>かかりつけ</a:t>
            </a:r>
            <a:endParaRPr kumimoji="1" lang="en-US" altLang="ja-JP" sz="2000" b="1" i="0" u="none" strike="noStrike" kern="1200" cap="none" spc="0" normalizeH="0" baseline="0" noProof="0" dirty="0">
              <a:ln>
                <a:noFill/>
              </a:ln>
              <a:solidFill>
                <a:srgbClr val="FF2F2F"/>
              </a:solidFill>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lang="ja-JP" altLang="en-US" sz="2000" b="1" dirty="0">
                <a:solidFill>
                  <a:srgbClr val="FF2F2F"/>
                </a:solidFill>
                <a:latin typeface="BIZ UDPゴシック" panose="020B0400000000000000" pitchFamily="50" charset="-128"/>
                <a:ea typeface="BIZ UDPゴシック" panose="020B0400000000000000" pitchFamily="50" charset="-128"/>
              </a:rPr>
              <a:t>歯科医</a:t>
            </a:r>
            <a:endParaRPr kumimoji="1" lang="ja-JP" altLang="en-US" sz="2000" b="1" i="0" u="none" strike="noStrike" kern="1200" cap="none" spc="0" normalizeH="0" baseline="0" noProof="0" dirty="0">
              <a:ln>
                <a:noFill/>
              </a:ln>
              <a:solidFill>
                <a:srgbClr val="FF2F2F"/>
              </a:solidFill>
              <a:uLnTx/>
              <a:uFillTx/>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F2D913D5-5B4B-44E5-AC9D-22D084576A24}"/>
              </a:ext>
            </a:extLst>
          </p:cNvPr>
          <p:cNvSpPr txBox="1"/>
          <p:nvPr/>
        </p:nvSpPr>
        <p:spPr>
          <a:xfrm>
            <a:off x="5717" y="713570"/>
            <a:ext cx="12349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lang="en-US" altLang="ja-JP" sz="1600" b="1" dirty="0">
                <a:solidFill>
                  <a:srgbClr val="000000"/>
                </a:solidFill>
                <a:latin typeface="BIZ UDPゴシック" panose="020B0400000000000000" pitchFamily="50" charset="-128"/>
                <a:ea typeface="BIZ UDPゴシック" panose="020B0400000000000000" pitchFamily="50" charset="-128"/>
              </a:rPr>
              <a:t>18</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8" name="直線コネクタ 27">
            <a:extLst>
              <a:ext uri="{FF2B5EF4-FFF2-40B4-BE49-F238E27FC236}">
                <a16:creationId xmlns:a16="http://schemas.microsoft.com/office/drawing/2014/main" id="{D3F37087-3E16-426A-8CE8-1826FD8B108C}"/>
              </a:ext>
            </a:extLst>
          </p:cNvPr>
          <p:cNvCxnSpPr>
            <a:cxnSpLocks/>
          </p:cNvCxnSpPr>
          <p:nvPr/>
        </p:nvCxnSpPr>
        <p:spPr bwMode="auto">
          <a:xfrm>
            <a:off x="1478627" y="3169086"/>
            <a:ext cx="3969423"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190B341E-92D0-43F0-8BAD-FA10618228DD}"/>
              </a:ext>
            </a:extLst>
          </p:cNvPr>
          <p:cNvCxnSpPr>
            <a:cxnSpLocks/>
          </p:cNvCxnSpPr>
          <p:nvPr/>
        </p:nvCxnSpPr>
        <p:spPr bwMode="auto">
          <a:xfrm>
            <a:off x="1478627" y="4653124"/>
            <a:ext cx="2900868"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3" name="直線矢印コネクタ 2">
            <a:extLst>
              <a:ext uri="{FF2B5EF4-FFF2-40B4-BE49-F238E27FC236}">
                <a16:creationId xmlns:a16="http://schemas.microsoft.com/office/drawing/2014/main" id="{632CA030-68C1-4384-B42F-5491529DE434}"/>
              </a:ext>
            </a:extLst>
          </p:cNvPr>
          <p:cNvCxnSpPr>
            <a:cxnSpLocks/>
            <a:stCxn id="39" idx="0"/>
          </p:cNvCxnSpPr>
          <p:nvPr/>
        </p:nvCxnSpPr>
        <p:spPr bwMode="auto">
          <a:xfrm flipH="1" flipV="1">
            <a:off x="8058662" y="1437787"/>
            <a:ext cx="10434" cy="1525826"/>
          </a:xfrm>
          <a:prstGeom prst="straightConnector1">
            <a:avLst/>
          </a:prstGeom>
          <a:solidFill>
            <a:srgbClr val="FFFF99"/>
          </a:solidFill>
          <a:ln w="69850" cap="flat" cmpd="sng" algn="ctr">
            <a:solidFill>
              <a:srgbClr val="FF2F2F"/>
            </a:solidFill>
            <a:prstDash val="solid"/>
            <a:round/>
            <a:headEnd type="none" w="med" len="med"/>
            <a:tailEnd type="arrow" w="med" len="sm"/>
          </a:ln>
          <a:effectLst/>
        </p:spPr>
      </p:cxnSp>
      <p:cxnSp>
        <p:nvCxnSpPr>
          <p:cNvPr id="30" name="直線矢印コネクタ 29">
            <a:extLst>
              <a:ext uri="{FF2B5EF4-FFF2-40B4-BE49-F238E27FC236}">
                <a16:creationId xmlns:a16="http://schemas.microsoft.com/office/drawing/2014/main" id="{8078ACF8-433B-49AE-A0DC-0A54ABE356ED}"/>
              </a:ext>
            </a:extLst>
          </p:cNvPr>
          <p:cNvCxnSpPr>
            <a:cxnSpLocks/>
            <a:stCxn id="39" idx="2"/>
          </p:cNvCxnSpPr>
          <p:nvPr/>
        </p:nvCxnSpPr>
        <p:spPr bwMode="auto">
          <a:xfrm flipH="1">
            <a:off x="7184913" y="3706217"/>
            <a:ext cx="884183" cy="1800575"/>
          </a:xfrm>
          <a:prstGeom prst="straightConnector1">
            <a:avLst/>
          </a:prstGeom>
          <a:solidFill>
            <a:srgbClr val="FFFF99"/>
          </a:solidFill>
          <a:ln w="69850" cap="flat" cmpd="sng" algn="ctr">
            <a:solidFill>
              <a:srgbClr val="FF2F2F"/>
            </a:solidFill>
            <a:prstDash val="solid"/>
            <a:round/>
            <a:headEnd type="none" w="med" len="med"/>
            <a:tailEnd type="arrow" w="med" len="sm"/>
          </a:ln>
          <a:effectLst/>
        </p:spPr>
      </p:cxnSp>
      <p:cxnSp>
        <p:nvCxnSpPr>
          <p:cNvPr id="32" name="直線矢印コネクタ 31">
            <a:extLst>
              <a:ext uri="{FF2B5EF4-FFF2-40B4-BE49-F238E27FC236}">
                <a16:creationId xmlns:a16="http://schemas.microsoft.com/office/drawing/2014/main" id="{77C2BC1F-759F-497A-AC2E-8FC2ECCA8355}"/>
              </a:ext>
            </a:extLst>
          </p:cNvPr>
          <p:cNvCxnSpPr>
            <a:cxnSpLocks/>
            <a:stCxn id="39" idx="1"/>
          </p:cNvCxnSpPr>
          <p:nvPr/>
        </p:nvCxnSpPr>
        <p:spPr bwMode="auto">
          <a:xfrm flipH="1">
            <a:off x="5841339" y="3334915"/>
            <a:ext cx="1343574" cy="276033"/>
          </a:xfrm>
          <a:prstGeom prst="straightConnector1">
            <a:avLst/>
          </a:prstGeom>
          <a:solidFill>
            <a:srgbClr val="FFFF99"/>
          </a:solidFill>
          <a:ln w="69850" cap="flat" cmpd="sng" algn="ctr">
            <a:solidFill>
              <a:srgbClr val="FF2F2F"/>
            </a:solidFill>
            <a:prstDash val="solid"/>
            <a:round/>
            <a:headEnd type="none" w="med" len="med"/>
            <a:tailEnd type="arrow" w="med" len="sm"/>
          </a:ln>
          <a:effectLst/>
        </p:spPr>
      </p:cxnSp>
    </p:spTree>
    <p:extLst>
      <p:ext uri="{BB962C8B-B14F-4D97-AF65-F5344CB8AC3E}">
        <p14:creationId xmlns:p14="http://schemas.microsoft.com/office/powerpoint/2010/main" val="348176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724BAD-AB27-4423-B8A1-FD1A957955CE}"/>
              </a:ext>
            </a:extLst>
          </p:cNvPr>
          <p:cNvSpPr/>
          <p:nvPr/>
        </p:nvSpPr>
        <p:spPr bwMode="auto">
          <a:xfrm>
            <a:off x="0" y="679317"/>
            <a:ext cx="9144000" cy="1411257"/>
          </a:xfrm>
          <a:prstGeom prst="rect">
            <a:avLst/>
          </a:prstGeom>
          <a:solidFill>
            <a:srgbClr val="3983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Rectangle 2"/>
          <p:cNvSpPr txBox="1">
            <a:spLocks noChangeArrowheads="1"/>
          </p:cNvSpPr>
          <p:nvPr/>
        </p:nvSpPr>
        <p:spPr bwMode="auto">
          <a:xfrm>
            <a:off x="165100" y="1023293"/>
            <a:ext cx="8813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defTabSz="909638" eaLnBrk="1" hangingPunct="1"/>
            <a:r>
              <a:rPr lang="ja-JP" altLang="en-US" sz="40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かかりつけ歯科医の役割  編</a:t>
            </a:r>
          </a:p>
        </p:txBody>
      </p:sp>
      <p:sp>
        <p:nvSpPr>
          <p:cNvPr id="8" name="Rectangle 4">
            <a:extLst>
              <a:ext uri="{FF2B5EF4-FFF2-40B4-BE49-F238E27FC236}">
                <a16:creationId xmlns:a16="http://schemas.microsoft.com/office/drawing/2014/main" id="{463A3F5D-C45A-4CA7-BA70-32BCA2A5071A}"/>
              </a:ext>
            </a:extLst>
          </p:cNvPr>
          <p:cNvSpPr>
            <a:spLocks noChangeArrowheads="1"/>
          </p:cNvSpPr>
          <p:nvPr/>
        </p:nvSpPr>
        <p:spPr bwMode="auto">
          <a:xfrm>
            <a:off x="799934" y="2261062"/>
            <a:ext cx="7963065" cy="412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Aft>
                <a:spcPct val="20000"/>
              </a:spcAft>
            </a:pPr>
            <a:r>
              <a:rPr lang="ja-JP" altLang="en-US" sz="2800" b="1" dirty="0">
                <a:solidFill>
                  <a:srgbClr val="3399FF"/>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38807D"/>
                </a:solidFill>
                <a:latin typeface="BIZ UDPゴシック" panose="020B0400000000000000" pitchFamily="50" charset="-128"/>
                <a:ea typeface="BIZ UDPゴシック" panose="020B0400000000000000" pitchFamily="50" charset="-128"/>
                <a:cs typeface="Meiryo UI" pitchFamily="50" charset="-128"/>
              </a:rPr>
              <a:t>ねらい</a:t>
            </a:r>
            <a:r>
              <a:rPr lang="ja-JP" altLang="en-US" sz="1200" b="1" dirty="0">
                <a:solidFill>
                  <a:srgbClr val="38807D"/>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38807D"/>
                </a:solidFill>
                <a:latin typeface="BIZ UDPゴシック" panose="020B0400000000000000" pitchFamily="50" charset="-128"/>
                <a:ea typeface="BIZ UDPゴシック" panose="020B0400000000000000" pitchFamily="50" charset="-128"/>
                <a:cs typeface="Meiryo UI" pitchFamily="50" charset="-128"/>
              </a:rPr>
              <a:t>：認知症の人や家族を支えるために</a:t>
            </a:r>
            <a:endParaRPr lang="en-US" altLang="ja-JP" sz="2800" b="1" dirty="0">
              <a:solidFill>
                <a:srgbClr val="38807D"/>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Aft>
                <a:spcPct val="20000"/>
              </a:spcAft>
            </a:pPr>
            <a:r>
              <a:rPr lang="ja-JP" altLang="en-US" sz="2800" b="1" dirty="0">
                <a:solidFill>
                  <a:srgbClr val="38807D"/>
                </a:solidFill>
                <a:latin typeface="BIZ UDPゴシック" panose="020B0400000000000000" pitchFamily="50" charset="-128"/>
                <a:ea typeface="BIZ UDPゴシック" panose="020B0400000000000000" pitchFamily="50" charset="-128"/>
                <a:cs typeface="Meiryo UI" pitchFamily="50" charset="-128"/>
              </a:rPr>
              <a:t>         かかりつけ歯科医ができることを理解する</a:t>
            </a:r>
            <a:r>
              <a:rPr lang="ja-JP" altLang="en-US" sz="900" b="1" dirty="0">
                <a:solidFill>
                  <a:srgbClr val="38807D"/>
                </a:solidFill>
                <a:latin typeface="BIZ UDPゴシック" panose="020B0400000000000000" pitchFamily="50" charset="-128"/>
                <a:ea typeface="BIZ UDPゴシック" panose="020B0400000000000000" pitchFamily="50" charset="-128"/>
                <a:cs typeface="Meiryo UI" pitchFamily="50" charset="-128"/>
              </a:rPr>
              <a:t>　　　          　                       </a:t>
            </a:r>
            <a:br>
              <a:rPr lang="ja-JP" altLang="en-US" sz="2800" b="1" dirty="0">
                <a:solidFill>
                  <a:srgbClr val="38807D"/>
                </a:solidFill>
                <a:latin typeface="BIZ UDPゴシック" panose="020B0400000000000000" pitchFamily="50" charset="-128"/>
                <a:ea typeface="BIZ UDPゴシック" panose="020B0400000000000000" pitchFamily="50" charset="-128"/>
                <a:cs typeface="Meiryo UI" pitchFamily="50" charset="-128"/>
              </a:rPr>
            </a:br>
            <a:br>
              <a:rPr lang="ja-JP" altLang="en-US" sz="2000" b="1" dirty="0">
                <a:solidFill>
                  <a:srgbClr val="38807D"/>
                </a:solidFill>
                <a:latin typeface="BIZ UDPゴシック" panose="020B0400000000000000" pitchFamily="50" charset="-128"/>
                <a:ea typeface="BIZ UDPゴシック" panose="020B0400000000000000" pitchFamily="50" charset="-128"/>
                <a:cs typeface="Meiryo UI" pitchFamily="50" charset="-128"/>
              </a:rPr>
            </a:br>
            <a:r>
              <a:rPr lang="ja-JP" altLang="en-US" sz="2000" b="1" dirty="0">
                <a:solidFill>
                  <a:srgbClr val="669900"/>
                </a:solidFill>
                <a:latin typeface="BIZ UDPゴシック" panose="020B0400000000000000" pitchFamily="50" charset="-128"/>
                <a:ea typeface="BIZ UDPゴシック" panose="020B0400000000000000" pitchFamily="50" charset="-128"/>
                <a:cs typeface="Meiryo UI" pitchFamily="50" charset="-128"/>
              </a:rPr>
              <a:t>   </a:t>
            </a:r>
            <a:r>
              <a:rPr lang="ja-JP" altLang="en-US" sz="27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到達目標</a:t>
            </a:r>
            <a:r>
              <a:rPr lang="ja-JP" altLang="en-US" sz="12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7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p>
          <a:p>
            <a:pPr defTabSz="909638" eaLnBrk="1" hangingPunct="1">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38807D"/>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認知症施策推進大綱等の施策の目的を踏まえ、</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かかりつけ歯科医の役割を理解する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38807D"/>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認知症の人の本人視点を重視したアプローチ</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の重要性を理解する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38807D"/>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早期発見・早期対応の意義・重要性を理解する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02358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85702" y="3886843"/>
            <a:ext cx="6772593"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solidFill>
                  <a:srgbClr val="38807D"/>
                </a:solidFill>
                <a:latin typeface="BIZ UDPゴシック" panose="020B0400000000000000" pitchFamily="50" charset="-128"/>
                <a:ea typeface="BIZ UDPゴシック" panose="020B0400000000000000" pitchFamily="50" charset="-128"/>
                <a:cs typeface="Meiryo UI" pitchFamily="50" charset="-128"/>
              </a:rPr>
              <a:t>本人の声を聴いてみる</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121920" y="132688"/>
            <a:ext cx="106378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役割１</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3350B775-8FCF-43F2-A5E9-861C2F2C2DEE}"/>
              </a:ext>
            </a:extLst>
          </p:cNvPr>
          <p:cNvSpPr/>
          <p:nvPr/>
        </p:nvSpPr>
        <p:spPr>
          <a:xfrm>
            <a:off x="0" y="2074563"/>
            <a:ext cx="9144000" cy="710695"/>
          </a:xfrm>
          <a:prstGeom prst="rect">
            <a:avLst/>
          </a:prstGeom>
          <a:solidFill>
            <a:srgbClr val="38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BA7B6CC-3CC7-4D9C-B24F-D7352EB5C615}"/>
              </a:ext>
            </a:extLst>
          </p:cNvPr>
          <p:cNvSpPr/>
          <p:nvPr/>
        </p:nvSpPr>
        <p:spPr>
          <a:xfrm>
            <a:off x="3394611" y="2137522"/>
            <a:ext cx="2354776" cy="584775"/>
          </a:xfrm>
          <a:prstGeom prst="rect">
            <a:avLst/>
          </a:prstGeom>
        </p:spPr>
        <p:txBody>
          <a:bodyPr wrap="square">
            <a:sp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動画 ①</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064E83A-885D-4866-BBE0-221783C3EFCC}"/>
              </a:ext>
            </a:extLst>
          </p:cNvPr>
          <p:cNvSpPr txBox="1"/>
          <p:nvPr/>
        </p:nvSpPr>
        <p:spPr>
          <a:xfrm>
            <a:off x="3857864" y="6230635"/>
            <a:ext cx="5087389" cy="523220"/>
          </a:xfrm>
          <a:prstGeom prst="rect">
            <a:avLst/>
          </a:prstGeom>
          <a:noFill/>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「日本における認知症の高齢者人口の将来推計に関する研究」平成</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26</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年度厚生労働科学研究費補助金特別研究事業</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8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012CAE00-0672-437D-9493-342095332CE1}"/>
              </a:ext>
            </a:extLst>
          </p:cNvPr>
          <p:cNvSpPr/>
          <p:nvPr/>
        </p:nvSpPr>
        <p:spPr>
          <a:xfrm>
            <a:off x="194627" y="36429"/>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認知症高齢者数の推移</a:t>
            </a:r>
          </a:p>
        </p:txBody>
      </p:sp>
      <p:graphicFrame>
        <p:nvGraphicFramePr>
          <p:cNvPr id="9" name="グラフ 8"/>
          <p:cNvGraphicFramePr>
            <a:graphicFrameLocks/>
          </p:cNvGraphicFramePr>
          <p:nvPr>
            <p:extLst>
              <p:ext uri="{D42A27DB-BD31-4B8C-83A1-F6EECF244321}">
                <p14:modId xmlns:p14="http://schemas.microsoft.com/office/powerpoint/2010/main" val="3298450255"/>
              </p:ext>
            </p:extLst>
          </p:nvPr>
        </p:nvGraphicFramePr>
        <p:xfrm>
          <a:off x="879385" y="1421390"/>
          <a:ext cx="7616414" cy="4632028"/>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1064E83A-885D-4866-BBE0-221783C3EFCC}"/>
              </a:ext>
            </a:extLst>
          </p:cNvPr>
          <p:cNvSpPr txBox="1"/>
          <p:nvPr/>
        </p:nvSpPr>
        <p:spPr>
          <a:xfrm>
            <a:off x="879384" y="1113613"/>
            <a:ext cx="7790105" cy="291170"/>
          </a:xfrm>
          <a:prstGeom prst="rect">
            <a:avLst/>
          </a:prstGeom>
          <a:noFill/>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                                                                                                                           （</a:t>
            </a: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7" name="テキスト ボックス 6">
            <a:extLst>
              <a:ext uri="{FF2B5EF4-FFF2-40B4-BE49-F238E27FC236}">
                <a16:creationId xmlns:a16="http://schemas.microsoft.com/office/drawing/2014/main" id="{213EA8DD-A7BC-4558-B516-84E3C382C864}"/>
              </a:ext>
            </a:extLst>
          </p:cNvPr>
          <p:cNvSpPr txBox="1"/>
          <p:nvPr/>
        </p:nvSpPr>
        <p:spPr>
          <a:xfrm>
            <a:off x="121920" y="737362"/>
            <a:ext cx="106378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lang="en-US" altLang="ja-JP" sz="1600" b="1" dirty="0">
                <a:solidFill>
                  <a:srgbClr val="000000"/>
                </a:solidFill>
                <a:latin typeface="BIZ UDPゴシック" panose="020B0400000000000000" pitchFamily="50" charset="-128"/>
                <a:ea typeface="BIZ UDPゴシック" panose="020B0400000000000000" pitchFamily="50" charset="-128"/>
              </a:rPr>
              <a:t>2</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542570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7871" y="1626781"/>
            <a:ext cx="8531837" cy="4985953"/>
          </a:xfrm>
          <a:prstGeom prst="roundRect">
            <a:avLst>
              <a:gd name="adj" fmla="val 3918"/>
            </a:avLst>
          </a:prstGeom>
          <a:gradFill flip="none" rotWithShape="1">
            <a:gsLst>
              <a:gs pos="0">
                <a:schemeClr val="accent6">
                  <a:lumMod val="0"/>
                  <a:lumOff val="100000"/>
                </a:schemeClr>
              </a:gs>
              <a:gs pos="77000">
                <a:schemeClr val="accent6">
                  <a:lumMod val="0"/>
                  <a:lumOff val="100000"/>
                </a:schemeClr>
              </a:gs>
              <a:gs pos="100000">
                <a:srgbClr val="789C36"/>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7" name="円/楕円 56"/>
          <p:cNvSpPr/>
          <p:nvPr/>
        </p:nvSpPr>
        <p:spPr>
          <a:xfrm>
            <a:off x="1330978" y="2686209"/>
            <a:ext cx="6698458" cy="3598651"/>
          </a:xfrm>
          <a:prstGeom prst="ellipse">
            <a:avLst/>
          </a:prstGeom>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9" name="円/楕円 68"/>
          <p:cNvSpPr/>
          <p:nvPr/>
        </p:nvSpPr>
        <p:spPr>
          <a:xfrm>
            <a:off x="6572906" y="3007986"/>
            <a:ext cx="1750794" cy="677390"/>
          </a:xfrm>
          <a:prstGeom prst="ellipse">
            <a:avLst/>
          </a:prstGeom>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1" name="テキスト ボックス 40"/>
          <p:cNvSpPr txBox="1"/>
          <p:nvPr/>
        </p:nvSpPr>
        <p:spPr>
          <a:xfrm>
            <a:off x="1669606" y="3278930"/>
            <a:ext cx="1016085" cy="318448"/>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en-US" altLang="ja-JP" sz="1505"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9" name="角丸四角形 58"/>
          <p:cNvSpPr/>
          <p:nvPr/>
        </p:nvSpPr>
        <p:spPr>
          <a:xfrm>
            <a:off x="7488386" y="6191729"/>
            <a:ext cx="1034717" cy="313912"/>
          </a:xfrm>
          <a:prstGeom prst="roundRect">
            <a:avLst/>
          </a:prstGeom>
          <a:ln>
            <a:prstDash val="solid"/>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164270" marR="0" lvl="0" indent="-164270" algn="ctr" defTabSz="430088" rtl="0" eaLnBrk="1" fontAlgn="auto" latinLnBrk="0" hangingPunct="1">
              <a:lnSpc>
                <a:spcPct val="100000"/>
              </a:lnSpc>
              <a:spcBef>
                <a:spcPts val="0"/>
              </a:spcBef>
              <a:spcAft>
                <a:spcPts val="0"/>
              </a:spcAft>
              <a:buClrTx/>
              <a:buSzTx/>
              <a:buFontTx/>
              <a:buNone/>
              <a:tabLst/>
              <a:defRPr/>
            </a:pPr>
            <a:r>
              <a:rPr kumimoji="0" lang="ja-JP" altLang="en-US" sz="1129"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市町村</a:t>
            </a:r>
          </a:p>
        </p:txBody>
      </p:sp>
      <p:sp>
        <p:nvSpPr>
          <p:cNvPr id="48" name="円/楕円 47"/>
          <p:cNvSpPr/>
          <p:nvPr/>
        </p:nvSpPr>
        <p:spPr>
          <a:xfrm>
            <a:off x="5072604" y="3007986"/>
            <a:ext cx="2000529" cy="677390"/>
          </a:xfrm>
          <a:prstGeom prst="ellipse">
            <a:avLst/>
          </a:prstGeom>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8" name="図 17" descr="build32.wmf"/>
          <p:cNvPicPr>
            <a:picLocks noChangeAspect="1"/>
          </p:cNvPicPr>
          <p:nvPr/>
        </p:nvPicPr>
        <p:blipFill>
          <a:blip r:embed="rId3" cstate="print"/>
          <a:stretch>
            <a:fillRect/>
          </a:stretch>
        </p:blipFill>
        <p:spPr>
          <a:xfrm>
            <a:off x="7163975" y="2748493"/>
            <a:ext cx="722027" cy="505250"/>
          </a:xfrm>
          <a:prstGeom prst="rect">
            <a:avLst/>
          </a:prstGeom>
        </p:spPr>
      </p:pic>
      <p:pic>
        <p:nvPicPr>
          <p:cNvPr id="6" name="図 5" descr="health_0166.wmf"/>
          <p:cNvPicPr>
            <a:picLocks noChangeAspect="1"/>
          </p:cNvPicPr>
          <p:nvPr/>
        </p:nvPicPr>
        <p:blipFill>
          <a:blip r:embed="rId4" cstate="print"/>
          <a:stretch>
            <a:fillRect/>
          </a:stretch>
        </p:blipFill>
        <p:spPr>
          <a:xfrm>
            <a:off x="7576093" y="2935245"/>
            <a:ext cx="617925" cy="436651"/>
          </a:xfrm>
          <a:prstGeom prst="rect">
            <a:avLst/>
          </a:prstGeom>
        </p:spPr>
      </p:pic>
      <p:pic>
        <p:nvPicPr>
          <p:cNvPr id="32" name="図 31" descr="build34.wmf"/>
          <p:cNvPicPr>
            <a:picLocks noChangeAspect="1"/>
          </p:cNvPicPr>
          <p:nvPr/>
        </p:nvPicPr>
        <p:blipFill>
          <a:blip r:embed="rId5" cstate="print"/>
          <a:stretch>
            <a:fillRect/>
          </a:stretch>
        </p:blipFill>
        <p:spPr>
          <a:xfrm>
            <a:off x="5961034" y="2668848"/>
            <a:ext cx="611878" cy="535041"/>
          </a:xfrm>
          <a:prstGeom prst="rect">
            <a:avLst/>
          </a:prstGeom>
        </p:spPr>
      </p:pic>
      <p:pic>
        <p:nvPicPr>
          <p:cNvPr id="9" name="図 8" descr="health_0047.wmf"/>
          <p:cNvPicPr>
            <a:picLocks noChangeAspect="1"/>
          </p:cNvPicPr>
          <p:nvPr/>
        </p:nvPicPr>
        <p:blipFill>
          <a:blip r:embed="rId6" cstate="print"/>
          <a:stretch>
            <a:fillRect/>
          </a:stretch>
        </p:blipFill>
        <p:spPr>
          <a:xfrm>
            <a:off x="6448253" y="2829577"/>
            <a:ext cx="499827" cy="517104"/>
          </a:xfrm>
          <a:prstGeom prst="rect">
            <a:avLst/>
          </a:prstGeom>
        </p:spPr>
      </p:pic>
      <p:sp>
        <p:nvSpPr>
          <p:cNvPr id="58" name="正方形/長方形 57"/>
          <p:cNvSpPr/>
          <p:nvPr/>
        </p:nvSpPr>
        <p:spPr>
          <a:xfrm>
            <a:off x="2530740" y="2530309"/>
            <a:ext cx="665642" cy="274468"/>
          </a:xfrm>
          <a:prstGeom prst="rect">
            <a:avLst/>
          </a:prstGeom>
        </p:spPr>
        <p:txBody>
          <a:bodyPr wrap="none">
            <a:noAutofit/>
          </a:bodyPr>
          <a:lstStyle/>
          <a:p>
            <a:pPr marL="0" marR="0" lvl="0" indent="0" algn="l" defTabSz="859917"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医　療</a:t>
            </a:r>
            <a:endPar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6300834" y="2537339"/>
            <a:ext cx="1584221"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介護・障害福祉</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1" name="円/楕円 80"/>
          <p:cNvSpPr/>
          <p:nvPr/>
        </p:nvSpPr>
        <p:spPr>
          <a:xfrm>
            <a:off x="1101683" y="3278942"/>
            <a:ext cx="1719529" cy="474173"/>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61" name="Picture 2" descr="C:\Users\YCHXX\AppData\Local\Microsoft\Windows\Temporary Internet Files\Content.IE5\CTBVOFOZ\MC900239657[1].wmf"/>
          <p:cNvPicPr>
            <a:picLocks noChangeAspect="1" noChangeArrowheads="1"/>
          </p:cNvPicPr>
          <p:nvPr/>
        </p:nvPicPr>
        <p:blipFill>
          <a:blip r:embed="rId7" cstate="print"/>
          <a:srcRect/>
          <a:stretch>
            <a:fillRect/>
          </a:stretch>
        </p:blipFill>
        <p:spPr bwMode="auto">
          <a:xfrm>
            <a:off x="1195470" y="3278950"/>
            <a:ext cx="435990" cy="372520"/>
          </a:xfrm>
          <a:prstGeom prst="rect">
            <a:avLst/>
          </a:prstGeom>
          <a:noFill/>
        </p:spPr>
      </p:pic>
      <p:sp>
        <p:nvSpPr>
          <p:cNvPr id="83" name="テキスト ボックス 82"/>
          <p:cNvSpPr txBox="1"/>
          <p:nvPr/>
        </p:nvSpPr>
        <p:spPr>
          <a:xfrm>
            <a:off x="7323247" y="3414428"/>
            <a:ext cx="1138546" cy="78203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■施設・居住系サービス</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・介護老人福祉施設</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・介護老人保健施設</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・特定施設入所者生活介護</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等</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4" name="円/楕円 83"/>
          <p:cNvSpPr/>
          <p:nvPr/>
        </p:nvSpPr>
        <p:spPr>
          <a:xfrm>
            <a:off x="2184455" y="3222434"/>
            <a:ext cx="5083292" cy="2492143"/>
          </a:xfrm>
          <a:prstGeom prst="ellipse">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5" name="角丸四角形 84"/>
          <p:cNvSpPr/>
          <p:nvPr/>
        </p:nvSpPr>
        <p:spPr>
          <a:xfrm>
            <a:off x="7488386" y="5853025"/>
            <a:ext cx="1045345" cy="280367"/>
          </a:xfrm>
          <a:prstGeom prst="roundRect">
            <a:avLst/>
          </a:prstGeom>
          <a:ln>
            <a:solidFill>
              <a:schemeClr val="accent6"/>
            </a:solidFill>
            <a:prstDash val="solid"/>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164270" marR="0" lvl="0" indent="-164270" algn="ctr" defTabSz="430088" rtl="0" eaLnBrk="1" fontAlgn="auto" latinLnBrk="0" hangingPunct="1">
              <a:lnSpc>
                <a:spcPct val="100000"/>
              </a:lnSpc>
              <a:spcBef>
                <a:spcPts val="0"/>
              </a:spcBef>
              <a:spcAft>
                <a:spcPts val="0"/>
              </a:spcAft>
              <a:buClrTx/>
              <a:buSzTx/>
              <a:buFontTx/>
              <a:buNone/>
              <a:tabLst/>
              <a:defRPr/>
            </a:pPr>
            <a:r>
              <a:rPr kumimoji="0" lang="ja-JP" altLang="en-US" sz="1129"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日常生活圏域</a:t>
            </a:r>
          </a:p>
        </p:txBody>
      </p:sp>
      <p:sp>
        <p:nvSpPr>
          <p:cNvPr id="88" name="テキスト ボックス 87"/>
          <p:cNvSpPr txBox="1"/>
          <p:nvPr/>
        </p:nvSpPr>
        <p:spPr>
          <a:xfrm>
            <a:off x="6260270" y="3211211"/>
            <a:ext cx="1013859" cy="680663"/>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（障害福祉サービス）</a:t>
            </a:r>
            <a:endParaRPr kumimoji="0" lang="en-US" altLang="ja-JP" sz="847"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・居宅介護・生活介護</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・短期入所</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・就労継続支援</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・自立訓練　　　　等</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9" name="円/楕円 88"/>
          <p:cNvSpPr/>
          <p:nvPr/>
        </p:nvSpPr>
        <p:spPr>
          <a:xfrm>
            <a:off x="3634077" y="5439462"/>
            <a:ext cx="1188039" cy="605807"/>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5" name="テキスト ボックス 94"/>
          <p:cNvSpPr txBox="1"/>
          <p:nvPr/>
        </p:nvSpPr>
        <p:spPr>
          <a:xfrm>
            <a:off x="3487654" y="5853031"/>
            <a:ext cx="959291" cy="55030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・認知症カフェ</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・本人ミーティング</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・家族会　</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・チームオレンジなど</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7" name="左カーブ矢印 76"/>
          <p:cNvSpPr/>
          <p:nvPr/>
        </p:nvSpPr>
        <p:spPr>
          <a:xfrm rot="11904644" flipH="1">
            <a:off x="3936365" y="3501900"/>
            <a:ext cx="239374" cy="828927"/>
          </a:xfrm>
          <a:prstGeom prst="curvedLeftArrow">
            <a:avLst>
              <a:gd name="adj1" fmla="val 25000"/>
              <a:gd name="adj2" fmla="val 50000"/>
              <a:gd name="adj3" fmla="val 27949"/>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2" name="右カーブ矢印 81"/>
          <p:cNvSpPr/>
          <p:nvPr/>
        </p:nvSpPr>
        <p:spPr>
          <a:xfrm rot="11259375" flipH="1">
            <a:off x="5023543" y="3400774"/>
            <a:ext cx="285996" cy="872509"/>
          </a:xfrm>
          <a:prstGeom prst="curvedRightArrow">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8" name="左カーブ矢印 97"/>
          <p:cNvSpPr/>
          <p:nvPr/>
        </p:nvSpPr>
        <p:spPr>
          <a:xfrm rot="2277901">
            <a:off x="5901261" y="3621637"/>
            <a:ext cx="233647" cy="969026"/>
          </a:xfrm>
          <a:prstGeom prst="curvedLeftArrow">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9" name="右カーブ矢印 98"/>
          <p:cNvSpPr/>
          <p:nvPr/>
        </p:nvSpPr>
        <p:spPr>
          <a:xfrm rot="19699395">
            <a:off x="3075630" y="3374166"/>
            <a:ext cx="196547" cy="1073818"/>
          </a:xfrm>
          <a:prstGeom prst="curvedRightArrow">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0" name="右カーブ矢印 99"/>
          <p:cNvSpPr/>
          <p:nvPr/>
        </p:nvSpPr>
        <p:spPr>
          <a:xfrm rot="10111577">
            <a:off x="5602147" y="4469115"/>
            <a:ext cx="223914" cy="1028803"/>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1" name="左カーブ矢印 100"/>
          <p:cNvSpPr/>
          <p:nvPr/>
        </p:nvSpPr>
        <p:spPr>
          <a:xfrm flipH="1">
            <a:off x="3981440" y="4565992"/>
            <a:ext cx="215392" cy="773453"/>
          </a:xfrm>
          <a:prstGeom prst="curvedLeftArrow">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0" name="テキスト ボックス 89"/>
          <p:cNvSpPr txBox="1"/>
          <p:nvPr/>
        </p:nvSpPr>
        <p:spPr>
          <a:xfrm>
            <a:off x="451675" y="5518472"/>
            <a:ext cx="1516235"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社会参加・就労</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0" name="円/楕円 69"/>
          <p:cNvSpPr/>
          <p:nvPr/>
        </p:nvSpPr>
        <p:spPr>
          <a:xfrm>
            <a:off x="1143858" y="2804769"/>
            <a:ext cx="1739882" cy="474173"/>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円/楕円 34"/>
          <p:cNvSpPr/>
          <p:nvPr/>
        </p:nvSpPr>
        <p:spPr>
          <a:xfrm>
            <a:off x="2584633" y="2940247"/>
            <a:ext cx="1799782" cy="657165"/>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3" name="図 12" descr="doctor4_3.gif"/>
          <p:cNvPicPr>
            <a:picLocks noChangeAspect="1"/>
          </p:cNvPicPr>
          <p:nvPr/>
        </p:nvPicPr>
        <p:blipFill>
          <a:blip r:embed="rId8" cstate="print"/>
          <a:stretch>
            <a:fillRect/>
          </a:stretch>
        </p:blipFill>
        <p:spPr>
          <a:xfrm>
            <a:off x="2950054" y="2775603"/>
            <a:ext cx="558964" cy="638817"/>
          </a:xfrm>
          <a:prstGeom prst="rect">
            <a:avLst/>
          </a:prstGeom>
        </p:spPr>
      </p:pic>
      <p:pic>
        <p:nvPicPr>
          <p:cNvPr id="14" name="図 13" descr="doctor_illust07_02.gif"/>
          <p:cNvPicPr>
            <a:picLocks noChangeAspect="1"/>
          </p:cNvPicPr>
          <p:nvPr/>
        </p:nvPicPr>
        <p:blipFill>
          <a:blip r:embed="rId9" cstate="print"/>
          <a:stretch>
            <a:fillRect/>
          </a:stretch>
        </p:blipFill>
        <p:spPr>
          <a:xfrm>
            <a:off x="3325223" y="2737030"/>
            <a:ext cx="558966" cy="670758"/>
          </a:xfrm>
          <a:prstGeom prst="rect">
            <a:avLst/>
          </a:prstGeom>
        </p:spPr>
      </p:pic>
      <p:sp>
        <p:nvSpPr>
          <p:cNvPr id="62" name="正方形/長方形 61"/>
          <p:cNvSpPr/>
          <p:nvPr/>
        </p:nvSpPr>
        <p:spPr>
          <a:xfrm>
            <a:off x="2952979" y="3346681"/>
            <a:ext cx="1387662" cy="541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日常の医療：</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・かかりつけ医、有床診療所</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・地域の連携病院</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・歯科医療、薬局</a:t>
            </a:r>
          </a:p>
        </p:txBody>
      </p:sp>
      <p:pic>
        <p:nvPicPr>
          <p:cNvPr id="1026" name="Picture 2" descr="C:\Users\KNXVS\AppData\Local\Microsoft\Windows\Temporary Internet Files\Content.IE5\ADV5CF2Q\MC900426352[1].wmf"/>
          <p:cNvPicPr>
            <a:picLocks noChangeAspect="1" noChangeArrowheads="1"/>
          </p:cNvPicPr>
          <p:nvPr/>
        </p:nvPicPr>
        <p:blipFill>
          <a:blip r:embed="rId10" cstate="print"/>
          <a:srcRect/>
          <a:stretch>
            <a:fillRect/>
          </a:stretch>
        </p:blipFill>
        <p:spPr bwMode="auto">
          <a:xfrm>
            <a:off x="2128830" y="2737030"/>
            <a:ext cx="379737" cy="310748"/>
          </a:xfrm>
          <a:prstGeom prst="rect">
            <a:avLst/>
          </a:prstGeom>
          <a:noFill/>
        </p:spPr>
      </p:pic>
      <p:pic>
        <p:nvPicPr>
          <p:cNvPr id="64" name="図 63" descr="小規模building03_cl2.png"/>
          <p:cNvPicPr>
            <a:picLocks noChangeAspect="1"/>
          </p:cNvPicPr>
          <p:nvPr/>
        </p:nvPicPr>
        <p:blipFill>
          <a:blip r:embed="rId11" cstate="print"/>
          <a:stretch>
            <a:fillRect/>
          </a:stretch>
        </p:blipFill>
        <p:spPr>
          <a:xfrm>
            <a:off x="1664279" y="2466074"/>
            <a:ext cx="469116" cy="567323"/>
          </a:xfrm>
          <a:prstGeom prst="rect">
            <a:avLst/>
          </a:prstGeom>
        </p:spPr>
      </p:pic>
      <p:sp>
        <p:nvSpPr>
          <p:cNvPr id="63" name="正方形/長方形 62"/>
          <p:cNvSpPr/>
          <p:nvPr/>
        </p:nvSpPr>
        <p:spPr>
          <a:xfrm>
            <a:off x="1300503" y="2872508"/>
            <a:ext cx="1334446" cy="42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病院：</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急性期、回復期、慢性期</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円/楕円 37"/>
          <p:cNvSpPr/>
          <p:nvPr/>
        </p:nvSpPr>
        <p:spPr>
          <a:xfrm>
            <a:off x="3446494" y="4024080"/>
            <a:ext cx="2196677" cy="718363"/>
          </a:xfrm>
          <a:prstGeom prst="ellipse">
            <a:avLst/>
          </a:prstGeom>
        </p:spPr>
        <p:style>
          <a:lnRef idx="1">
            <a:schemeClr val="accent2"/>
          </a:lnRef>
          <a:fillRef idx="2">
            <a:schemeClr val="accent2"/>
          </a:fillRef>
          <a:effectRef idx="1">
            <a:schemeClr val="accent2"/>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20" name="図 19" descr="building02_house1_cl.wmf"/>
          <p:cNvPicPr>
            <a:picLocks noChangeAspect="1"/>
          </p:cNvPicPr>
          <p:nvPr/>
        </p:nvPicPr>
        <p:blipFill>
          <a:blip r:embed="rId12" cstate="print"/>
          <a:stretch>
            <a:fillRect/>
          </a:stretch>
        </p:blipFill>
        <p:spPr>
          <a:xfrm>
            <a:off x="3759137" y="4024072"/>
            <a:ext cx="812869" cy="495661"/>
          </a:xfrm>
          <a:prstGeom prst="rect">
            <a:avLst/>
          </a:prstGeom>
        </p:spPr>
      </p:pic>
      <p:pic>
        <p:nvPicPr>
          <p:cNvPr id="3" name="図 2" descr="health_0150.wmf"/>
          <p:cNvPicPr>
            <a:picLocks noChangeAspect="1"/>
          </p:cNvPicPr>
          <p:nvPr/>
        </p:nvPicPr>
        <p:blipFill>
          <a:blip r:embed="rId13" cstate="print"/>
          <a:stretch>
            <a:fillRect/>
          </a:stretch>
        </p:blipFill>
        <p:spPr>
          <a:xfrm>
            <a:off x="5079529" y="3956333"/>
            <a:ext cx="180282" cy="619809"/>
          </a:xfrm>
          <a:prstGeom prst="rect">
            <a:avLst/>
          </a:prstGeom>
        </p:spPr>
      </p:pic>
      <p:pic>
        <p:nvPicPr>
          <p:cNvPr id="8" name="図 7" descr="health_0180.wmf"/>
          <p:cNvPicPr>
            <a:picLocks noChangeAspect="1"/>
          </p:cNvPicPr>
          <p:nvPr/>
        </p:nvPicPr>
        <p:blipFill>
          <a:blip r:embed="rId14" cstate="print"/>
          <a:stretch>
            <a:fillRect/>
          </a:stretch>
        </p:blipFill>
        <p:spPr>
          <a:xfrm>
            <a:off x="4418824" y="4024080"/>
            <a:ext cx="715934" cy="576586"/>
          </a:xfrm>
          <a:prstGeom prst="rect">
            <a:avLst/>
          </a:prstGeom>
        </p:spPr>
      </p:pic>
      <p:pic>
        <p:nvPicPr>
          <p:cNvPr id="106" name="Picture 6" descr="集合している人たちのイラスト（お年寄り）"/>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25122" y="5243374"/>
            <a:ext cx="709184" cy="702210"/>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descr="health_0179.wmf"/>
          <p:cNvPicPr>
            <a:picLocks noChangeAspect="1"/>
          </p:cNvPicPr>
          <p:nvPr/>
        </p:nvPicPr>
        <p:blipFill>
          <a:blip r:embed="rId16" cstate="print"/>
          <a:stretch>
            <a:fillRect/>
          </a:stretch>
        </p:blipFill>
        <p:spPr>
          <a:xfrm>
            <a:off x="5238563" y="2742194"/>
            <a:ext cx="771594" cy="469009"/>
          </a:xfrm>
          <a:prstGeom prst="rect">
            <a:avLst/>
          </a:prstGeom>
        </p:spPr>
      </p:pic>
      <p:sp>
        <p:nvSpPr>
          <p:cNvPr id="110" name="正方形/長方形 109"/>
          <p:cNvSpPr/>
          <p:nvPr/>
        </p:nvSpPr>
        <p:spPr>
          <a:xfrm>
            <a:off x="487248" y="4471356"/>
            <a:ext cx="1221586" cy="274468"/>
          </a:xfrm>
          <a:prstGeom prst="rect">
            <a:avLst/>
          </a:prstGeom>
        </p:spPr>
        <p:txBody>
          <a:bodyPr wrap="none">
            <a:noAutofit/>
          </a:bodyPr>
          <a:lstStyle/>
          <a:p>
            <a:pPr marL="0" marR="0" lvl="0" indent="0" algn="l" defTabSz="859917"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相談・援助</a:t>
            </a:r>
            <a:endPar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5071745" y="3051933"/>
            <a:ext cx="1686286" cy="1158614"/>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■在宅系サービス</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（介護保険サービス）</a:t>
            </a:r>
            <a:endParaRPr kumimoji="0" lang="en-US" altLang="ja-JP" sz="847"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・訪問介護　・訪問看護　</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・通所介護　</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・小規模多機能型居宅介護</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・短期入所生活介護</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24</a:t>
            </a: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時間対応の訪問サービス</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・看護小規模多機能型居宅介護</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・介護予防サービス　 　　　　　　　　　等</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5" name="テキスト ボックス 64"/>
          <p:cNvSpPr txBox="1"/>
          <p:nvPr/>
        </p:nvSpPr>
        <p:spPr>
          <a:xfrm>
            <a:off x="4075966" y="4498252"/>
            <a:ext cx="1656796"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・自宅</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・サービス付き高齢者向け住宅付</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・グループホーム　等</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4" name="テキスト ボックス 43"/>
          <p:cNvSpPr txBox="1"/>
          <p:nvPr/>
        </p:nvSpPr>
        <p:spPr>
          <a:xfrm>
            <a:off x="4134104" y="3708853"/>
            <a:ext cx="1084889"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本人･家族</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9" name="円/楕円 78"/>
          <p:cNvSpPr/>
          <p:nvPr/>
        </p:nvSpPr>
        <p:spPr>
          <a:xfrm>
            <a:off x="4634533" y="5446591"/>
            <a:ext cx="1000454" cy="560672"/>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05" name="Picture 8" descr="防犯パトロール"/>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85322" y="5312251"/>
            <a:ext cx="522385" cy="608513"/>
          </a:xfrm>
          <a:prstGeom prst="rect">
            <a:avLst/>
          </a:prstGeom>
          <a:noFill/>
          <a:extLst>
            <a:ext uri="{909E8E84-426E-40DD-AFC4-6F175D3DCCD1}">
              <a14:hiddenFill xmlns:a14="http://schemas.microsoft.com/office/drawing/2010/main">
                <a:solidFill>
                  <a:srgbClr val="FFFFFF"/>
                </a:solidFill>
              </a14:hiddenFill>
            </a:ext>
          </a:extLst>
        </p:spPr>
      </p:pic>
      <p:sp>
        <p:nvSpPr>
          <p:cNvPr id="72" name="円/楕円 71"/>
          <p:cNvSpPr/>
          <p:nvPr/>
        </p:nvSpPr>
        <p:spPr>
          <a:xfrm>
            <a:off x="5381289" y="5399078"/>
            <a:ext cx="1129092" cy="589426"/>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04" name="Picture 2" descr="オレンジバンドをつける人々のイラスト"/>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47397" y="5378860"/>
            <a:ext cx="562755" cy="49839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health_0183.wmf"/>
          <p:cNvPicPr>
            <a:picLocks noChangeAspect="1"/>
          </p:cNvPicPr>
          <p:nvPr/>
        </p:nvPicPr>
        <p:blipFill>
          <a:blip r:embed="rId19" cstate="print"/>
          <a:stretch>
            <a:fillRect/>
          </a:stretch>
        </p:blipFill>
        <p:spPr>
          <a:xfrm>
            <a:off x="5973693" y="5378852"/>
            <a:ext cx="536688" cy="486630"/>
          </a:xfrm>
          <a:prstGeom prst="rect">
            <a:avLst/>
          </a:prstGeom>
        </p:spPr>
      </p:pic>
      <p:pic>
        <p:nvPicPr>
          <p:cNvPr id="109" name="図 108" descr="health_0153.wmf"/>
          <p:cNvPicPr>
            <a:picLocks noChangeAspect="1"/>
          </p:cNvPicPr>
          <p:nvPr/>
        </p:nvPicPr>
        <p:blipFill>
          <a:blip r:embed="rId20" cstate="print"/>
          <a:stretch>
            <a:fillRect/>
          </a:stretch>
        </p:blipFill>
        <p:spPr>
          <a:xfrm>
            <a:off x="5076401" y="5430416"/>
            <a:ext cx="433530" cy="490348"/>
          </a:xfrm>
          <a:prstGeom prst="rect">
            <a:avLst/>
          </a:prstGeom>
        </p:spPr>
      </p:pic>
      <p:pic>
        <p:nvPicPr>
          <p:cNvPr id="108" name="Picture 5" descr="C:\Documents and Settings\nao\Local Settings\Temporary Internet Files\Content.IE5\TEYYXPF4\MC900343525[1].wmf"/>
          <p:cNvPicPr>
            <a:picLocks noChangeAspect="1" noChangeArrowheads="1"/>
          </p:cNvPicPr>
          <p:nvPr/>
        </p:nvPicPr>
        <p:blipFill>
          <a:blip r:embed="rId21" cstate="print"/>
          <a:srcRect/>
          <a:stretch>
            <a:fillRect/>
          </a:stretch>
        </p:blipFill>
        <p:spPr bwMode="auto">
          <a:xfrm>
            <a:off x="4112320" y="5300094"/>
            <a:ext cx="1022437" cy="552932"/>
          </a:xfrm>
          <a:prstGeom prst="rect">
            <a:avLst/>
          </a:prstGeom>
          <a:noFill/>
        </p:spPr>
      </p:pic>
      <p:sp>
        <p:nvSpPr>
          <p:cNvPr id="115" name="テキスト ボックス 114"/>
          <p:cNvSpPr txBox="1"/>
          <p:nvPr/>
        </p:nvSpPr>
        <p:spPr>
          <a:xfrm>
            <a:off x="4272479" y="5853026"/>
            <a:ext cx="799754" cy="31857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・老人クラブ</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・自治会　など</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6" name="テキスト ボックス 115"/>
          <p:cNvSpPr txBox="1"/>
          <p:nvPr/>
        </p:nvSpPr>
        <p:spPr>
          <a:xfrm>
            <a:off x="4897762" y="5853033"/>
            <a:ext cx="799754"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・介護予防</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・認知症予防</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・サロン　など</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7" name="テキスト ボックス 116"/>
          <p:cNvSpPr txBox="1"/>
          <p:nvPr/>
        </p:nvSpPr>
        <p:spPr>
          <a:xfrm>
            <a:off x="5503321" y="5853030"/>
            <a:ext cx="2116935" cy="55030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・認知症サポーター</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（住民、商店会、金融機関、交通機関など）・</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・見守り、</a:t>
            </a:r>
            <a:r>
              <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SOS</a:t>
            </a: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ネットワーク</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・ボランティア　など</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7087311" y="4136760"/>
            <a:ext cx="1175062"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権利擁護</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8" name="テキスト ボックス 117"/>
          <p:cNvSpPr txBox="1"/>
          <p:nvPr/>
        </p:nvSpPr>
        <p:spPr>
          <a:xfrm>
            <a:off x="6767198" y="4389677"/>
            <a:ext cx="2112510" cy="217134"/>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（日常生活自立支援事業、成年後見制度　等）</a:t>
            </a:r>
            <a:endParaRPr kumimoji="0" lang="en-US" altLang="ja-JP" sz="847" b="0" i="0" u="none" strike="noStrike" kern="1200" cap="none" spc="-94"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20" name="円/楕円 119"/>
          <p:cNvSpPr/>
          <p:nvPr/>
        </p:nvSpPr>
        <p:spPr>
          <a:xfrm>
            <a:off x="7573360" y="4741353"/>
            <a:ext cx="1205852" cy="657726"/>
          </a:xfrm>
          <a:prstGeom prst="ellipse">
            <a:avLst/>
          </a:prstGeom>
        </p:spPr>
        <p:style>
          <a:lnRef idx="1">
            <a:schemeClr val="dk1"/>
          </a:lnRef>
          <a:fillRef idx="2">
            <a:schemeClr val="dk1"/>
          </a:fillRef>
          <a:effectRef idx="1">
            <a:schemeClr val="dk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9" name="円/楕円 118"/>
          <p:cNvSpPr/>
          <p:nvPr/>
        </p:nvSpPr>
        <p:spPr>
          <a:xfrm>
            <a:off x="6823582" y="4741353"/>
            <a:ext cx="1205852" cy="681676"/>
          </a:xfrm>
          <a:prstGeom prst="ellipse">
            <a:avLst/>
          </a:prstGeom>
        </p:spPr>
        <p:style>
          <a:lnRef idx="1">
            <a:schemeClr val="dk1"/>
          </a:lnRef>
          <a:fillRef idx="2">
            <a:schemeClr val="dk1"/>
          </a:fillRef>
          <a:effectRef idx="1">
            <a:schemeClr val="dk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11" name="Picture 10" descr="サラリーマンの会議のイラスト"/>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135667" y="4516950"/>
            <a:ext cx="625283" cy="72642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0" descr="弁護士のイラスト"/>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04914" y="4565984"/>
            <a:ext cx="318792" cy="644860"/>
          </a:xfrm>
          <a:prstGeom prst="rect">
            <a:avLst/>
          </a:prstGeom>
          <a:noFill/>
          <a:extLst>
            <a:ext uri="{909E8E84-426E-40DD-AFC4-6F175D3DCCD1}">
              <a14:hiddenFill xmlns:a14="http://schemas.microsoft.com/office/drawing/2010/main">
                <a:solidFill>
                  <a:srgbClr val="FFFFFF"/>
                </a:solidFill>
              </a14:hiddenFill>
            </a:ext>
          </a:extLst>
        </p:spPr>
      </p:pic>
      <p:sp>
        <p:nvSpPr>
          <p:cNvPr id="121" name="テキスト ボックス 120"/>
          <p:cNvSpPr txBox="1"/>
          <p:nvPr/>
        </p:nvSpPr>
        <p:spPr>
          <a:xfrm>
            <a:off x="7010610" y="5195868"/>
            <a:ext cx="1173692"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・社会福祉協議会</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・成年後見支援センター</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・リーガルサポート　など</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2" name="テキスト ボックス 121"/>
          <p:cNvSpPr txBox="1"/>
          <p:nvPr/>
        </p:nvSpPr>
        <p:spPr>
          <a:xfrm>
            <a:off x="8123084" y="5107904"/>
            <a:ext cx="700847"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・弁護士</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・司法書士</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・裁判所　など</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4" name="テキスト ボックス 73"/>
          <p:cNvSpPr txBox="1"/>
          <p:nvPr/>
        </p:nvSpPr>
        <p:spPr>
          <a:xfrm>
            <a:off x="4425171" y="5010479"/>
            <a:ext cx="1518760"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地域の支え合い</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3" name="円/楕円 122"/>
          <p:cNvSpPr/>
          <p:nvPr/>
        </p:nvSpPr>
        <p:spPr>
          <a:xfrm>
            <a:off x="1320529" y="4769201"/>
            <a:ext cx="1205852" cy="681676"/>
          </a:xfrm>
          <a:prstGeom prst="ellipse">
            <a:avLst/>
          </a:prstGeom>
        </p:spPr>
        <p:style>
          <a:lnRef idx="1">
            <a:schemeClr val="accent5"/>
          </a:lnRef>
          <a:fillRef idx="2">
            <a:schemeClr val="accent5"/>
          </a:fillRef>
          <a:effectRef idx="1">
            <a:schemeClr val="accent5"/>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4" name="円/楕円 123"/>
          <p:cNvSpPr/>
          <p:nvPr/>
        </p:nvSpPr>
        <p:spPr>
          <a:xfrm>
            <a:off x="2240639" y="4769201"/>
            <a:ext cx="1205852" cy="681676"/>
          </a:xfrm>
          <a:prstGeom prst="ellipse">
            <a:avLst/>
          </a:prstGeom>
        </p:spPr>
        <p:style>
          <a:lnRef idx="1">
            <a:schemeClr val="accent5"/>
          </a:lnRef>
          <a:fillRef idx="2">
            <a:schemeClr val="accent5"/>
          </a:fillRef>
          <a:effectRef idx="1">
            <a:schemeClr val="accent5"/>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12" name="Picture 6" descr="http://4.bp.blogspot.com/-WMX1lVsfkSU/UYiN4_jzsXI/AAAAAAAARUw/BI1rc65Gwq4/s800/kaig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22309" y="4546606"/>
            <a:ext cx="599125" cy="696776"/>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2329635" y="5215534"/>
            <a:ext cx="1313098"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・地域包括支援センター</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・ケアマネジャー</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・認知症地域支援推進員　等</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3" name="テキスト ボックス 72"/>
          <p:cNvSpPr txBox="1"/>
          <p:nvPr/>
        </p:nvSpPr>
        <p:spPr>
          <a:xfrm>
            <a:off x="1182356" y="5080056"/>
            <a:ext cx="1326211"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・市町村（行政窓口）</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・基幹相談支援センター（障害）</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・地域生活支援拠点　等</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5" name="円/楕円 124"/>
          <p:cNvSpPr/>
          <p:nvPr/>
        </p:nvSpPr>
        <p:spPr>
          <a:xfrm>
            <a:off x="632720" y="5820782"/>
            <a:ext cx="1913627" cy="681676"/>
          </a:xfrm>
          <a:prstGeom prst="ellipse">
            <a:avLst/>
          </a:prstGeom>
        </p:spPr>
        <p:style>
          <a:lnRef idx="1">
            <a:schemeClr val="accent3"/>
          </a:lnRef>
          <a:fillRef idx="2">
            <a:schemeClr val="accent3"/>
          </a:fillRef>
          <a:effectRef idx="1">
            <a:schemeClr val="accent3"/>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02" name="Picture 10" descr="相談・説明のイラスト"/>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96404" y="5767969"/>
            <a:ext cx="674695" cy="635900"/>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632720" y="5799119"/>
            <a:ext cx="1438151" cy="78203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・若年性認知症コ－ディネーター</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・精神保健福祉センター</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・障害者就業・生活支援センター</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・ハローワーク　</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・企業</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753" spc="-94" dirty="0">
                <a:solidFill>
                  <a:prstClr val="black"/>
                </a:solidFill>
                <a:latin typeface="BIZ UDPゴシック" panose="020B0400000000000000" pitchFamily="50" charset="-128"/>
                <a:ea typeface="BIZ UDPゴシック" panose="020B0400000000000000" pitchFamily="50" charset="-128"/>
              </a:rPr>
              <a:t>ピア</a:t>
            </a: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サポート活動　等</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6" name="円/楕円 125"/>
          <p:cNvSpPr/>
          <p:nvPr/>
        </p:nvSpPr>
        <p:spPr>
          <a:xfrm>
            <a:off x="1413468" y="3619867"/>
            <a:ext cx="1608406" cy="1332843"/>
          </a:xfrm>
          <a:prstGeom prst="ellipse">
            <a:avLst/>
          </a:prstGeom>
          <a:solidFill>
            <a:schemeClr val="accent6">
              <a:tint val="50000"/>
              <a:satMod val="300000"/>
              <a:alpha val="33000"/>
            </a:schemeClr>
          </a:solidFill>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91" name="Picture 14"/>
          <p:cNvPicPr>
            <a:picLocks noChangeArrowheads="1"/>
          </p:cNvPicPr>
          <p:nvPr/>
        </p:nvPicPr>
        <p:blipFill>
          <a:blip r:embed="rId26" cstate="print"/>
          <a:srcRect/>
          <a:stretch>
            <a:fillRect/>
          </a:stretch>
        </p:blipFill>
        <p:spPr bwMode="auto">
          <a:xfrm flipH="1">
            <a:off x="1820759" y="3924445"/>
            <a:ext cx="400881" cy="506064"/>
          </a:xfrm>
          <a:prstGeom prst="rect">
            <a:avLst/>
          </a:prstGeom>
          <a:noFill/>
          <a:ln w="25400">
            <a:noFill/>
            <a:prstDash val="sysDash"/>
            <a:miter lim="800000"/>
            <a:headEnd/>
            <a:tailEnd/>
          </a:ln>
          <a:effectLst/>
        </p:spPr>
      </p:pic>
      <p:pic>
        <p:nvPicPr>
          <p:cNvPr id="114" name="Picture 13" descr="http://4.bp.blogspot.com/-NzTc6DAUG1E/V0QnmI3mTWI/AAAAAAAA684/OgG0_PJiyBAFzfA2OtslLwNMZmo8AzmzwCLcB/s800/school_sansyamendan.pn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68024" t="-3864" b="3864"/>
          <a:stretch/>
        </p:blipFill>
        <p:spPr bwMode="auto">
          <a:xfrm flipH="1">
            <a:off x="2092747" y="3820855"/>
            <a:ext cx="290767" cy="60965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5" descr="http://3.bp.blogspot.com/-qg77VZduUQk/V2ub12BzJmI/AAAAAAAA7sk/6jW0yuZUngkXKin5Yp0HvUrmh8iBIwmlgCLcB/s800/houmon_shinryou_shifuku.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2223696" y="3893797"/>
            <a:ext cx="472454" cy="53671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1579709" y="4387267"/>
            <a:ext cx="1313092" cy="202657"/>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認知症初期集中支援チーム</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86" name="図 85" descr="person_0290.wmf"/>
          <p:cNvPicPr>
            <a:picLocks noChangeAspect="1"/>
          </p:cNvPicPr>
          <p:nvPr/>
        </p:nvPicPr>
        <p:blipFill>
          <a:blip r:embed="rId29" cstate="print"/>
          <a:stretch>
            <a:fillRect/>
          </a:stretch>
        </p:blipFill>
        <p:spPr>
          <a:xfrm flipH="1">
            <a:off x="2396535" y="4633723"/>
            <a:ext cx="299616" cy="605700"/>
          </a:xfrm>
          <a:prstGeom prst="rect">
            <a:avLst/>
          </a:prstGeom>
        </p:spPr>
      </p:pic>
      <p:pic>
        <p:nvPicPr>
          <p:cNvPr id="66" name="図 65" descr="building03_cl2.wmf"/>
          <p:cNvPicPr>
            <a:picLocks noChangeAspect="1"/>
          </p:cNvPicPr>
          <p:nvPr/>
        </p:nvPicPr>
        <p:blipFill>
          <a:blip r:embed="rId30" cstate="print"/>
          <a:stretch>
            <a:fillRect/>
          </a:stretch>
        </p:blipFill>
        <p:spPr>
          <a:xfrm flipH="1">
            <a:off x="1508112" y="4645575"/>
            <a:ext cx="501936" cy="462329"/>
          </a:xfrm>
          <a:prstGeom prst="rect">
            <a:avLst/>
          </a:prstGeom>
        </p:spPr>
      </p:pic>
      <p:sp>
        <p:nvSpPr>
          <p:cNvPr id="60" name="正方形/長方形 59"/>
          <p:cNvSpPr/>
          <p:nvPr/>
        </p:nvSpPr>
        <p:spPr>
          <a:xfrm>
            <a:off x="1695700" y="3278942"/>
            <a:ext cx="1426678" cy="541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・専門医療機関</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（認知症疾患医療センター等）</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・認知症サポート医</a:t>
            </a:r>
            <a:endParaRPr kumimoji="0" lang="en-US" altLang="ja-JP" sz="753"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29" name="図 128"/>
          <p:cNvPicPr>
            <a:picLocks noChangeAspect="1"/>
          </p:cNvPicPr>
          <p:nvPr/>
        </p:nvPicPr>
        <p:blipFill>
          <a:blip r:embed="rId31" cstate="print">
            <a:extLst>
              <a:ext uri="{BEBA8EAE-BF5A-486C-A8C5-ECC9F3942E4B}">
                <a14:imgProps xmlns:a14="http://schemas.microsoft.com/office/drawing/2010/main">
                  <a14:imgLayer r:embed="rId32">
                    <a14:imgEffect>
                      <a14:backgroundRemoval t="0" b="100000" l="0" r="100000">
                        <a14:foregroundMark x1="90347" y1="93814" x2="90347" y2="93814"/>
                        <a14:foregroundMark x1="91506" y1="89691" x2="91506" y2="89691"/>
                        <a14:foregroundMark x1="92278" y1="83505" x2="92278" y2="83505"/>
                        <a14:foregroundMark x1="92278" y1="81959" x2="92278" y2="81959"/>
                        <a14:foregroundMark x1="96525" y1="80928" x2="96525" y2="80928"/>
                        <a14:foregroundMark x1="96525" y1="80928" x2="96525" y2="80928"/>
                        <a14:foregroundMark x1="90347" y1="83505" x2="90347" y2="83505"/>
                      </a14:backgroundRemoval>
                    </a14:imgEffect>
                  </a14:imgLayer>
                </a14:imgProps>
              </a:ext>
              <a:ext uri="{28A0092B-C50C-407E-A947-70E740481C1C}">
                <a14:useLocalDpi xmlns:a14="http://schemas.microsoft.com/office/drawing/2010/main" val="0"/>
              </a:ext>
            </a:extLst>
          </a:blip>
          <a:stretch>
            <a:fillRect/>
          </a:stretch>
        </p:blipFill>
        <p:spPr>
          <a:xfrm>
            <a:off x="3058978" y="5832756"/>
            <a:ext cx="415865" cy="311497"/>
          </a:xfrm>
          <a:prstGeom prst="rect">
            <a:avLst/>
          </a:prstGeom>
        </p:spPr>
      </p:pic>
      <p:sp>
        <p:nvSpPr>
          <p:cNvPr id="92" name="正方形/長方形 91">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27" name="テキスト ボックス 126">
            <a:extLst>
              <a:ext uri="{FF2B5EF4-FFF2-40B4-BE49-F238E27FC236}">
                <a16:creationId xmlns:a16="http://schemas.microsoft.com/office/drawing/2014/main" id="{B9502400-BA6D-45A1-BA9C-E48FBC5A8BBF}"/>
              </a:ext>
            </a:extLst>
          </p:cNvPr>
          <p:cNvSpPr txBox="1"/>
          <p:nvPr/>
        </p:nvSpPr>
        <p:spPr>
          <a:xfrm>
            <a:off x="241607" y="50644"/>
            <a:ext cx="8576690" cy="584775"/>
          </a:xfrm>
          <a:prstGeom prst="rect">
            <a:avLst/>
          </a:prstGeom>
          <a:noFill/>
          <a:ln>
            <a:noFill/>
          </a:ln>
        </p:spPr>
        <p:txBody>
          <a:bodyPr wrap="square" rtlCol="0" anchor="ctr">
            <a:spAutoFit/>
          </a:bodyPr>
          <a:lstStyle/>
          <a:p>
            <a:pPr marL="0" marR="0" lvl="0" indent="0" algn="ctr" defTabSz="644809"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認知症施策の推進について</a:t>
            </a:r>
          </a:p>
        </p:txBody>
      </p:sp>
      <p:sp>
        <p:nvSpPr>
          <p:cNvPr id="7" name="角丸四角形 6"/>
          <p:cNvSpPr/>
          <p:nvPr/>
        </p:nvSpPr>
        <p:spPr>
          <a:xfrm>
            <a:off x="347870" y="1054265"/>
            <a:ext cx="8531838" cy="1468732"/>
          </a:xfrm>
          <a:prstGeom prst="roundRect">
            <a:avLst>
              <a:gd name="adj" fmla="val 50000"/>
            </a:avLst>
          </a:prstGeom>
          <a:solidFill>
            <a:srgbClr val="EAB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786810" y="1116213"/>
            <a:ext cx="7846828"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高齢化の進展に伴い、団塊の世代が７５歳以上となる２０２５年には、認知症の人は約７００万人</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（６５歳以上高齢者の約５人に１人）となる見込み。</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認知症の人を単に支えられる側と考えるのではなく、認知症の人が認知症とともによりよく</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生きていくことができるような環境整備が必要。</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２０２５年に向け、認知症の人の意思が尊重され、できる限り住み慣れた地域のよい環境で自分</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らしく暮らし続けることができる社会の実現を目指す。</a:t>
            </a:r>
          </a:p>
        </p:txBody>
      </p:sp>
      <p:sp>
        <p:nvSpPr>
          <p:cNvPr id="93" name="テキスト ボックス 92">
            <a:extLst>
              <a:ext uri="{FF2B5EF4-FFF2-40B4-BE49-F238E27FC236}">
                <a16:creationId xmlns:a16="http://schemas.microsoft.com/office/drawing/2014/main" id="{74C21FEE-588A-46A1-8993-37FE03D62DDB}"/>
              </a:ext>
            </a:extLst>
          </p:cNvPr>
          <p:cNvSpPr txBox="1"/>
          <p:nvPr/>
        </p:nvSpPr>
        <p:spPr>
          <a:xfrm>
            <a:off x="121920" y="707866"/>
            <a:ext cx="106378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4999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362323" y="4139437"/>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11"/>
          <p:cNvSpPr/>
          <p:nvPr/>
        </p:nvSpPr>
        <p:spPr>
          <a:xfrm>
            <a:off x="1362323" y="3593724"/>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角丸四角形 13"/>
          <p:cNvSpPr/>
          <p:nvPr/>
        </p:nvSpPr>
        <p:spPr>
          <a:xfrm>
            <a:off x="1362323" y="5463053"/>
            <a:ext cx="6660579" cy="478133"/>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4"/>
          <p:cNvSpPr/>
          <p:nvPr/>
        </p:nvSpPr>
        <p:spPr>
          <a:xfrm>
            <a:off x="1362322" y="4662332"/>
            <a:ext cx="6660579" cy="699674"/>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10"/>
          <p:cNvSpPr/>
          <p:nvPr/>
        </p:nvSpPr>
        <p:spPr>
          <a:xfrm>
            <a:off x="1362323" y="3058502"/>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3" name="AutoShape 9" descr="50%"/>
          <p:cNvSpPr>
            <a:spLocks noChangeArrowheads="1"/>
          </p:cNvSpPr>
          <p:nvPr/>
        </p:nvSpPr>
        <p:spPr bwMode="auto">
          <a:xfrm>
            <a:off x="723447" y="2840716"/>
            <a:ext cx="486577" cy="3122194"/>
          </a:xfrm>
          <a:prstGeom prst="roundRect">
            <a:avLst>
              <a:gd name="adj" fmla="val 50000"/>
            </a:avLst>
          </a:prstGeom>
          <a:noFill/>
          <a:ln w="9525">
            <a:no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20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具体的な施策の５つの柱　</a:t>
            </a:r>
          </a:p>
        </p:txBody>
      </p:sp>
      <p:sp>
        <p:nvSpPr>
          <p:cNvPr id="10" name="テキスト ボックス 9"/>
          <p:cNvSpPr txBox="1"/>
          <p:nvPr/>
        </p:nvSpPr>
        <p:spPr>
          <a:xfrm>
            <a:off x="1514042" y="3112086"/>
            <a:ext cx="6919577" cy="2813206"/>
          </a:xfrm>
          <a:prstGeom prst="rect">
            <a:avLst/>
          </a:prstGeom>
          <a:noFill/>
          <a:ln cmpd="dbl">
            <a:noFill/>
          </a:ln>
        </p:spPr>
        <p:txBody>
          <a:bodyPr wrap="square" rtlCol="0">
            <a:spAutoFit/>
          </a:bodyPr>
          <a:lstStyle/>
          <a:p>
            <a:pPr marL="263525" marR="0" lvl="0" indent="-263525" algn="l" defTabSz="914400" rtl="0" eaLnBrk="0" fontAlgn="base" latinLnBrk="0" hangingPunct="0">
              <a:lnSpc>
                <a:spcPts val="24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① 普及啓発・本人発信支援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② 予防</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③ 医療・ケア・介護サービス・介護者への支援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④ 認知症バリアフリーの推進・若年性認知症の人</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1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800" b="1"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への</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支援・社会参加支援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1600"/>
              </a:lnSpc>
              <a:spcBef>
                <a:spcPts val="24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⑤ 研究開発・産業促進・国際展開</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角丸四角形 6"/>
          <p:cNvSpPr/>
          <p:nvPr/>
        </p:nvSpPr>
        <p:spPr>
          <a:xfrm>
            <a:off x="503398" y="1433783"/>
            <a:ext cx="8437667" cy="116238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認知症の発症を遅らせ、認知症になっても希望をもって日常生活を過ごせる</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0" algn="l" defTabSz="914400" rtl="0" eaLnBrk="0" fontAlgn="base" latinLnBrk="0" hangingPunct="0">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社会を目指し認知症の人や家族の視点を重視しながら</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「共生」と「予防」</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を車の</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0" algn="l" defTabSz="914400" rtl="0" eaLnBrk="0" fontAlgn="base" latinLnBrk="0" hangingPunct="0">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両輪として施策を推進</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AutoShape 9" descr="50%"/>
          <p:cNvSpPr>
            <a:spLocks noChangeArrowheads="1"/>
          </p:cNvSpPr>
          <p:nvPr/>
        </p:nvSpPr>
        <p:spPr bwMode="auto">
          <a:xfrm>
            <a:off x="966735" y="1029243"/>
            <a:ext cx="4324093" cy="360040"/>
          </a:xfrm>
          <a:prstGeom prst="roundRect">
            <a:avLst>
              <a:gd name="adj" fmla="val 12528"/>
            </a:avLst>
          </a:prstGeom>
          <a:noFill/>
          <a:ln w="9525">
            <a:noFill/>
            <a:round/>
            <a:headEnd/>
            <a:tailEnd/>
          </a:ln>
        </p:spPr>
        <p:txBody>
          <a:bodyPr lIns="91334" tIns="45666" rIns="91334" bIns="45666" anchor="ct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1" lang="ja-JP" altLang="en-US" sz="20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基本的考え方</a:t>
            </a:r>
          </a:p>
        </p:txBody>
      </p:sp>
      <p:sp>
        <p:nvSpPr>
          <p:cNvPr id="18" name="AutoShape 9" descr="50%"/>
          <p:cNvSpPr>
            <a:spLocks noChangeArrowheads="1"/>
          </p:cNvSpPr>
          <p:nvPr/>
        </p:nvSpPr>
        <p:spPr bwMode="auto">
          <a:xfrm>
            <a:off x="7143381" y="2660339"/>
            <a:ext cx="486577" cy="3754897"/>
          </a:xfrm>
          <a:prstGeom prst="roundRect">
            <a:avLst>
              <a:gd name="adj" fmla="val 50000"/>
            </a:avLst>
          </a:prstGeom>
          <a:solidFill>
            <a:schemeClr val="accent1">
              <a:lumMod val="50000"/>
            </a:schemeClr>
          </a:solidFill>
          <a:ln w="41275">
            <a:solidFill>
              <a:schemeClr val="bg1"/>
            </a:solid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認知症の人や家族の視点の重視　</a:t>
            </a:r>
          </a:p>
        </p:txBody>
      </p:sp>
      <p:sp>
        <p:nvSpPr>
          <p:cNvPr id="19" name="正方形/長方形 18">
            <a:extLst>
              <a:ext uri="{FF2B5EF4-FFF2-40B4-BE49-F238E27FC236}">
                <a16:creationId xmlns:a16="http://schemas.microsoft.com/office/drawing/2014/main" id="{ABC560C8-CB4D-455F-B439-30B6A543679D}"/>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0971CB5A-8F95-4627-A8B3-7DBAEF9E5122}"/>
              </a:ext>
            </a:extLst>
          </p:cNvPr>
          <p:cNvSpPr txBox="1"/>
          <p:nvPr/>
        </p:nvSpPr>
        <p:spPr>
          <a:xfrm>
            <a:off x="3369421" y="6470987"/>
            <a:ext cx="5638735" cy="338554"/>
          </a:xfrm>
          <a:prstGeom prst="rect">
            <a:avLst/>
          </a:prstGeom>
          <a:noFill/>
          <a:ln cmpd="dbl">
            <a:noFill/>
          </a:ln>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令和元年</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18</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日認知症施策推進関係閣僚会議決定</a:t>
            </a:r>
          </a:p>
        </p:txBody>
      </p:sp>
      <p:sp>
        <p:nvSpPr>
          <p:cNvPr id="4" name="テキスト ボックス 3"/>
          <p:cNvSpPr txBox="1"/>
          <p:nvPr/>
        </p:nvSpPr>
        <p:spPr>
          <a:xfrm>
            <a:off x="1314893" y="176210"/>
            <a:ext cx="6514399" cy="517962"/>
          </a:xfrm>
          <a:prstGeom prst="rect">
            <a:avLst/>
          </a:prstGeom>
          <a:noFill/>
          <a:ln cmpd="dbl">
            <a:noFill/>
          </a:ln>
        </p:spPr>
        <p:txBody>
          <a:bodyPr wrap="square" rtlCol="0">
            <a:spAutoFit/>
          </a:bodyPr>
          <a:lstStyle/>
          <a:p>
            <a:pPr marL="0" marR="0" lvl="0" indent="0" algn="ctr" defTabSz="914400" rtl="0" eaLnBrk="0" fontAlgn="base" latinLnBrk="0" hangingPunct="0">
              <a:lnSpc>
                <a:spcPts val="32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認知症施策推進大綱の概要</a:t>
            </a:r>
          </a:p>
        </p:txBody>
      </p:sp>
      <p:sp>
        <p:nvSpPr>
          <p:cNvPr id="17" name="テキスト ボックス 16">
            <a:extLst>
              <a:ext uri="{FF2B5EF4-FFF2-40B4-BE49-F238E27FC236}">
                <a16:creationId xmlns:a16="http://schemas.microsoft.com/office/drawing/2014/main" id="{DD4F3557-E1B4-4B3D-B07C-27E254A7BAF2}"/>
              </a:ext>
            </a:extLst>
          </p:cNvPr>
          <p:cNvSpPr txBox="1"/>
          <p:nvPr/>
        </p:nvSpPr>
        <p:spPr>
          <a:xfrm>
            <a:off x="121920" y="722626"/>
            <a:ext cx="106378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27190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545432" y="1507958"/>
            <a:ext cx="8309810" cy="4870676"/>
          </a:xfrm>
        </p:spPr>
        <p:txBody>
          <a:bodyPr/>
          <a:lstStyle/>
          <a:p>
            <a:pPr eaLnBrk="1" hangingPunct="1">
              <a:spcBef>
                <a:spcPts val="0"/>
              </a:spcBef>
              <a:buClr>
                <a:srgbClr val="FFCBFF"/>
              </a:buClr>
              <a:buSzPct val="90000"/>
              <a:buFont typeface="Wingdings" pitchFamily="2" charset="2"/>
              <a:buNone/>
            </a:pPr>
            <a:r>
              <a:rPr lang="en-US" altLang="ja-JP"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認知症を呈する疾患のうち</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可逆性の疾患</a:t>
            </a:r>
            <a:r>
              <a:rPr lang="ja-JP" altLang="en-US" sz="2400" b="1" dirty="0">
                <a:latin typeface="BIZ UDPゴシック" panose="020B0400000000000000" pitchFamily="50" charset="-128"/>
                <a:ea typeface="BIZ UDPゴシック" panose="020B0400000000000000" pitchFamily="50" charset="-128"/>
                <a:cs typeface="Meiryo UI" pitchFamily="50" charset="-128"/>
              </a:rPr>
              <a:t>は、治療を確実</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に行うことが可能</a:t>
            </a:r>
          </a:p>
          <a:p>
            <a:pPr eaLnBrk="1" hangingPunct="1">
              <a:spcBef>
                <a:spcPts val="1200"/>
              </a:spcBef>
              <a:buClr>
                <a:srgbClr val="FFCBFF"/>
              </a:buClr>
              <a:buSzPct val="90000"/>
              <a:buFont typeface="Wingdings" pitchFamily="2" charset="2"/>
              <a:buNone/>
            </a:pP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789C36"/>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進行性の認知症であっても、より早期からの適切な薬物</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療法により</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進行抑制や症状緩和</a:t>
            </a:r>
            <a:r>
              <a:rPr lang="ja-JP" altLang="en-US" sz="2400" b="1" dirty="0">
                <a:latin typeface="BIZ UDPゴシック" panose="020B0400000000000000" pitchFamily="50" charset="-128"/>
                <a:ea typeface="BIZ UDPゴシック" panose="020B0400000000000000" pitchFamily="50" charset="-128"/>
                <a:cs typeface="Meiryo UI" pitchFamily="50" charset="-128"/>
              </a:rPr>
              <a:t>が可能</a:t>
            </a:r>
          </a:p>
          <a:p>
            <a:pPr eaLnBrk="1" hangingPunct="1">
              <a:spcBef>
                <a:spcPts val="1200"/>
              </a:spcBef>
              <a:buClr>
                <a:srgbClr val="FFCBFF"/>
              </a:buClr>
              <a:buSzPct val="90000"/>
              <a:buFont typeface="Wingdings" pitchFamily="2" charset="2"/>
              <a:buNone/>
            </a:pP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本人が変化に戸惑う期間を短くでき、その後の</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暮らしに</a:t>
            </a:r>
            <a:endParaRPr lang="en-US" altLang="ja-JP" sz="24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Clr>
                <a:srgbClr val="FFCBFF"/>
              </a:buClr>
              <a:buSzPct val="90000"/>
              <a:buFont typeface="Wingdings" pitchFamily="2" charset="2"/>
              <a:buNone/>
            </a:pP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備</a:t>
            </a:r>
            <a:r>
              <a:rPr lang="ja-JP" altLang="en-US" sz="2400" b="1" dirty="0">
                <a:solidFill>
                  <a:srgbClr val="38807D"/>
                </a:solidFill>
                <a:latin typeface="BIZ UDPゴシック" panose="020B0400000000000000" pitchFamily="50" charset="-128"/>
                <a:ea typeface="BIZ UDPゴシック" panose="020B0400000000000000" pitchFamily="50" charset="-128"/>
                <a:cs typeface="Meiryo UI" pitchFamily="50" charset="-128"/>
              </a:rPr>
              <a:t>える</a:t>
            </a:r>
            <a:r>
              <a:rPr lang="ja-JP" altLang="en-US" sz="2400" b="1" dirty="0">
                <a:latin typeface="BIZ UDPゴシック" panose="020B0400000000000000" pitchFamily="50" charset="-128"/>
                <a:ea typeface="BIZ UDPゴシック" panose="020B0400000000000000" pitchFamily="50" charset="-128"/>
                <a:cs typeface="Meiryo UI" pitchFamily="50" charset="-128"/>
              </a:rPr>
              <a:t>ために、自分で判断したり家族と相談できる</a:t>
            </a:r>
          </a:p>
          <a:p>
            <a:pPr eaLnBrk="1" hangingPunct="1">
              <a:spcBef>
                <a:spcPts val="1200"/>
              </a:spcBef>
              <a:buClr>
                <a:srgbClr val="FFCBFF"/>
              </a:buClr>
              <a:buSzPct val="90000"/>
              <a:buFont typeface="Wingdings" pitchFamily="2" charset="2"/>
              <a:buNone/>
            </a:pP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家族等が適切な介護方法や支援サービスに関する</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情報</a:t>
            </a:r>
            <a:endParaRPr lang="en-US" altLang="ja-JP" sz="24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Clr>
                <a:srgbClr val="FFCBFF"/>
              </a:buClr>
              <a:buSzPct val="90000"/>
              <a:buFont typeface="Wingdings" pitchFamily="2" charset="2"/>
              <a:buNone/>
            </a:pP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を早期から入手可能</a:t>
            </a:r>
            <a:r>
              <a:rPr lang="ja-JP" altLang="en-US" sz="2400" b="1" dirty="0">
                <a:latin typeface="BIZ UDPゴシック" panose="020B0400000000000000" pitchFamily="50" charset="-128"/>
                <a:ea typeface="BIZ UDPゴシック" panose="020B0400000000000000" pitchFamily="50" charset="-128"/>
                <a:cs typeface="Meiryo UI" pitchFamily="50" charset="-128"/>
              </a:rPr>
              <a:t>となる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1200"/>
              </a:spcBef>
              <a:buClr>
                <a:srgbClr val="FFCBFF"/>
              </a:buClr>
              <a:buSzPct val="90000"/>
              <a:buFont typeface="Wingdings" pitchFamily="2" charset="2"/>
              <a:buNone/>
            </a:pP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病気の進行に合わせたケアや諸サービスの利用により、</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Clr>
                <a:srgbClr val="FFCBFF"/>
              </a:buClr>
              <a:buSzPct val="90000"/>
              <a:buFont typeface="Wingdings" pitchFamily="2" charset="2"/>
              <a:buNone/>
            </a:pP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日常生活の質の維持向上や家族の介護負担が軽減</a:t>
            </a:r>
            <a:r>
              <a:rPr lang="ja-JP" altLang="en-US" sz="2400" b="1" dirty="0">
                <a:latin typeface="BIZ UDPゴシック" panose="020B0400000000000000" pitchFamily="50" charset="-128"/>
                <a:ea typeface="BIZ UDPゴシック" panose="020B0400000000000000" pitchFamily="50" charset="-128"/>
                <a:cs typeface="Meiryo UI" pitchFamily="50" charset="-128"/>
              </a:rPr>
              <a:t>できる</a:t>
            </a:r>
          </a:p>
        </p:txBody>
      </p:sp>
      <p:sp>
        <p:nvSpPr>
          <p:cNvPr id="15365"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12CAE00-0672-437D-9493-342095332CE1}"/>
              </a:ext>
            </a:extLst>
          </p:cNvPr>
          <p:cNvSpPr/>
          <p:nvPr/>
        </p:nvSpPr>
        <p:spPr>
          <a:xfrm>
            <a:off x="216974" y="49063"/>
            <a:ext cx="8750626" cy="584775"/>
          </a:xfrm>
          <a:prstGeom prst="rect">
            <a:avLst/>
          </a:prstGeom>
        </p:spPr>
        <p:txBody>
          <a:bodyPr wrap="square">
            <a:sp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早期発見・早期対応の意義</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lang="en-US" altLang="ja-JP" sz="1600" b="1" dirty="0">
                <a:solidFill>
                  <a:srgbClr val="000000"/>
                </a:solidFill>
                <a:latin typeface="BIZ UDPゴシック" panose="020B0400000000000000" pitchFamily="50" charset="-128"/>
                <a:ea typeface="BIZ UDPゴシック" panose="020B0400000000000000" pitchFamily="50" charset="-128"/>
              </a:rPr>
              <a:t>5</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6447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85702" y="3941545"/>
            <a:ext cx="6772593"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50000"/>
              </a:spcBef>
              <a:spcAft>
                <a:spcPct val="0"/>
              </a:spcAft>
              <a:buClrTx/>
              <a:buSzTx/>
              <a:buFontTx/>
              <a:buNone/>
              <a:tabLst/>
              <a:defRPr/>
            </a:pPr>
            <a:r>
              <a:rPr kumimoji="1" lang="ja-JP" altLang="en-US" sz="3600" b="1" i="0" u="none" strike="noStrike" kern="1200" cap="none" spc="0" normalizeH="0" baseline="0" noProof="0" dirty="0">
                <a:ln>
                  <a:noFill/>
                </a:ln>
                <a:solidFill>
                  <a:srgbClr val="38807D"/>
                </a:solidFill>
                <a:effectLst/>
                <a:uLnTx/>
                <a:uFillTx/>
                <a:latin typeface="BIZ UDPゴシック" panose="020B0400000000000000" pitchFamily="50" charset="-128"/>
                <a:ea typeface="BIZ UDPゴシック" panose="020B0400000000000000" pitchFamily="50" charset="-128"/>
                <a:cs typeface="Meiryo UI" pitchFamily="50" charset="-128"/>
              </a:rPr>
              <a:t>「バカにしないで・・・」</a:t>
            </a:r>
          </a:p>
        </p:txBody>
      </p:sp>
      <p:sp>
        <p:nvSpPr>
          <p:cNvPr id="7" name="正方形/長方形 6">
            <a:extLst>
              <a:ext uri="{FF2B5EF4-FFF2-40B4-BE49-F238E27FC236}">
                <a16:creationId xmlns:a16="http://schemas.microsoft.com/office/drawing/2014/main" id="{3350B775-8FCF-43F2-A5E9-861C2F2C2DEE}"/>
              </a:ext>
            </a:extLst>
          </p:cNvPr>
          <p:cNvSpPr/>
          <p:nvPr/>
        </p:nvSpPr>
        <p:spPr>
          <a:xfrm>
            <a:off x="0" y="2074563"/>
            <a:ext cx="9144000" cy="710695"/>
          </a:xfrm>
          <a:prstGeom prst="rect">
            <a:avLst/>
          </a:prstGeom>
          <a:solidFill>
            <a:srgbClr val="38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正方形/長方形 7">
            <a:extLst>
              <a:ext uri="{FF2B5EF4-FFF2-40B4-BE49-F238E27FC236}">
                <a16:creationId xmlns:a16="http://schemas.microsoft.com/office/drawing/2014/main" id="{DBA7B6CC-3CC7-4D9C-B24F-D7352EB5C615}"/>
              </a:ext>
            </a:extLst>
          </p:cNvPr>
          <p:cNvSpPr/>
          <p:nvPr/>
        </p:nvSpPr>
        <p:spPr>
          <a:xfrm>
            <a:off x="3394611" y="2137522"/>
            <a:ext cx="235477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動画 ②</a:t>
            </a:r>
          </a:p>
        </p:txBody>
      </p:sp>
      <p:sp>
        <p:nvSpPr>
          <p:cNvPr id="5" name="テキスト ボックス 4">
            <a:extLst>
              <a:ext uri="{FF2B5EF4-FFF2-40B4-BE49-F238E27FC236}">
                <a16:creationId xmlns:a16="http://schemas.microsoft.com/office/drawing/2014/main" id="{2E63EDEA-1739-4C49-AABD-A423C8629ACF}"/>
              </a:ext>
            </a:extLst>
          </p:cNvPr>
          <p:cNvSpPr txBox="1"/>
          <p:nvPr/>
        </p:nvSpPr>
        <p:spPr>
          <a:xfrm>
            <a:off x="243047" y="260866"/>
            <a:ext cx="1204754" cy="338554"/>
          </a:xfrm>
          <a:prstGeom prst="rect">
            <a:avLst/>
          </a:prstGeom>
          <a:noFill/>
          <a:ln w="25400">
            <a:noFill/>
          </a:ln>
        </p:spPr>
        <p:txBody>
          <a:bodyPr wrap="square">
            <a:sp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役割６</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7693993"/>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nchor="ctr" anchorCtr="0">
        <a:noAutofit/>
      </a:bodyPr>
      <a:lstStyle>
        <a:defPPr algn="ctr">
          <a:defRPr kumimoji="1"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14111</TotalTime>
  <Words>2711</Words>
  <Application>Microsoft Office PowerPoint</Application>
  <PresentationFormat>画面に合わせる (4:3)</PresentationFormat>
  <Paragraphs>331</Paragraphs>
  <Slides>21</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BIZ UDPゴシック</vt:lpstr>
      <vt:lpstr>Meiryo UI</vt:lpstr>
      <vt:lpstr>UD デジタル 教科書体 NK-B</vt:lpstr>
      <vt:lpstr>Arial</vt:lpstr>
      <vt:lpstr>Century</vt:lpstr>
      <vt:lpstr>Wingdings</vt:lpstr>
      <vt:lpstr>標準デザイン</vt:lpstr>
      <vt:lpstr>PowerPoint プレゼンテーション</vt:lpstr>
      <vt:lpstr>歯科医師認知症対応力向上研修 研修全体の目的･意義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認知症を理解し徴候などに気づくことができる  ● 認知症の人に対する継続的な歯科治療・食支援     を行うことができる  ● 全てのスタッフが認知症を理解し、認知症の人     やその家族を支援することができる   ● 必要に応じ他の医療施設や必要なサービスと     連携できる</vt:lpstr>
      <vt:lpstr>PowerPoint プレゼンテーション</vt:lpstr>
      <vt:lpstr>PowerPoint プレゼンテーション</vt:lpstr>
      <vt:lpstr>PowerPoint プレゼンテーション</vt:lpstr>
      <vt:lpstr>PowerPoint プレゼンテーション</vt:lpstr>
      <vt:lpstr>かかりつけ歯科医に求められる認知症の人への対応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認知症の予防の考え方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ab ham</cp:lastModifiedBy>
  <cp:revision>1011</cp:revision>
  <cp:lastPrinted>2022-03-25T01:00:24Z</cp:lastPrinted>
  <dcterms:created xsi:type="dcterms:W3CDTF">2004-06-29T16:14:50Z</dcterms:created>
  <dcterms:modified xsi:type="dcterms:W3CDTF">2022-03-25T01:00:52Z</dcterms:modified>
</cp:coreProperties>
</file>