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46" r:id="rId2"/>
    <p:sldMasterId id="2147483752" r:id="rId3"/>
    <p:sldMasterId id="2147483780" r:id="rId4"/>
    <p:sldMasterId id="2147483808" r:id="rId5"/>
    <p:sldMasterId id="2147483821" r:id="rId6"/>
    <p:sldMasterId id="2147483847" r:id="rId7"/>
    <p:sldMasterId id="2147483874" r:id="rId8"/>
  </p:sldMasterIdLst>
  <p:notesMasterIdLst>
    <p:notesMasterId r:id="rId53"/>
  </p:notesMasterIdLst>
  <p:handoutMasterIdLst>
    <p:handoutMasterId r:id="rId54"/>
  </p:handoutMasterIdLst>
  <p:sldIdLst>
    <p:sldId id="1179" r:id="rId9"/>
    <p:sldId id="16645" r:id="rId10"/>
    <p:sldId id="906" r:id="rId11"/>
    <p:sldId id="16612" r:id="rId12"/>
    <p:sldId id="16646" r:id="rId13"/>
    <p:sldId id="16647" r:id="rId14"/>
    <p:sldId id="1250" r:id="rId15"/>
    <p:sldId id="13133" r:id="rId16"/>
    <p:sldId id="1055" r:id="rId17"/>
    <p:sldId id="16648" r:id="rId18"/>
    <p:sldId id="940" r:id="rId19"/>
    <p:sldId id="16649" r:id="rId20"/>
    <p:sldId id="16650" r:id="rId21"/>
    <p:sldId id="16651" r:id="rId22"/>
    <p:sldId id="16652" r:id="rId23"/>
    <p:sldId id="16654" r:id="rId24"/>
    <p:sldId id="1062" r:id="rId25"/>
    <p:sldId id="16608" r:id="rId26"/>
    <p:sldId id="16655" r:id="rId27"/>
    <p:sldId id="1222" r:id="rId28"/>
    <p:sldId id="16671" r:id="rId29"/>
    <p:sldId id="16657" r:id="rId30"/>
    <p:sldId id="1084" r:id="rId31"/>
    <p:sldId id="16618" r:id="rId32"/>
    <p:sldId id="16623" r:id="rId33"/>
    <p:sldId id="13135" r:id="rId34"/>
    <p:sldId id="16619" r:id="rId35"/>
    <p:sldId id="16642" r:id="rId36"/>
    <p:sldId id="1240" r:id="rId37"/>
    <p:sldId id="16658" r:id="rId38"/>
    <p:sldId id="1236" r:id="rId39"/>
    <p:sldId id="16659" r:id="rId40"/>
    <p:sldId id="1085" r:id="rId41"/>
    <p:sldId id="16660" r:id="rId42"/>
    <p:sldId id="16661" r:id="rId43"/>
    <p:sldId id="16663" r:id="rId44"/>
    <p:sldId id="16664" r:id="rId45"/>
    <p:sldId id="16665" r:id="rId46"/>
    <p:sldId id="16666" r:id="rId47"/>
    <p:sldId id="16667" r:id="rId48"/>
    <p:sldId id="16668" r:id="rId49"/>
    <p:sldId id="16674" r:id="rId50"/>
    <p:sldId id="16670" r:id="rId51"/>
    <p:sldId id="1151" r:id="rId52"/>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asawa Takashi" initials="FT" lastIdx="1" clrIdx="0">
    <p:extLst>
      <p:ext uri="{19B8F6BF-5375-455C-9EA6-DF929625EA0E}">
        <p15:presenceInfo xmlns:p15="http://schemas.microsoft.com/office/powerpoint/2012/main" userId="78a3701c7ee8ef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8385"/>
    <a:srgbClr val="748C38"/>
    <a:srgbClr val="FF5050"/>
    <a:srgbClr val="307274"/>
    <a:srgbClr val="FFD1D1"/>
    <a:srgbClr val="5AB8BA"/>
    <a:srgbClr val="FF4343"/>
    <a:srgbClr val="FF8989"/>
    <a:srgbClr val="A7D6E3"/>
    <a:srgbClr val="708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98" autoAdjust="0"/>
    <p:restoredTop sz="61310" autoAdjust="0"/>
  </p:normalViewPr>
  <p:slideViewPr>
    <p:cSldViewPr snapToGrid="0">
      <p:cViewPr varScale="1">
        <p:scale>
          <a:sx n="63" d="100"/>
          <a:sy n="63" d="100"/>
        </p:scale>
        <p:origin x="2322"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30" d="100"/>
        <a:sy n="130" d="100"/>
      </p:scale>
      <p:origin x="0" y="0"/>
    </p:cViewPr>
  </p:sorterViewPr>
  <p:notesViewPr>
    <p:cSldViewPr snapToGrid="0">
      <p:cViewPr varScale="1">
        <p:scale>
          <a:sx n="57" d="100"/>
          <a:sy n="57" d="100"/>
        </p:scale>
        <p:origin x="2204" y="44"/>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860873943511959"/>
          <c:y val="0.1770162817114729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9F5-4CF2-A00A-97C9A73D0B21}"/>
              </c:ext>
            </c:extLst>
          </c:dPt>
          <c:dLbls>
            <c:dLbl>
              <c:idx val="0"/>
              <c:layout>
                <c:manualLayout>
                  <c:x val="-9.7764797603765746E-2"/>
                  <c:y val="-1.7848121719104219E-2"/>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5053840923381149"/>
                      <c:h val="0.2352812919465537"/>
                    </c:manualLayout>
                  </c15:layout>
                </c:ext>
                <c:ext xmlns:c16="http://schemas.microsoft.com/office/drawing/2014/chart" uri="{C3380CC4-5D6E-409C-BE32-E72D297353CC}">
                  <c16:uniqueId val="{00000001-F9F5-4CF2-A00A-97C9A73D0B21}"/>
                </c:ext>
              </c:extLst>
            </c:dLbl>
            <c:dLbl>
              <c:idx val="1"/>
              <c:layout>
                <c:manualLayout>
                  <c:x val="-9.4157491357781689E-2"/>
                  <c:y val="0.314508092580076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5-4CF2-A00A-97C9A73D0B21}"/>
                </c:ext>
              </c:extLst>
            </c:dLbl>
            <c:dLbl>
              <c:idx val="2"/>
              <c:layout>
                <c:manualLayout>
                  <c:x val="-0.20414654249757033"/>
                  <c:y val="0.29410150232776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5-4CF2-A00A-97C9A73D0B21}"/>
                </c:ext>
              </c:extLst>
            </c:dLbl>
            <c:dLbl>
              <c:idx val="3"/>
              <c:layout>
                <c:manualLayout>
                  <c:x val="-0.19892295200954641"/>
                  <c:y val="4.622576886086342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96720262772645"/>
                      <c:h val="0.23528120186221399"/>
                    </c:manualLayout>
                  </c15:layout>
                </c:ext>
                <c:ext xmlns:c16="http://schemas.microsoft.com/office/drawing/2014/chart" uri="{C3380CC4-5D6E-409C-BE32-E72D297353CC}">
                  <c16:uniqueId val="{00000007-F9F5-4CF2-A00A-97C9A73D0B21}"/>
                </c:ext>
              </c:extLst>
            </c:dLbl>
            <c:dLbl>
              <c:idx val="5"/>
              <c:layout>
                <c:manualLayout>
                  <c:x val="8.0017038394823284E-2"/>
                  <c:y val="-4.7530370761730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9F5-4CF2-A00A-97C9A73D0B21}"/>
                </c:ext>
              </c:extLst>
            </c:dLbl>
            <c:dLbl>
              <c:idx val="6"/>
              <c:layout>
                <c:manualLayout>
                  <c:x val="0.19516041925523148"/>
                  <c:y val="-3.60501484945273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9F5-4CF2-A00A-97C9A73D0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432149936"/>
        <c:axId val="430834920"/>
      </c:lineChart>
      <c:catAx>
        <c:axId val="432149936"/>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0834920"/>
        <c:crosses val="autoZero"/>
        <c:auto val="1"/>
        <c:lblAlgn val="ctr"/>
        <c:lblOffset val="100"/>
        <c:noMultiLvlLbl val="0"/>
      </c:catAx>
      <c:valAx>
        <c:axId val="430834920"/>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2149936"/>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61886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920750" y="746125"/>
            <a:ext cx="4968875" cy="3727450"/>
          </a:xfrm>
          <a:ln/>
        </p:spPr>
      </p:sp>
      <p:sp>
        <p:nvSpPr>
          <p:cNvPr id="225283" name="Rectangle 3"/>
          <p:cNvSpPr>
            <a:spLocks noGrp="1" noChangeArrowheads="1"/>
          </p:cNvSpPr>
          <p:nvPr>
            <p:ph type="body" idx="1"/>
          </p:nvPr>
        </p:nvSpPr>
        <p:spPr>
          <a:xfrm>
            <a:off x="920750" y="4722587"/>
            <a:ext cx="5206214" cy="4469902"/>
          </a:xfrm>
          <a:noFill/>
        </p:spPr>
        <p:txBody>
          <a:bodyPr/>
          <a:lstStyle/>
          <a:p>
            <a:pPr algn="just">
              <a:lnSpc>
                <a:spcPct val="100000"/>
              </a:lnSpc>
              <a:spcBef>
                <a:spcPts val="0"/>
              </a:spcBef>
              <a:spcAft>
                <a:spcPts val="0"/>
              </a:spcAft>
            </a:pPr>
            <a:endParaRPr lang="en-US" altLang="ja-JP" sz="1050" kern="100" dirty="0">
              <a:latin typeface="HGPｺﾞｼｯｸM" panose="020B0600000000000000" pitchFamily="50" charset="-128"/>
              <a:cs typeface="Times New Roman" panose="02020603050405020304" pitchFamily="18" charset="0"/>
            </a:endParaRPr>
          </a:p>
        </p:txBody>
      </p:sp>
    </p:spTree>
    <p:extLst>
      <p:ext uri="{BB962C8B-B14F-4D97-AF65-F5344CB8AC3E}">
        <p14:creationId xmlns:p14="http://schemas.microsoft.com/office/powerpoint/2010/main" val="135659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413464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03288" y="741363"/>
            <a:ext cx="4935537" cy="3700462"/>
          </a:xfrm>
          <a:ln/>
        </p:spPr>
      </p:sp>
      <p:sp>
        <p:nvSpPr>
          <p:cNvPr id="297987" name="ノート プレースホルダ 2"/>
          <p:cNvSpPr>
            <a:spLocks noGrp="1"/>
          </p:cNvSpPr>
          <p:nvPr>
            <p:ph type="body" idx="1"/>
          </p:nvPr>
        </p:nvSpPr>
        <p:spPr>
          <a:xfrm>
            <a:off x="903287" y="4861236"/>
            <a:ext cx="5040313"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33624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920750" y="746125"/>
            <a:ext cx="4968875" cy="3727450"/>
          </a:xfrm>
          <a:ln/>
        </p:spPr>
      </p:sp>
      <p:sp>
        <p:nvSpPr>
          <p:cNvPr id="236547" name="Rectangle 3"/>
          <p:cNvSpPr>
            <a:spLocks noGrp="1" noChangeArrowheads="1"/>
          </p:cNvSpPr>
          <p:nvPr>
            <p:ph type="body" idx="1"/>
          </p:nvPr>
        </p:nvSpPr>
        <p:spPr>
          <a:xfrm>
            <a:off x="920750" y="4722587"/>
            <a:ext cx="5206214" cy="4469902"/>
          </a:xfrm>
          <a:noFill/>
        </p:spPr>
        <p:txBody>
          <a:bodyPr/>
          <a:lstStyle/>
          <a:p>
            <a:pPr algn="just">
              <a:lnSpc>
                <a:spcPct val="100000"/>
              </a:lnSpc>
              <a:spcBef>
                <a:spcPts val="0"/>
              </a:spcBef>
              <a:spcAft>
                <a:spcPts val="0"/>
              </a:spcAft>
            </a:pPr>
            <a:endParaRPr lang="ja-JP" altLang="ja-JP" sz="1050"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10916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903288" y="741363"/>
            <a:ext cx="4935537" cy="3700462"/>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382013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03288" y="741363"/>
            <a:ext cx="4935537" cy="3700462"/>
          </a:xfrm>
          <a:ln/>
        </p:spPr>
      </p:sp>
      <p:sp>
        <p:nvSpPr>
          <p:cNvPr id="297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379844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03288" y="741363"/>
            <a:ext cx="4935537" cy="3700462"/>
          </a:xfrm>
          <a:ln/>
        </p:spPr>
      </p:sp>
      <p:sp>
        <p:nvSpPr>
          <p:cNvPr id="297987" name="ノート プレースホルダ 2"/>
          <p:cNvSpPr>
            <a:spLocks noGrp="1"/>
          </p:cNvSpPr>
          <p:nvPr>
            <p:ph type="body" idx="1"/>
          </p:nvPr>
        </p:nvSpPr>
        <p:spPr>
          <a:xfrm>
            <a:off x="903287" y="4861236"/>
            <a:ext cx="493553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137521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1000125" y="4861236"/>
            <a:ext cx="5389750" cy="4604341"/>
          </a:xfrm>
          <a:noFill/>
        </p:spPr>
        <p:txBody>
          <a:bodyPr/>
          <a:lstStyle/>
          <a:p>
            <a:pPr>
              <a:lnSpc>
                <a:spcPct val="100000"/>
              </a:lnSpc>
              <a:spcBef>
                <a:spcPts val="0"/>
              </a:spcBef>
            </a:pPr>
            <a:endParaRPr lang="en-US" altLang="ja-JP" sz="1050" dirty="0">
              <a:latin typeface="ＭＳ Ｐ明朝" panose="02020600040205080304" pitchFamily="18" charset="-128"/>
            </a:endParaRPr>
          </a:p>
        </p:txBody>
      </p:sp>
    </p:spTree>
    <p:extLst>
      <p:ext uri="{BB962C8B-B14F-4D97-AF65-F5344CB8AC3E}">
        <p14:creationId xmlns:p14="http://schemas.microsoft.com/office/powerpoint/2010/main" val="395577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49" cy="4604341"/>
          </a:xfrm>
        </p:spPr>
        <p:txBody>
          <a:bodyPr/>
          <a:lstStyle/>
          <a:p>
            <a:pPr indent="159062" algn="just">
              <a:lnSpc>
                <a:spcPct val="100000"/>
              </a:lnSpc>
              <a:spcBef>
                <a:spcPts val="0"/>
              </a:spcBef>
              <a:spcAft>
                <a:spcPts val="0"/>
              </a:spcAft>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2678170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03288" y="741363"/>
            <a:ext cx="4935537" cy="3700462"/>
          </a:xfrm>
          <a:ln/>
        </p:spPr>
      </p:sp>
      <p:sp>
        <p:nvSpPr>
          <p:cNvPr id="297987" name="ノート プレースホルダ 2"/>
          <p:cNvSpPr>
            <a:spLocks noGrp="1"/>
          </p:cNvSpPr>
          <p:nvPr>
            <p:ph type="body" idx="1"/>
          </p:nvPr>
        </p:nvSpPr>
        <p:spPr>
          <a:xfrm>
            <a:off x="903287" y="4861236"/>
            <a:ext cx="548658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altLang="ja-JP" sz="1050" dirty="0">
              <a:latin typeface="Arial" panose="020B0604020202020204" pitchFamily="34" charset="0"/>
            </a:endParaRPr>
          </a:p>
        </p:txBody>
      </p:sp>
    </p:spTree>
    <p:extLst>
      <p:ext uri="{BB962C8B-B14F-4D97-AF65-F5344CB8AC3E}">
        <p14:creationId xmlns:p14="http://schemas.microsoft.com/office/powerpoint/2010/main" val="338655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903288" y="741363"/>
            <a:ext cx="4935537" cy="3700462"/>
          </a:xfrm>
          <a:ln/>
        </p:spPr>
      </p:sp>
      <p:sp>
        <p:nvSpPr>
          <p:cNvPr id="135171" name="Rectangle 3"/>
          <p:cNvSpPr>
            <a:spLocks noGrp="1" noChangeArrowheads="1"/>
          </p:cNvSpPr>
          <p:nvPr>
            <p:ph type="body" idx="1"/>
          </p:nvPr>
        </p:nvSpPr>
        <p:spPr>
          <a:xfrm>
            <a:off x="903287" y="4861236"/>
            <a:ext cx="493553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80961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Rot="1" noChangeAspect="1" noChangeArrowheads="1" noTextEdit="1"/>
          </p:cNvSpPr>
          <p:nvPr>
            <p:ph type="sldImg"/>
          </p:nvPr>
        </p:nvSpPr>
        <p:spPr>
          <a:xfrm>
            <a:off x="1144588" y="687388"/>
            <a:ext cx="4570412" cy="3427412"/>
          </a:xfrm>
          <a:ln/>
        </p:spPr>
      </p:sp>
      <p:sp>
        <p:nvSpPr>
          <p:cNvPr id="223236" name="Rectangle 3"/>
          <p:cNvSpPr>
            <a:spLocks noGrp="1" noChangeArrowheads="1"/>
          </p:cNvSpPr>
          <p:nvPr>
            <p:ph type="body" idx="1"/>
          </p:nvPr>
        </p:nvSpPr>
        <p:spPr>
          <a:xfrm>
            <a:off x="1144588" y="4343400"/>
            <a:ext cx="4799012"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26425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en-US" altLang="ja-JP" dirty="0"/>
          </a:p>
        </p:txBody>
      </p:sp>
    </p:spTree>
    <p:extLst>
      <p:ext uri="{BB962C8B-B14F-4D97-AF65-F5344CB8AC3E}">
        <p14:creationId xmlns:p14="http://schemas.microsoft.com/office/powerpoint/2010/main" val="46211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309846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650601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スライド イメージ プレースホルダー 1"/>
          <p:cNvSpPr>
            <a:spLocks noGrp="1" noRot="1" noChangeAspect="1" noTextEdit="1"/>
          </p:cNvSpPr>
          <p:nvPr>
            <p:ph type="sldImg"/>
          </p:nvPr>
        </p:nvSpPr>
        <p:spPr>
          <a:ln/>
        </p:spPr>
      </p:sp>
      <p:sp>
        <p:nvSpPr>
          <p:cNvPr id="982019" name="ノート プレースホルダー 2"/>
          <p:cNvSpPr>
            <a:spLocks noGrp="1"/>
          </p:cNvSpPr>
          <p:nvPr>
            <p:ph type="body" idx="1"/>
          </p:nvPr>
        </p:nvSpPr>
        <p:spPr>
          <a:xfrm>
            <a:off x="1000125" y="4861236"/>
            <a:ext cx="538975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1304312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389749" cy="4604341"/>
          </a:xfrm>
          <a:noFill/>
        </p:spPr>
        <p:txBody>
          <a:bodyPr/>
          <a:lstStyle/>
          <a:p>
            <a:pPr eaLnBrk="1" hangingPunct="1">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183740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389750" cy="4604341"/>
          </a:xfrm>
          <a:noFill/>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2645286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2" y="4861236"/>
            <a:ext cx="5205261" cy="4605988"/>
          </a:xfrm>
          <a:noFill/>
        </p:spPr>
        <p:txBody>
          <a:bodyPr/>
          <a:lstStyle/>
          <a:p>
            <a:pPr algn="just">
              <a:lnSpc>
                <a:spcPct val="100000"/>
              </a:lnSpc>
              <a:spcBef>
                <a:spcPts val="0"/>
              </a:spcBef>
              <a:spcAft>
                <a:spcPts val="0"/>
              </a:spcAft>
            </a:pPr>
            <a:endParaRPr lang="en-US" altLang="ja-JP" sz="1050"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363836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998538" y="766763"/>
            <a:ext cx="5119687" cy="3840162"/>
          </a:xfrm>
          <a:ln/>
        </p:spPr>
      </p:sp>
      <p:sp>
        <p:nvSpPr>
          <p:cNvPr id="265219" name="Rectangle 3"/>
          <p:cNvSpPr>
            <a:spLocks noGrp="1" noChangeArrowheads="1"/>
          </p:cNvSpPr>
          <p:nvPr>
            <p:ph type="body" idx="1"/>
          </p:nvPr>
        </p:nvSpPr>
        <p:spPr>
          <a:xfrm>
            <a:off x="944563" y="4860925"/>
            <a:ext cx="52101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3" rIns="95426" bIns="47713"/>
          <a:lstStyle/>
          <a:p>
            <a:pPr eaLnBrk="1" hangingPunct="1">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396079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スライド イメージ プレースホルダ 1"/>
          <p:cNvSpPr>
            <a:spLocks noGrp="1" noRot="1" noChangeAspect="1" noTextEdit="1"/>
          </p:cNvSpPr>
          <p:nvPr>
            <p:ph type="sldImg"/>
          </p:nvPr>
        </p:nvSpPr>
        <p:spPr>
          <a:xfrm>
            <a:off x="903288" y="741363"/>
            <a:ext cx="4935537" cy="3700462"/>
          </a:xfrm>
          <a:ln/>
        </p:spPr>
      </p:sp>
      <p:sp>
        <p:nvSpPr>
          <p:cNvPr id="433155" name="ノート プレースホルダ 2"/>
          <p:cNvSpPr>
            <a:spLocks noGrp="1"/>
          </p:cNvSpPr>
          <p:nvPr>
            <p:ph type="body" idx="1"/>
          </p:nvPr>
        </p:nvSpPr>
        <p:spPr>
          <a:xfrm>
            <a:off x="903287" y="4861236"/>
            <a:ext cx="548658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247408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4250" y="830263"/>
            <a:ext cx="5116513" cy="3836987"/>
          </a:xfrm>
        </p:spPr>
      </p:sp>
      <p:sp>
        <p:nvSpPr>
          <p:cNvPr id="3" name="ノート プレースホルダー 2"/>
          <p:cNvSpPr>
            <a:spLocks noGrp="1"/>
          </p:cNvSpPr>
          <p:nvPr>
            <p:ph type="body" idx="1"/>
          </p:nvPr>
        </p:nvSpPr>
        <p:spPr>
          <a:xfrm>
            <a:off x="943702" y="4876625"/>
            <a:ext cx="5190358" cy="3993055"/>
          </a:xfrm>
        </p:spPr>
        <p:txBody>
          <a:bodyPr lIns="0" tIns="0" rIns="0" bIns="0"/>
          <a:lstStyle/>
          <a:p>
            <a:pPr>
              <a:lnSpc>
                <a:spcPct val="100000"/>
              </a:lnSpc>
              <a:spcBef>
                <a:spcPts val="0"/>
              </a:spcBef>
            </a:pPr>
            <a:endParaRPr lang="ja-JP" altLang="en-US" sz="1050"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251252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998538" y="766763"/>
            <a:ext cx="5119687" cy="3840162"/>
          </a:xfrm>
          <a:ln/>
        </p:spPr>
      </p:sp>
      <p:sp>
        <p:nvSpPr>
          <p:cNvPr id="265219" name="Rectangle 3"/>
          <p:cNvSpPr>
            <a:spLocks noGrp="1" noChangeArrowheads="1"/>
          </p:cNvSpPr>
          <p:nvPr>
            <p:ph type="body" idx="1"/>
          </p:nvPr>
        </p:nvSpPr>
        <p:spPr>
          <a:xfrm>
            <a:off x="944563" y="4860925"/>
            <a:ext cx="52101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3" rIns="95426" bIns="47713"/>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303813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xfrm>
            <a:off x="1000125" y="4861236"/>
            <a:ext cx="5389750" cy="4604341"/>
          </a:xfrm>
          <a:noFill/>
        </p:spPr>
        <p:txBody>
          <a:bodyPr lIns="65525" tIns="32762" rIns="65525" bIns="32762"/>
          <a:lstStyle/>
          <a:p>
            <a:pPr eaLnBrk="1" hangingPunct="1">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921429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389750" cy="4604341"/>
          </a:xfrm>
          <a:noFill/>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3575759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389750" cy="4604341"/>
          </a:xfrm>
          <a:noFill/>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2406807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スライド イメージ プレースホルダー 1"/>
          <p:cNvSpPr>
            <a:spLocks noGrp="1" noRot="1" noChangeAspect="1" noTextEdit="1"/>
          </p:cNvSpPr>
          <p:nvPr>
            <p:ph type="sldImg"/>
          </p:nvPr>
        </p:nvSpPr>
        <p:spPr>
          <a:ln/>
        </p:spPr>
      </p:sp>
      <p:sp>
        <p:nvSpPr>
          <p:cNvPr id="1010691" name="ノート プレースホルダー 2"/>
          <p:cNvSpPr>
            <a:spLocks noGrp="1"/>
          </p:cNvSpPr>
          <p:nvPr>
            <p:ph type="body" idx="1"/>
          </p:nvPr>
        </p:nvSpPr>
        <p:spPr>
          <a:xfrm>
            <a:off x="1000125" y="4861236"/>
            <a:ext cx="538975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974434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p>
        </p:txBody>
      </p:sp>
    </p:spTree>
    <p:extLst>
      <p:ext uri="{BB962C8B-B14F-4D97-AF65-F5344CB8AC3E}">
        <p14:creationId xmlns:p14="http://schemas.microsoft.com/office/powerpoint/2010/main" val="950448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920952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58047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3147496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52795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903288" y="741363"/>
            <a:ext cx="4935537" cy="3700462"/>
          </a:xfrm>
          <a:ln/>
        </p:spPr>
      </p:sp>
      <p:sp>
        <p:nvSpPr>
          <p:cNvPr id="190467" name="Rectangle 3"/>
          <p:cNvSpPr>
            <a:spLocks noGrp="1" noChangeArrowheads="1"/>
          </p:cNvSpPr>
          <p:nvPr>
            <p:ph type="body" idx="1"/>
          </p:nvPr>
        </p:nvSpPr>
        <p:spPr>
          <a:xfrm>
            <a:off x="903287" y="4861236"/>
            <a:ext cx="5051743"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cs typeface="Osaka"/>
            </a:endParaRPr>
          </a:p>
        </p:txBody>
      </p:sp>
    </p:spTree>
    <p:extLst>
      <p:ext uri="{BB962C8B-B14F-4D97-AF65-F5344CB8AC3E}">
        <p14:creationId xmlns:p14="http://schemas.microsoft.com/office/powerpoint/2010/main" val="2561041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3118464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0" y="1"/>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rPr>
              <a:t>【診断】</a:t>
            </a:r>
          </a:p>
        </p:txBody>
      </p:sp>
      <p:sp>
        <p:nvSpPr>
          <p:cNvPr id="123907" name="Rectangle 7"/>
          <p:cNvSpPr txBox="1">
            <a:spLocks noGrp="1" noChangeArrowheads="1"/>
          </p:cNvSpPr>
          <p:nvPr/>
        </p:nvSpPr>
        <p:spPr bwMode="auto">
          <a:xfrm>
            <a:off x="4019551" y="9720263"/>
            <a:ext cx="30781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nchor="b"/>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C78D3D7E-5700-481B-80FC-59EC4CCFF8D1}" type="slidenum">
              <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5675" rtl="0" eaLnBrk="0" fontAlgn="base" latinLnBrk="0" hangingPunct="0">
                <a:lnSpc>
                  <a:spcPct val="100000"/>
                </a:lnSpc>
                <a:spcBef>
                  <a:spcPct val="0"/>
                </a:spcBef>
                <a:spcAft>
                  <a:spcPct val="0"/>
                </a:spcAft>
                <a:buClrTx/>
                <a:buSzTx/>
                <a:buFontTx/>
                <a:buNone/>
                <a:tabLst/>
                <a:defRPr/>
              </a:pPr>
              <a:t>41</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3908" name="Rectangle 2"/>
          <p:cNvSpPr>
            <a:spLocks noGrp="1" noRot="1" noChangeAspect="1" noChangeArrowheads="1" noTextEdit="1"/>
          </p:cNvSpPr>
          <p:nvPr>
            <p:ph type="sldImg"/>
          </p:nvPr>
        </p:nvSpPr>
        <p:spPr>
          <a:xfrm>
            <a:off x="990600" y="768350"/>
            <a:ext cx="5118100" cy="3838575"/>
          </a:xfrm>
          <a:ln/>
        </p:spPr>
      </p:sp>
      <p:sp>
        <p:nvSpPr>
          <p:cNvPr id="123909" name="Rectangle 3"/>
          <p:cNvSpPr>
            <a:spLocks noGrp="1" noChangeArrowheads="1"/>
          </p:cNvSpPr>
          <p:nvPr>
            <p:ph type="body" idx="1"/>
          </p:nvPr>
        </p:nvSpPr>
        <p:spPr>
          <a:xfrm>
            <a:off x="990600" y="4862513"/>
            <a:ext cx="5399090" cy="4603750"/>
          </a:xfrm>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3709798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42</a:t>
            </a:fld>
            <a:endParaRPr lang="en-US" altLang="ja-JP">
              <a:solidFill>
                <a:srgbClr val="000000"/>
              </a:solidFill>
            </a:endParaRPr>
          </a:p>
        </p:txBody>
      </p:sp>
    </p:spTree>
    <p:extLst>
      <p:ext uri="{BB962C8B-B14F-4D97-AF65-F5344CB8AC3E}">
        <p14:creationId xmlns:p14="http://schemas.microsoft.com/office/powerpoint/2010/main" val="4100006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0" y="1"/>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rPr>
              <a:t>【診断】</a:t>
            </a:r>
          </a:p>
        </p:txBody>
      </p:sp>
      <p:sp>
        <p:nvSpPr>
          <p:cNvPr id="123907" name="Rectangle 7"/>
          <p:cNvSpPr txBox="1">
            <a:spLocks noGrp="1" noChangeArrowheads="1"/>
          </p:cNvSpPr>
          <p:nvPr/>
        </p:nvSpPr>
        <p:spPr bwMode="auto">
          <a:xfrm>
            <a:off x="4019551" y="9720263"/>
            <a:ext cx="30781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nchor="b"/>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C78D3D7E-5700-481B-80FC-59EC4CCFF8D1}" type="slidenum">
              <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5675" rtl="0" eaLnBrk="0" fontAlgn="base" latinLnBrk="0" hangingPunct="0">
                <a:lnSpc>
                  <a:spcPct val="100000"/>
                </a:lnSpc>
                <a:spcBef>
                  <a:spcPct val="0"/>
                </a:spcBef>
                <a:spcAft>
                  <a:spcPct val="0"/>
                </a:spcAft>
                <a:buClrTx/>
                <a:buSzTx/>
                <a:buFontTx/>
                <a:buNone/>
                <a:tabLst/>
                <a:defRPr/>
              </a:pPr>
              <a:t>43</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3908" name="Rectangle 2"/>
          <p:cNvSpPr>
            <a:spLocks noGrp="1" noRot="1" noChangeAspect="1" noChangeArrowheads="1" noTextEdit="1"/>
          </p:cNvSpPr>
          <p:nvPr>
            <p:ph type="sldImg"/>
          </p:nvPr>
        </p:nvSpPr>
        <p:spPr>
          <a:xfrm>
            <a:off x="990600" y="768350"/>
            <a:ext cx="5118100" cy="3838575"/>
          </a:xfrm>
          <a:ln/>
        </p:spPr>
      </p:sp>
      <p:sp>
        <p:nvSpPr>
          <p:cNvPr id="123909" name="Rectangle 3"/>
          <p:cNvSpPr>
            <a:spLocks noGrp="1" noChangeArrowheads="1"/>
          </p:cNvSpPr>
          <p:nvPr>
            <p:ph type="body" idx="1"/>
          </p:nvPr>
        </p:nvSpPr>
        <p:spPr>
          <a:xfrm>
            <a:off x="990600" y="4862513"/>
            <a:ext cx="5399090" cy="4603750"/>
          </a:xfrm>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92107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389750" cy="4604341"/>
          </a:xfrm>
        </p:spPr>
        <p:txBody>
          <a:bodyPr/>
          <a:lstStyle/>
          <a:p>
            <a:pPr>
              <a:lnSpc>
                <a:spcPct val="100000"/>
              </a:lnSpc>
              <a:spcBef>
                <a:spcPts val="0"/>
              </a:spcBef>
            </a:pPr>
            <a:endParaRPr kumimoji="1" lang="ja-JP" altLang="en-US" sz="1050" dirty="0"/>
          </a:p>
        </p:txBody>
      </p:sp>
    </p:spTree>
    <p:extLst>
      <p:ext uri="{BB962C8B-B14F-4D97-AF65-F5344CB8AC3E}">
        <p14:creationId xmlns:p14="http://schemas.microsoft.com/office/powerpoint/2010/main" val="311829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8100" cy="3838575"/>
          </a:xfrm>
          <a:ln/>
        </p:spPr>
      </p:sp>
      <p:sp>
        <p:nvSpPr>
          <p:cNvPr id="216069" name="Rectangle 3"/>
          <p:cNvSpPr>
            <a:spLocks noGrp="1" noChangeArrowheads="1"/>
          </p:cNvSpPr>
          <p:nvPr>
            <p:ph type="body" idx="1"/>
          </p:nvPr>
        </p:nvSpPr>
        <p:spPr>
          <a:xfrm>
            <a:off x="1000125" y="4861236"/>
            <a:ext cx="5389750" cy="4604341"/>
          </a:xfrm>
          <a:noFill/>
        </p:spPr>
        <p:txBody>
          <a:bodyPr lIns="68404" tIns="34201" rIns="68404" bIns="34201"/>
          <a:lstStyle/>
          <a:p>
            <a:pPr indent="152374" algn="just">
              <a:lnSpc>
                <a:spcPct val="100000"/>
              </a:lnSpc>
              <a:spcBef>
                <a:spcPts val="0"/>
              </a:spcBef>
              <a:spcAft>
                <a:spcPts val="0"/>
              </a:spcAft>
            </a:pPr>
            <a:endParaRPr lang="en-US" altLang="ja-JP" sz="1050"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36797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28688" y="746125"/>
            <a:ext cx="4967287" cy="3727450"/>
          </a:xfrm>
          <a:ln/>
        </p:spPr>
      </p:sp>
      <p:sp>
        <p:nvSpPr>
          <p:cNvPr id="216069" name="Rectangle 3"/>
          <p:cNvSpPr>
            <a:spLocks noGrp="1" noChangeArrowheads="1"/>
          </p:cNvSpPr>
          <p:nvPr>
            <p:ph type="body" idx="1"/>
          </p:nvPr>
        </p:nvSpPr>
        <p:spPr>
          <a:xfrm>
            <a:off x="928687" y="4861236"/>
            <a:ext cx="4967287" cy="4604341"/>
          </a:xfrm>
          <a:noFill/>
        </p:spPr>
        <p:txBody>
          <a:bodyPr lIns="66084" tIns="33042" rIns="66084" bIns="33042"/>
          <a:lstStyle/>
          <a:p>
            <a:pPr eaLnBrk="1" hangingPunct="1">
              <a:lnSpc>
                <a:spcPct val="100000"/>
              </a:lnSpc>
              <a:spcBef>
                <a:spcPts val="0"/>
              </a:spcBef>
            </a:pPr>
            <a:endParaRPr lang="en-US" altLang="ja-JP" sz="1050" dirty="0"/>
          </a:p>
        </p:txBody>
      </p:sp>
    </p:spTree>
    <p:extLst>
      <p:ext uri="{BB962C8B-B14F-4D97-AF65-F5344CB8AC3E}">
        <p14:creationId xmlns:p14="http://schemas.microsoft.com/office/powerpoint/2010/main" val="38083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1000125" y="4861236"/>
            <a:ext cx="5118100" cy="4604341"/>
          </a:xfrm>
          <a:noFill/>
        </p:spPr>
        <p:txBody>
          <a:bodyPr/>
          <a:lstStyle/>
          <a:p>
            <a:pPr eaLnBrk="1" hangingPunct="1">
              <a:lnSpc>
                <a:spcPct val="100000"/>
              </a:lnSpc>
              <a:spcBef>
                <a:spcPts val="0"/>
              </a:spcBef>
            </a:pPr>
            <a:endParaRPr lang="en-US" altLang="ja-JP" sz="1050" dirty="0">
              <a:latin typeface="ＭＳ Ｐ明朝" panose="02020600040205080304" pitchFamily="18" charset="-128"/>
            </a:endParaRPr>
          </a:p>
        </p:txBody>
      </p:sp>
    </p:spTree>
    <p:extLst>
      <p:ext uri="{BB962C8B-B14F-4D97-AF65-F5344CB8AC3E}">
        <p14:creationId xmlns:p14="http://schemas.microsoft.com/office/powerpoint/2010/main" val="325417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スライド イメージ プレースホルダ 1"/>
          <p:cNvSpPr>
            <a:spLocks noGrp="1" noRot="1" noChangeAspect="1" noTextEdit="1"/>
          </p:cNvSpPr>
          <p:nvPr>
            <p:ph type="sldImg"/>
          </p:nvPr>
        </p:nvSpPr>
        <p:spPr>
          <a:xfrm>
            <a:off x="1182688" y="698500"/>
            <a:ext cx="4645025" cy="3484563"/>
          </a:xfrm>
          <a:ln/>
        </p:spPr>
      </p:sp>
      <p:sp>
        <p:nvSpPr>
          <p:cNvPr id="320515" name="ノート プレースホルダ 2"/>
          <p:cNvSpPr>
            <a:spLocks noGrp="1"/>
          </p:cNvSpPr>
          <p:nvPr>
            <p:ph type="body" idx="1"/>
          </p:nvPr>
        </p:nvSpPr>
        <p:spPr>
          <a:xfrm>
            <a:off x="1182688" y="4552626"/>
            <a:ext cx="4645025"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ct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8020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68586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5" name="Rectangle 6"/>
          <p:cNvSpPr>
            <a:spLocks noGrp="1" noChangeArrowheads="1"/>
          </p:cNvSpPr>
          <p:nvPr>
            <p:ph type="sldNum" sz="quarter" idx="10"/>
          </p:nvPr>
        </p:nvSpPr>
        <p:spPr>
          <a:xfrm>
            <a:off x="0" y="6595173"/>
            <a:ext cx="423514" cy="262829"/>
          </a:xfr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defRPr lang="en-US" altLang="ja-JP" smtClean="0"/>
            </a:lvl1pPr>
          </a:lstStyle>
          <a:p>
            <a:fld id="{1C8E3CC2-811F-4744-9B2B-C825BAA5A4C2}"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461952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0" y="6595173"/>
            <a:ext cx="423514" cy="262829"/>
          </a:xfr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defRPr lang="en-US" altLang="ja-JP" smtClean="0"/>
            </a:lvl1pPr>
          </a:lstStyle>
          <a:p>
            <a:fld id="{B6D7636A-F4EE-4A42-B9B3-64FBF32A5E7F}"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41049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E98214FC-0C7C-4396-B0CF-C31D19A28F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6597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C2DF8688-5FFE-4E1A-AA57-75BD26D4EB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67482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C5613F6-81A2-40CA-8EF8-1BF0AA3DF1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43416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fld id="{35FA00AA-802D-425F-AB25-D4F91E832853}"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57B7BE4-31DE-4A18-8CB1-9EF9360F3834}" type="slidenum">
              <a:rPr lang="en-US" altLang="ja-JP"/>
              <a:pPr>
                <a:defRPr/>
              </a:pPr>
              <a:t>‹#›</a:t>
            </a:fld>
            <a:endParaRPr lang="en-US" altLang="ja-JP"/>
          </a:p>
        </p:txBody>
      </p:sp>
    </p:spTree>
    <p:extLst>
      <p:ext uri="{BB962C8B-B14F-4D97-AF65-F5344CB8AC3E}">
        <p14:creationId xmlns:p14="http://schemas.microsoft.com/office/powerpoint/2010/main" val="1520747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5BC29183-96FE-442B-805F-59BC9D0F940A}"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EB11D9D-55D6-4F82-BF0A-2140ED4AD72F}" type="slidenum">
              <a:rPr lang="en-US" altLang="ja-JP"/>
              <a:pPr>
                <a:defRPr/>
              </a:pPr>
              <a:t>‹#›</a:t>
            </a:fld>
            <a:endParaRPr lang="en-US" altLang="ja-JP"/>
          </a:p>
        </p:txBody>
      </p:sp>
    </p:spTree>
    <p:extLst>
      <p:ext uri="{BB962C8B-B14F-4D97-AF65-F5344CB8AC3E}">
        <p14:creationId xmlns:p14="http://schemas.microsoft.com/office/powerpoint/2010/main" val="4063153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fld id="{11BFF95F-A6E9-42F9-8D02-3F70C90C85D8}"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8C66C7B-C078-4971-BE62-E046DD407512}" type="slidenum">
              <a:rPr lang="en-US" altLang="ja-JP"/>
              <a:pPr>
                <a:defRPr/>
              </a:pPr>
              <a:t>‹#›</a:t>
            </a:fld>
            <a:endParaRPr lang="en-US" altLang="ja-JP"/>
          </a:p>
        </p:txBody>
      </p:sp>
    </p:spTree>
    <p:extLst>
      <p:ext uri="{BB962C8B-B14F-4D97-AF65-F5344CB8AC3E}">
        <p14:creationId xmlns:p14="http://schemas.microsoft.com/office/powerpoint/2010/main" val="2943011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fld id="{DBE863CA-1D58-4E2F-9E4C-82DF84B0EED2}" type="datetime1">
              <a:rPr lang="ja-JP" altLang="en-US"/>
              <a:pPr>
                <a:defRPr/>
              </a:pPr>
              <a:t>2023/10/27</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75A7CD6-A12F-4FC2-A123-9F3BC02ACB88}" type="slidenum">
              <a:rPr lang="en-US" altLang="ja-JP"/>
              <a:pPr>
                <a:defRPr/>
              </a:pPr>
              <a:t>‹#›</a:t>
            </a:fld>
            <a:endParaRPr lang="en-US" altLang="ja-JP"/>
          </a:p>
        </p:txBody>
      </p:sp>
    </p:spTree>
    <p:extLst>
      <p:ext uri="{BB962C8B-B14F-4D97-AF65-F5344CB8AC3E}">
        <p14:creationId xmlns:p14="http://schemas.microsoft.com/office/powerpoint/2010/main" val="259834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fld id="{E76C65C9-DA9E-440E-AB38-92B93C07439D}" type="datetime1">
              <a:rPr lang="ja-JP" altLang="en-US"/>
              <a:pPr>
                <a:defRPr/>
              </a:pPr>
              <a:t>2023/10/27</a:t>
            </a:fld>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BC1D510F-D390-4B16-A736-8B77D16ECBF3}" type="slidenum">
              <a:rPr lang="en-US" altLang="ja-JP"/>
              <a:pPr>
                <a:defRPr/>
              </a:pPr>
              <a:t>‹#›</a:t>
            </a:fld>
            <a:endParaRPr lang="en-US" altLang="ja-JP"/>
          </a:p>
        </p:txBody>
      </p:sp>
    </p:spTree>
    <p:extLst>
      <p:ext uri="{BB962C8B-B14F-4D97-AF65-F5344CB8AC3E}">
        <p14:creationId xmlns:p14="http://schemas.microsoft.com/office/powerpoint/2010/main" val="1550058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fld id="{B486060A-4033-4D95-B991-06A47604DCCA}" type="datetime1">
              <a:rPr lang="ja-JP" altLang="en-US"/>
              <a:pPr>
                <a:defRPr/>
              </a:pPr>
              <a:t>2023/10/27</a:t>
            </a:fld>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8228541F-9D4A-43E1-AFE6-ED0F41163D3D}" type="slidenum">
              <a:rPr lang="en-US" altLang="ja-JP"/>
              <a:pPr>
                <a:defRPr/>
              </a:pPr>
              <a:t>‹#›</a:t>
            </a:fld>
            <a:endParaRPr lang="en-US" altLang="ja-JP"/>
          </a:p>
        </p:txBody>
      </p:sp>
    </p:spTree>
    <p:extLst>
      <p:ext uri="{BB962C8B-B14F-4D97-AF65-F5344CB8AC3E}">
        <p14:creationId xmlns:p14="http://schemas.microsoft.com/office/powerpoint/2010/main" val="264058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C9244A96-2E6C-48A0-BD51-7BA343BEECF2}" type="datetime1">
              <a:rPr lang="ja-JP" altLang="en-US"/>
              <a:pPr>
                <a:defRPr/>
              </a:pPr>
              <a:t>2023/10/27</a:t>
            </a:fld>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A57AB99-5057-4C21-B366-2E3A500D4695}" type="slidenum">
              <a:rPr lang="en-US" altLang="ja-JP"/>
              <a:pPr>
                <a:defRPr/>
              </a:pPr>
              <a:t>‹#›</a:t>
            </a:fld>
            <a:endParaRPr lang="en-US" altLang="ja-JP"/>
          </a:p>
        </p:txBody>
      </p:sp>
    </p:spTree>
    <p:extLst>
      <p:ext uri="{BB962C8B-B14F-4D97-AF65-F5344CB8AC3E}">
        <p14:creationId xmlns:p14="http://schemas.microsoft.com/office/powerpoint/2010/main" val="3251248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fld id="{6BAAEC58-9181-41D0-9655-9E58D2BE3EB7}" type="datetime1">
              <a:rPr lang="ja-JP" altLang="en-US"/>
              <a:pPr>
                <a:defRPr/>
              </a:pPr>
              <a:t>2023/10/27</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3DD3275-8D1A-4B53-A352-22ABC1A0B1C3}" type="slidenum">
              <a:rPr lang="en-US" altLang="ja-JP"/>
              <a:pPr>
                <a:defRPr/>
              </a:pPr>
              <a:t>‹#›</a:t>
            </a:fld>
            <a:endParaRPr lang="en-US" altLang="ja-JP"/>
          </a:p>
        </p:txBody>
      </p:sp>
    </p:spTree>
    <p:extLst>
      <p:ext uri="{BB962C8B-B14F-4D97-AF65-F5344CB8AC3E}">
        <p14:creationId xmlns:p14="http://schemas.microsoft.com/office/powerpoint/2010/main" val="376049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fld id="{CF6776FB-6C94-42B9-B37B-477951C86717}" type="datetime1">
              <a:rPr lang="ja-JP" altLang="en-US"/>
              <a:pPr>
                <a:defRPr/>
              </a:pPr>
              <a:t>2023/10/27</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EEC2BFF-03CB-45C5-8854-B9961AF748F7}" type="slidenum">
              <a:rPr lang="en-US" altLang="ja-JP"/>
              <a:pPr>
                <a:defRPr/>
              </a:pPr>
              <a:t>‹#›</a:t>
            </a:fld>
            <a:endParaRPr lang="en-US" altLang="ja-JP"/>
          </a:p>
        </p:txBody>
      </p:sp>
    </p:spTree>
    <p:extLst>
      <p:ext uri="{BB962C8B-B14F-4D97-AF65-F5344CB8AC3E}">
        <p14:creationId xmlns:p14="http://schemas.microsoft.com/office/powerpoint/2010/main" val="3579239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71030E65-A389-40DC-9661-AABE2103DBE4}"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84B5FA2-3E93-426D-A609-2AB8C361CDEC}" type="slidenum">
              <a:rPr lang="en-US" altLang="ja-JP"/>
              <a:pPr>
                <a:defRPr/>
              </a:pPr>
              <a:t>‹#›</a:t>
            </a:fld>
            <a:endParaRPr lang="en-US" altLang="ja-JP"/>
          </a:p>
        </p:txBody>
      </p:sp>
    </p:spTree>
    <p:extLst>
      <p:ext uri="{BB962C8B-B14F-4D97-AF65-F5344CB8AC3E}">
        <p14:creationId xmlns:p14="http://schemas.microsoft.com/office/powerpoint/2010/main" val="379229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90207DC6-802B-4978-ACFB-ECD2B402F548}"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9359E86-B3B1-41C4-A5DD-3BB1776756BE}" type="slidenum">
              <a:rPr lang="en-US" altLang="ja-JP"/>
              <a:pPr>
                <a:defRPr/>
              </a:pPr>
              <a:t>‹#›</a:t>
            </a:fld>
            <a:endParaRPr lang="en-US" altLang="ja-JP"/>
          </a:p>
        </p:txBody>
      </p:sp>
    </p:spTree>
    <p:extLst>
      <p:ext uri="{BB962C8B-B14F-4D97-AF65-F5344CB8AC3E}">
        <p14:creationId xmlns:p14="http://schemas.microsoft.com/office/powerpoint/2010/main" val="2024712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0"/>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eaLnBrk="0" hangingPunct="0">
              <a:defRPr/>
            </a:lvl1pPr>
          </a:lstStyle>
          <a:p>
            <a:pPr>
              <a:defRPr/>
            </a:pPr>
            <a:fld id="{BAADF55A-7BC8-4492-8C29-11CB7ADF05D0}" type="datetime1">
              <a:rPr lang="ja-JP" altLang="en-US"/>
              <a:pPr>
                <a:defRPr/>
              </a:pPr>
              <a:t>2023/10/27</a:t>
            </a:fld>
            <a:endParaRPr lang="en-US" altLang="ja-JP"/>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a:lvl1pPr>
          </a:lstStyle>
          <a:p>
            <a:pPr>
              <a:defRPr/>
            </a:pPr>
            <a:fld id="{A9EC1DA8-9298-4C5F-9631-5DA6BA3596D4}" type="slidenum">
              <a:rPr lang="en-US" altLang="ja-JP"/>
              <a:pPr>
                <a:defRPr/>
              </a:pPr>
              <a:t>‹#›</a:t>
            </a:fld>
            <a:endParaRPr lang="en-US" altLang="ja-JP"/>
          </a:p>
        </p:txBody>
      </p:sp>
    </p:spTree>
    <p:extLst>
      <p:ext uri="{BB962C8B-B14F-4D97-AF65-F5344CB8AC3E}">
        <p14:creationId xmlns:p14="http://schemas.microsoft.com/office/powerpoint/2010/main" val="1775631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a:lvl1pPr>
          </a:lstStyle>
          <a:p>
            <a:pPr>
              <a:defRPr/>
            </a:pPr>
            <a:fld id="{07042F51-5E5E-4AE2-B7FA-C37DDF933530}" type="datetime1">
              <a:rPr lang="ja-JP" altLang="en-US"/>
              <a:pPr>
                <a:defRPr/>
              </a:pPr>
              <a:t>2023/10/27</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202517-C79D-4DC7-83BC-D19C1ED0F580}" type="slidenum">
              <a:rPr lang="en-US" altLang="ja-JP"/>
              <a:pPr>
                <a:defRPr/>
              </a:pPr>
              <a:t>‹#›</a:t>
            </a:fld>
            <a:endParaRPr lang="en-US" altLang="ja-JP"/>
          </a:p>
        </p:txBody>
      </p:sp>
    </p:spTree>
    <p:extLst>
      <p:ext uri="{BB962C8B-B14F-4D97-AF65-F5344CB8AC3E}">
        <p14:creationId xmlns:p14="http://schemas.microsoft.com/office/powerpoint/2010/main" val="220344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eaLnBrk="0" hangingPunct="0">
              <a:defRPr/>
            </a:lvl1pPr>
          </a:lstStyle>
          <a:p>
            <a:pPr>
              <a:defRPr/>
            </a:pPr>
            <a:fld id="{ED4EE5BA-2E65-42CA-826C-C62D5F150A40}" type="datetime1">
              <a:rPr lang="ja-JP" altLang="en-US"/>
              <a:pPr>
                <a:defRPr/>
              </a:pPr>
              <a:t>2023/10/27</a:t>
            </a:fld>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026D1A1-CBD1-4698-A6E5-BAF41DAC2A40}" type="slidenum">
              <a:rPr lang="en-US" altLang="ja-JP"/>
              <a:pPr>
                <a:defRPr/>
              </a:pPr>
              <a:t>‹#›</a:t>
            </a:fld>
            <a:endParaRPr lang="en-US" altLang="ja-JP"/>
          </a:p>
        </p:txBody>
      </p:sp>
    </p:spTree>
    <p:extLst>
      <p:ext uri="{BB962C8B-B14F-4D97-AF65-F5344CB8AC3E}">
        <p14:creationId xmlns:p14="http://schemas.microsoft.com/office/powerpoint/2010/main" val="314904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366184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3381770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588429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041872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382425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4198164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3328990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4183402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788111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3718309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194922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2568952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80" indent="0" algn="ctr">
              <a:buNone/>
              <a:defRPr>
                <a:solidFill>
                  <a:schemeClr val="tx1">
                    <a:tint val="75000"/>
                  </a:schemeClr>
                </a:solidFill>
              </a:defRPr>
            </a:lvl2pPr>
            <a:lvl3pPr marL="778958" indent="0" algn="ctr">
              <a:buNone/>
              <a:defRPr>
                <a:solidFill>
                  <a:schemeClr val="tx1">
                    <a:tint val="75000"/>
                  </a:schemeClr>
                </a:solidFill>
              </a:defRPr>
            </a:lvl3pPr>
            <a:lvl4pPr marL="1168438" indent="0" algn="ctr">
              <a:buNone/>
              <a:defRPr>
                <a:solidFill>
                  <a:schemeClr val="tx1">
                    <a:tint val="75000"/>
                  </a:schemeClr>
                </a:solidFill>
              </a:defRPr>
            </a:lvl4pPr>
            <a:lvl5pPr marL="1557916" indent="0" algn="ctr">
              <a:buNone/>
              <a:defRPr>
                <a:solidFill>
                  <a:schemeClr val="tx1">
                    <a:tint val="75000"/>
                  </a:schemeClr>
                </a:solidFill>
              </a:defRPr>
            </a:lvl5pPr>
            <a:lvl6pPr marL="1947395" indent="0" algn="ctr">
              <a:buNone/>
              <a:defRPr>
                <a:solidFill>
                  <a:schemeClr val="tx1">
                    <a:tint val="75000"/>
                  </a:schemeClr>
                </a:solidFill>
              </a:defRPr>
            </a:lvl6pPr>
            <a:lvl7pPr marL="2336875" indent="0" algn="ctr">
              <a:buNone/>
              <a:defRPr>
                <a:solidFill>
                  <a:schemeClr val="tx1">
                    <a:tint val="75000"/>
                  </a:schemeClr>
                </a:solidFill>
              </a:defRPr>
            </a:lvl7pPr>
            <a:lvl8pPr marL="2726354" indent="0" algn="ctr">
              <a:buNone/>
              <a:defRPr>
                <a:solidFill>
                  <a:schemeClr val="tx1">
                    <a:tint val="75000"/>
                  </a:schemeClr>
                </a:solidFill>
              </a:defRPr>
            </a:lvl8pPr>
            <a:lvl9pPr marL="311583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96194255-4439-4996-AFB9-4B88FF86DCEB}" type="slidenum">
              <a:rPr lang="ja-JP" altLang="en-US"/>
              <a:pPr>
                <a:defRPr/>
              </a:pPr>
              <a:t>‹#›</a:t>
            </a:fld>
            <a:endParaRPr lang="ja-JP" altLang="en-US"/>
          </a:p>
        </p:txBody>
      </p:sp>
    </p:spTree>
    <p:extLst>
      <p:ext uri="{BB962C8B-B14F-4D97-AF65-F5344CB8AC3E}">
        <p14:creationId xmlns:p14="http://schemas.microsoft.com/office/powerpoint/2010/main" val="2141090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CA4223A7-6A4B-422E-8FB2-BF20F4BF1EC3}" type="slidenum">
              <a:rPr lang="ja-JP" altLang="en-US"/>
              <a:pPr>
                <a:defRPr/>
              </a:pPr>
              <a:t>‹#›</a:t>
            </a:fld>
            <a:endParaRPr lang="ja-JP" altLang="en-US"/>
          </a:p>
        </p:txBody>
      </p:sp>
    </p:spTree>
    <p:extLst>
      <p:ext uri="{BB962C8B-B14F-4D97-AF65-F5344CB8AC3E}">
        <p14:creationId xmlns:p14="http://schemas.microsoft.com/office/powerpoint/2010/main" val="171930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1"/>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80" indent="0">
              <a:buNone/>
              <a:defRPr sz="1534">
                <a:solidFill>
                  <a:schemeClr val="tx1">
                    <a:tint val="75000"/>
                  </a:schemeClr>
                </a:solidFill>
              </a:defRPr>
            </a:lvl2pPr>
            <a:lvl3pPr marL="778958" indent="0">
              <a:buNone/>
              <a:defRPr sz="1363">
                <a:solidFill>
                  <a:schemeClr val="tx1">
                    <a:tint val="75000"/>
                  </a:schemeClr>
                </a:solidFill>
              </a:defRPr>
            </a:lvl3pPr>
            <a:lvl4pPr marL="1168438" indent="0">
              <a:buNone/>
              <a:defRPr sz="1193">
                <a:solidFill>
                  <a:schemeClr val="tx1">
                    <a:tint val="75000"/>
                  </a:schemeClr>
                </a:solidFill>
              </a:defRPr>
            </a:lvl4pPr>
            <a:lvl5pPr marL="1557916" indent="0">
              <a:buNone/>
              <a:defRPr sz="1193">
                <a:solidFill>
                  <a:schemeClr val="tx1">
                    <a:tint val="75000"/>
                  </a:schemeClr>
                </a:solidFill>
              </a:defRPr>
            </a:lvl5pPr>
            <a:lvl6pPr marL="1947395" indent="0">
              <a:buNone/>
              <a:defRPr sz="1193">
                <a:solidFill>
                  <a:schemeClr val="tx1">
                    <a:tint val="75000"/>
                  </a:schemeClr>
                </a:solidFill>
              </a:defRPr>
            </a:lvl6pPr>
            <a:lvl7pPr marL="2336875" indent="0">
              <a:buNone/>
              <a:defRPr sz="1193">
                <a:solidFill>
                  <a:schemeClr val="tx1">
                    <a:tint val="75000"/>
                  </a:schemeClr>
                </a:solidFill>
              </a:defRPr>
            </a:lvl7pPr>
            <a:lvl8pPr marL="2726354" indent="0">
              <a:buNone/>
              <a:defRPr sz="1193">
                <a:solidFill>
                  <a:schemeClr val="tx1">
                    <a:tint val="75000"/>
                  </a:schemeClr>
                </a:solidFill>
              </a:defRPr>
            </a:lvl8pPr>
            <a:lvl9pPr marL="3115832"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30DB7CE-7E11-400D-B821-454507460A5D}" type="slidenum">
              <a:rPr lang="ja-JP" altLang="en-US"/>
              <a:pPr>
                <a:defRPr/>
              </a:pPr>
              <a:t>‹#›</a:t>
            </a:fld>
            <a:endParaRPr lang="ja-JP" altLang="en-US"/>
          </a:p>
        </p:txBody>
      </p:sp>
    </p:spTree>
    <p:extLst>
      <p:ext uri="{BB962C8B-B14F-4D97-AF65-F5344CB8AC3E}">
        <p14:creationId xmlns:p14="http://schemas.microsoft.com/office/powerpoint/2010/main" val="220171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1DC82CD-0CBF-4EB2-8357-B46FCDB07438}" type="slidenum">
              <a:rPr lang="ja-JP" altLang="en-US"/>
              <a:pPr>
                <a:defRPr/>
              </a:pPr>
              <a:t>‹#›</a:t>
            </a:fld>
            <a:endParaRPr lang="ja-JP" altLang="en-US"/>
          </a:p>
        </p:txBody>
      </p:sp>
    </p:spTree>
    <p:extLst>
      <p:ext uri="{BB962C8B-B14F-4D97-AF65-F5344CB8AC3E}">
        <p14:creationId xmlns:p14="http://schemas.microsoft.com/office/powerpoint/2010/main" val="384004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80" indent="0">
              <a:buNone/>
              <a:defRPr sz="1704" b="1"/>
            </a:lvl2pPr>
            <a:lvl3pPr marL="778958" indent="0">
              <a:buNone/>
              <a:defRPr sz="1534" b="1"/>
            </a:lvl3pPr>
            <a:lvl4pPr marL="1168438" indent="0">
              <a:buNone/>
              <a:defRPr sz="1363" b="1"/>
            </a:lvl4pPr>
            <a:lvl5pPr marL="1557916" indent="0">
              <a:buNone/>
              <a:defRPr sz="1363" b="1"/>
            </a:lvl5pPr>
            <a:lvl6pPr marL="1947395" indent="0">
              <a:buNone/>
              <a:defRPr sz="1363" b="1"/>
            </a:lvl6pPr>
            <a:lvl7pPr marL="2336875" indent="0">
              <a:buNone/>
              <a:defRPr sz="1363" b="1"/>
            </a:lvl7pPr>
            <a:lvl8pPr marL="2726354" indent="0">
              <a:buNone/>
              <a:defRPr sz="1363" b="1"/>
            </a:lvl8pPr>
            <a:lvl9pPr marL="3115832"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80" indent="0">
              <a:buNone/>
              <a:defRPr sz="1704" b="1"/>
            </a:lvl2pPr>
            <a:lvl3pPr marL="778958" indent="0">
              <a:buNone/>
              <a:defRPr sz="1534" b="1"/>
            </a:lvl3pPr>
            <a:lvl4pPr marL="1168438" indent="0">
              <a:buNone/>
              <a:defRPr sz="1363" b="1"/>
            </a:lvl4pPr>
            <a:lvl5pPr marL="1557916" indent="0">
              <a:buNone/>
              <a:defRPr sz="1363" b="1"/>
            </a:lvl5pPr>
            <a:lvl6pPr marL="1947395" indent="0">
              <a:buNone/>
              <a:defRPr sz="1363" b="1"/>
            </a:lvl6pPr>
            <a:lvl7pPr marL="2336875" indent="0">
              <a:buNone/>
              <a:defRPr sz="1363" b="1"/>
            </a:lvl7pPr>
            <a:lvl8pPr marL="2726354" indent="0">
              <a:buNone/>
              <a:defRPr sz="1363" b="1"/>
            </a:lvl8pPr>
            <a:lvl9pPr marL="3115832"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A7FC9D07-0E21-4E35-8001-E840022B14E0}" type="slidenum">
              <a:rPr lang="ja-JP" altLang="en-US"/>
              <a:pPr>
                <a:defRPr/>
              </a:pPr>
              <a:t>‹#›</a:t>
            </a:fld>
            <a:endParaRPr lang="ja-JP" altLang="en-US"/>
          </a:p>
        </p:txBody>
      </p:sp>
    </p:spTree>
    <p:extLst>
      <p:ext uri="{BB962C8B-B14F-4D97-AF65-F5344CB8AC3E}">
        <p14:creationId xmlns:p14="http://schemas.microsoft.com/office/powerpoint/2010/main" val="320867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9014970F-C1F4-4DB1-BC98-5301830B6B07}" type="slidenum">
              <a:rPr lang="ja-JP" altLang="en-US"/>
              <a:pPr>
                <a:defRPr/>
              </a:pPr>
              <a:t>‹#›</a:t>
            </a:fld>
            <a:endParaRPr lang="ja-JP" altLang="en-US"/>
          </a:p>
        </p:txBody>
      </p:sp>
    </p:spTree>
    <p:extLst>
      <p:ext uri="{BB962C8B-B14F-4D97-AF65-F5344CB8AC3E}">
        <p14:creationId xmlns:p14="http://schemas.microsoft.com/office/powerpoint/2010/main" val="350083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AB18384F-D626-4AA2-85AD-0F8FBE67724E}" type="slidenum">
              <a:rPr lang="ja-JP" altLang="en-US"/>
              <a:pPr>
                <a:defRPr/>
              </a:pPr>
              <a:t>‹#›</a:t>
            </a:fld>
            <a:endParaRPr lang="ja-JP" altLang="en-US"/>
          </a:p>
        </p:txBody>
      </p:sp>
    </p:spTree>
    <p:extLst>
      <p:ext uri="{BB962C8B-B14F-4D97-AF65-F5344CB8AC3E}">
        <p14:creationId xmlns:p14="http://schemas.microsoft.com/office/powerpoint/2010/main" val="14444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3" y="273081"/>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80" indent="0">
              <a:buNone/>
              <a:defRPr sz="1023"/>
            </a:lvl2pPr>
            <a:lvl3pPr marL="778958" indent="0">
              <a:buNone/>
              <a:defRPr sz="852"/>
            </a:lvl3pPr>
            <a:lvl4pPr marL="1168438" indent="0">
              <a:buNone/>
              <a:defRPr sz="767"/>
            </a:lvl4pPr>
            <a:lvl5pPr marL="1557916" indent="0">
              <a:buNone/>
              <a:defRPr sz="767"/>
            </a:lvl5pPr>
            <a:lvl6pPr marL="1947395" indent="0">
              <a:buNone/>
              <a:defRPr sz="767"/>
            </a:lvl6pPr>
            <a:lvl7pPr marL="2336875" indent="0">
              <a:buNone/>
              <a:defRPr sz="767"/>
            </a:lvl7pPr>
            <a:lvl8pPr marL="2726354" indent="0">
              <a:buNone/>
              <a:defRPr sz="767"/>
            </a:lvl8pPr>
            <a:lvl9pPr marL="3115832"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D518E81F-0D89-4512-9104-F61B13EC4262}" type="slidenum">
              <a:rPr lang="ja-JP" altLang="en-US"/>
              <a:pPr>
                <a:defRPr/>
              </a:pPr>
              <a:t>‹#›</a:t>
            </a:fld>
            <a:endParaRPr lang="ja-JP" altLang="en-US"/>
          </a:p>
        </p:txBody>
      </p:sp>
    </p:spTree>
    <p:extLst>
      <p:ext uri="{BB962C8B-B14F-4D97-AF65-F5344CB8AC3E}">
        <p14:creationId xmlns:p14="http://schemas.microsoft.com/office/powerpoint/2010/main" val="321989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80" indent="0">
              <a:buNone/>
              <a:defRPr sz="2386"/>
            </a:lvl2pPr>
            <a:lvl3pPr marL="778958" indent="0">
              <a:buNone/>
              <a:defRPr sz="2045"/>
            </a:lvl3pPr>
            <a:lvl4pPr marL="1168438" indent="0">
              <a:buNone/>
              <a:defRPr sz="1704"/>
            </a:lvl4pPr>
            <a:lvl5pPr marL="1557916" indent="0">
              <a:buNone/>
              <a:defRPr sz="1704"/>
            </a:lvl5pPr>
            <a:lvl6pPr marL="1947395" indent="0">
              <a:buNone/>
              <a:defRPr sz="1704"/>
            </a:lvl6pPr>
            <a:lvl7pPr marL="2336875" indent="0">
              <a:buNone/>
              <a:defRPr sz="1704"/>
            </a:lvl7pPr>
            <a:lvl8pPr marL="2726354" indent="0">
              <a:buNone/>
              <a:defRPr sz="1704"/>
            </a:lvl8pPr>
            <a:lvl9pPr marL="3115832"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80" indent="0">
              <a:buNone/>
              <a:defRPr sz="1023"/>
            </a:lvl2pPr>
            <a:lvl3pPr marL="778958" indent="0">
              <a:buNone/>
              <a:defRPr sz="852"/>
            </a:lvl3pPr>
            <a:lvl4pPr marL="1168438" indent="0">
              <a:buNone/>
              <a:defRPr sz="767"/>
            </a:lvl4pPr>
            <a:lvl5pPr marL="1557916" indent="0">
              <a:buNone/>
              <a:defRPr sz="767"/>
            </a:lvl5pPr>
            <a:lvl6pPr marL="1947395" indent="0">
              <a:buNone/>
              <a:defRPr sz="767"/>
            </a:lvl6pPr>
            <a:lvl7pPr marL="2336875" indent="0">
              <a:buNone/>
              <a:defRPr sz="767"/>
            </a:lvl7pPr>
            <a:lvl8pPr marL="2726354" indent="0">
              <a:buNone/>
              <a:defRPr sz="767"/>
            </a:lvl8pPr>
            <a:lvl9pPr marL="3115832"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095FE5B-5B75-4C36-9CCD-191C2872B856}" type="slidenum">
              <a:rPr lang="ja-JP" altLang="en-US"/>
              <a:pPr>
                <a:defRPr/>
              </a:pPr>
              <a:t>‹#›</a:t>
            </a:fld>
            <a:endParaRPr lang="ja-JP" altLang="en-US"/>
          </a:p>
        </p:txBody>
      </p:sp>
    </p:spTree>
    <p:extLst>
      <p:ext uri="{BB962C8B-B14F-4D97-AF65-F5344CB8AC3E}">
        <p14:creationId xmlns:p14="http://schemas.microsoft.com/office/powerpoint/2010/main" val="330057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433CAF85-A9E9-4A07-9B40-96CB74327930}" type="slidenum">
              <a:rPr lang="ja-JP" altLang="en-US"/>
              <a:pPr>
                <a:defRPr/>
              </a:pPr>
              <a:t>‹#›</a:t>
            </a:fld>
            <a:endParaRPr lang="ja-JP" altLang="en-US"/>
          </a:p>
        </p:txBody>
      </p:sp>
    </p:spTree>
    <p:extLst>
      <p:ext uri="{BB962C8B-B14F-4D97-AF65-F5344CB8AC3E}">
        <p14:creationId xmlns:p14="http://schemas.microsoft.com/office/powerpoint/2010/main" val="301148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0C9B242F-A887-4121-BE12-151D937299CB}" type="slidenum">
              <a:rPr lang="ja-JP" altLang="en-US"/>
              <a:pPr>
                <a:defRPr/>
              </a:pPr>
              <a:t>‹#›</a:t>
            </a:fld>
            <a:endParaRPr lang="ja-JP" altLang="en-US"/>
          </a:p>
        </p:txBody>
      </p:sp>
    </p:spTree>
    <p:extLst>
      <p:ext uri="{BB962C8B-B14F-4D97-AF65-F5344CB8AC3E}">
        <p14:creationId xmlns:p14="http://schemas.microsoft.com/office/powerpoint/2010/main" val="153474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2" y="2"/>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3"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100" indent="-197504">
              <a:buClr>
                <a:srgbClr val="00B0F0"/>
              </a:buClr>
              <a:buFont typeface="Arial" pitchFamily="34" charset="0"/>
              <a:buChar char="•"/>
              <a:defRPr sz="2045">
                <a:latin typeface="Arial" pitchFamily="34" charset="0"/>
                <a:cs typeface="Arial" pitchFamily="34" charset="0"/>
              </a:defRPr>
            </a:lvl2pPr>
            <a:lvl3pPr marL="875239" indent="-192092">
              <a:buClr>
                <a:srgbClr val="00B0F0"/>
              </a:buClr>
              <a:buFont typeface="Arial" pitchFamily="34" charset="0"/>
              <a:buChar char="•"/>
              <a:defRPr sz="1875">
                <a:latin typeface="Arial" pitchFamily="34" charset="0"/>
                <a:cs typeface="Arial" pitchFamily="34" charset="0"/>
              </a:defRPr>
            </a:lvl3pPr>
            <a:lvl4pPr marL="1174200" indent="-202915">
              <a:buClr>
                <a:srgbClr val="00B0F0"/>
              </a:buClr>
              <a:buFont typeface="Arial" pitchFamily="34" charset="0"/>
              <a:buChar char="•"/>
              <a:defRPr>
                <a:latin typeface="Arial" pitchFamily="34" charset="0"/>
                <a:cs typeface="Arial" pitchFamily="34" charset="0"/>
              </a:defRPr>
            </a:lvl4pPr>
            <a:lvl5pPr marL="1753182" indent="-194799">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104"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973302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16453" indent="0" algn="ctr">
              <a:buNone/>
              <a:defRPr>
                <a:solidFill>
                  <a:schemeClr val="tx1">
                    <a:tint val="75000"/>
                  </a:schemeClr>
                </a:solidFill>
              </a:defRPr>
            </a:lvl2pPr>
            <a:lvl3pPr marL="632903" indent="0" algn="ctr">
              <a:buNone/>
              <a:defRPr>
                <a:solidFill>
                  <a:schemeClr val="tx1">
                    <a:tint val="75000"/>
                  </a:schemeClr>
                </a:solidFill>
              </a:defRPr>
            </a:lvl3pPr>
            <a:lvl4pPr marL="949356" indent="0" algn="ctr">
              <a:buNone/>
              <a:defRPr>
                <a:solidFill>
                  <a:schemeClr val="tx1">
                    <a:tint val="75000"/>
                  </a:schemeClr>
                </a:solidFill>
              </a:defRPr>
            </a:lvl4pPr>
            <a:lvl5pPr marL="1265806" indent="0" algn="ctr">
              <a:buNone/>
              <a:defRPr>
                <a:solidFill>
                  <a:schemeClr val="tx1">
                    <a:tint val="75000"/>
                  </a:schemeClr>
                </a:solidFill>
              </a:defRPr>
            </a:lvl5pPr>
            <a:lvl6pPr marL="1582259" indent="0" algn="ctr">
              <a:buNone/>
              <a:defRPr>
                <a:solidFill>
                  <a:schemeClr val="tx1">
                    <a:tint val="75000"/>
                  </a:schemeClr>
                </a:solidFill>
              </a:defRPr>
            </a:lvl6pPr>
            <a:lvl7pPr marL="1898711" indent="0" algn="ctr">
              <a:buNone/>
              <a:defRPr>
                <a:solidFill>
                  <a:schemeClr val="tx1">
                    <a:tint val="75000"/>
                  </a:schemeClr>
                </a:solidFill>
              </a:defRPr>
            </a:lvl7pPr>
            <a:lvl8pPr marL="2215162" indent="0" algn="ctr">
              <a:buNone/>
              <a:defRPr>
                <a:solidFill>
                  <a:schemeClr val="tx1">
                    <a:tint val="75000"/>
                  </a:schemeClr>
                </a:solidFill>
              </a:defRPr>
            </a:lvl8pPr>
            <a:lvl9pPr marL="25316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B275AFB-66BC-47F1-AE2A-BA9C7875F051}" type="slidenum">
              <a:rPr lang="ja-JP" altLang="en-US"/>
              <a:pPr>
                <a:defRPr/>
              </a:pPr>
              <a:t>‹#›</a:t>
            </a:fld>
            <a:endParaRPr lang="ja-JP" altLang="en-US"/>
          </a:p>
        </p:txBody>
      </p:sp>
    </p:spTree>
    <p:extLst>
      <p:ext uri="{BB962C8B-B14F-4D97-AF65-F5344CB8AC3E}">
        <p14:creationId xmlns:p14="http://schemas.microsoft.com/office/powerpoint/2010/main" val="2461598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39FC568E-6B2B-4745-92A6-2DF6D2FF0B78}" type="slidenum">
              <a:rPr lang="ja-JP" altLang="en-US"/>
              <a:pPr>
                <a:defRPr/>
              </a:pPr>
              <a:t>‹#›</a:t>
            </a:fld>
            <a:endParaRPr lang="ja-JP" altLang="en-US"/>
          </a:p>
        </p:txBody>
      </p:sp>
    </p:spTree>
    <p:extLst>
      <p:ext uri="{BB962C8B-B14F-4D97-AF65-F5344CB8AC3E}">
        <p14:creationId xmlns:p14="http://schemas.microsoft.com/office/powerpoint/2010/main" val="194759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3"/>
            <a:ext cx="7772400" cy="1362075"/>
          </a:xfrm>
        </p:spPr>
        <p:txBody>
          <a:bodyPr anchor="t"/>
          <a:lstStyle>
            <a:lvl1pPr algn="l">
              <a:defRPr sz="2769"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385">
                <a:solidFill>
                  <a:schemeClr val="tx1">
                    <a:tint val="75000"/>
                  </a:schemeClr>
                </a:solidFill>
              </a:defRPr>
            </a:lvl1pPr>
            <a:lvl2pPr marL="316453" indent="0">
              <a:buNone/>
              <a:defRPr sz="1246">
                <a:solidFill>
                  <a:schemeClr val="tx1">
                    <a:tint val="75000"/>
                  </a:schemeClr>
                </a:solidFill>
              </a:defRPr>
            </a:lvl2pPr>
            <a:lvl3pPr marL="632903" indent="0">
              <a:buNone/>
              <a:defRPr sz="1108">
                <a:solidFill>
                  <a:schemeClr val="tx1">
                    <a:tint val="75000"/>
                  </a:schemeClr>
                </a:solidFill>
              </a:defRPr>
            </a:lvl3pPr>
            <a:lvl4pPr marL="949356" indent="0">
              <a:buNone/>
              <a:defRPr sz="969">
                <a:solidFill>
                  <a:schemeClr val="tx1">
                    <a:tint val="75000"/>
                  </a:schemeClr>
                </a:solidFill>
              </a:defRPr>
            </a:lvl4pPr>
            <a:lvl5pPr marL="1265806" indent="0">
              <a:buNone/>
              <a:defRPr sz="969">
                <a:solidFill>
                  <a:schemeClr val="tx1">
                    <a:tint val="75000"/>
                  </a:schemeClr>
                </a:solidFill>
              </a:defRPr>
            </a:lvl5pPr>
            <a:lvl6pPr marL="1582259" indent="0">
              <a:buNone/>
              <a:defRPr sz="969">
                <a:solidFill>
                  <a:schemeClr val="tx1">
                    <a:tint val="75000"/>
                  </a:schemeClr>
                </a:solidFill>
              </a:defRPr>
            </a:lvl6pPr>
            <a:lvl7pPr marL="1898711" indent="0">
              <a:buNone/>
              <a:defRPr sz="969">
                <a:solidFill>
                  <a:schemeClr val="tx1">
                    <a:tint val="75000"/>
                  </a:schemeClr>
                </a:solidFill>
              </a:defRPr>
            </a:lvl7pPr>
            <a:lvl8pPr marL="2215162" indent="0">
              <a:buNone/>
              <a:defRPr sz="969">
                <a:solidFill>
                  <a:schemeClr val="tx1">
                    <a:tint val="75000"/>
                  </a:schemeClr>
                </a:solidFill>
              </a:defRPr>
            </a:lvl8pPr>
            <a:lvl9pPr marL="2531614" indent="0">
              <a:buNone/>
              <a:defRPr sz="969">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ACA3A6D4-2B9C-4A65-BD32-9983B061E9EE}" type="slidenum">
              <a:rPr lang="ja-JP" altLang="en-US"/>
              <a:pPr>
                <a:defRPr/>
              </a:pPr>
              <a:t>‹#›</a:t>
            </a:fld>
            <a:endParaRPr lang="ja-JP" altLang="en-US"/>
          </a:p>
        </p:txBody>
      </p:sp>
    </p:spTree>
    <p:extLst>
      <p:ext uri="{BB962C8B-B14F-4D97-AF65-F5344CB8AC3E}">
        <p14:creationId xmlns:p14="http://schemas.microsoft.com/office/powerpoint/2010/main" val="695243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1E481C36-3223-4E96-B9E2-E5497F8D1955}" type="slidenum">
              <a:rPr lang="ja-JP" altLang="en-US"/>
              <a:pPr>
                <a:defRPr/>
              </a:pPr>
              <a:t>‹#›</a:t>
            </a:fld>
            <a:endParaRPr lang="ja-JP" altLang="en-US"/>
          </a:p>
        </p:txBody>
      </p:sp>
    </p:spTree>
    <p:extLst>
      <p:ext uri="{BB962C8B-B14F-4D97-AF65-F5344CB8AC3E}">
        <p14:creationId xmlns:p14="http://schemas.microsoft.com/office/powerpoint/2010/main" val="2289939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662" b="1"/>
            </a:lvl1pPr>
            <a:lvl2pPr marL="316453" indent="0">
              <a:buNone/>
              <a:defRPr sz="1385" b="1"/>
            </a:lvl2pPr>
            <a:lvl3pPr marL="632903" indent="0">
              <a:buNone/>
              <a:defRPr sz="1246" b="1"/>
            </a:lvl3pPr>
            <a:lvl4pPr marL="949356" indent="0">
              <a:buNone/>
              <a:defRPr sz="1108" b="1"/>
            </a:lvl4pPr>
            <a:lvl5pPr marL="1265806" indent="0">
              <a:buNone/>
              <a:defRPr sz="1108" b="1"/>
            </a:lvl5pPr>
            <a:lvl6pPr marL="1582259" indent="0">
              <a:buNone/>
              <a:defRPr sz="1108" b="1"/>
            </a:lvl6pPr>
            <a:lvl7pPr marL="1898711" indent="0">
              <a:buNone/>
              <a:defRPr sz="1108" b="1"/>
            </a:lvl7pPr>
            <a:lvl8pPr marL="2215162" indent="0">
              <a:buNone/>
              <a:defRPr sz="1108" b="1"/>
            </a:lvl8pPr>
            <a:lvl9pPr marL="2531614" indent="0">
              <a:buNone/>
              <a:defRPr sz="1108"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1662" b="1"/>
            </a:lvl1pPr>
            <a:lvl2pPr marL="316453" indent="0">
              <a:buNone/>
              <a:defRPr sz="1385" b="1"/>
            </a:lvl2pPr>
            <a:lvl3pPr marL="632903" indent="0">
              <a:buNone/>
              <a:defRPr sz="1246" b="1"/>
            </a:lvl3pPr>
            <a:lvl4pPr marL="949356" indent="0">
              <a:buNone/>
              <a:defRPr sz="1108" b="1"/>
            </a:lvl4pPr>
            <a:lvl5pPr marL="1265806" indent="0">
              <a:buNone/>
              <a:defRPr sz="1108" b="1"/>
            </a:lvl5pPr>
            <a:lvl6pPr marL="1582259" indent="0">
              <a:buNone/>
              <a:defRPr sz="1108" b="1"/>
            </a:lvl6pPr>
            <a:lvl7pPr marL="1898711" indent="0">
              <a:buNone/>
              <a:defRPr sz="1108" b="1"/>
            </a:lvl7pPr>
            <a:lvl8pPr marL="2215162" indent="0">
              <a:buNone/>
              <a:defRPr sz="1108" b="1"/>
            </a:lvl8pPr>
            <a:lvl9pPr marL="2531614" indent="0">
              <a:buNone/>
              <a:defRPr sz="1108"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4E7784F9-1F50-41A6-AE96-5F5DA2A50C17}" type="slidenum">
              <a:rPr lang="ja-JP" altLang="en-US"/>
              <a:pPr>
                <a:defRPr/>
              </a:pPr>
              <a:t>‹#›</a:t>
            </a:fld>
            <a:endParaRPr lang="ja-JP" altLang="en-US"/>
          </a:p>
        </p:txBody>
      </p:sp>
    </p:spTree>
    <p:extLst>
      <p:ext uri="{BB962C8B-B14F-4D97-AF65-F5344CB8AC3E}">
        <p14:creationId xmlns:p14="http://schemas.microsoft.com/office/powerpoint/2010/main" val="2824171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71307C1D-E074-4D57-832B-7D66ABFA0C07}" type="slidenum">
              <a:rPr lang="ja-JP" altLang="en-US"/>
              <a:pPr>
                <a:defRPr/>
              </a:pPr>
              <a:t>‹#›</a:t>
            </a:fld>
            <a:endParaRPr lang="ja-JP" altLang="en-US"/>
          </a:p>
        </p:txBody>
      </p:sp>
    </p:spTree>
    <p:extLst>
      <p:ext uri="{BB962C8B-B14F-4D97-AF65-F5344CB8AC3E}">
        <p14:creationId xmlns:p14="http://schemas.microsoft.com/office/powerpoint/2010/main" val="2509379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D9150829-BF80-4627-8C2F-4D13576C18D4}" type="slidenum">
              <a:rPr lang="ja-JP" altLang="en-US"/>
              <a:pPr>
                <a:defRPr/>
              </a:pPr>
              <a:t>‹#›</a:t>
            </a:fld>
            <a:endParaRPr lang="ja-JP" altLang="en-US"/>
          </a:p>
        </p:txBody>
      </p:sp>
    </p:spTree>
    <p:extLst>
      <p:ext uri="{BB962C8B-B14F-4D97-AF65-F5344CB8AC3E}">
        <p14:creationId xmlns:p14="http://schemas.microsoft.com/office/powerpoint/2010/main" val="2917482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385" b="1"/>
            </a:lvl1pPr>
          </a:lstStyle>
          <a:p>
            <a:r>
              <a:rPr lang="ja-JP" altLang="en-US"/>
              <a:t>マスタ タイトルの書式設定</a:t>
            </a:r>
          </a:p>
        </p:txBody>
      </p:sp>
      <p:sp>
        <p:nvSpPr>
          <p:cNvPr id="3" name="コンテンツ プレースホルダ 2"/>
          <p:cNvSpPr>
            <a:spLocks noGrp="1"/>
          </p:cNvSpPr>
          <p:nvPr>
            <p:ph idx="1"/>
          </p:nvPr>
        </p:nvSpPr>
        <p:spPr>
          <a:xfrm>
            <a:off x="3575053" y="273083"/>
            <a:ext cx="5111750" cy="5853113"/>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969"/>
            </a:lvl1pPr>
            <a:lvl2pPr marL="316453" indent="0">
              <a:buNone/>
              <a:defRPr sz="831"/>
            </a:lvl2pPr>
            <a:lvl3pPr marL="632903" indent="0">
              <a:buNone/>
              <a:defRPr sz="692"/>
            </a:lvl3pPr>
            <a:lvl4pPr marL="949356" indent="0">
              <a:buNone/>
              <a:defRPr sz="623"/>
            </a:lvl4pPr>
            <a:lvl5pPr marL="1265806" indent="0">
              <a:buNone/>
              <a:defRPr sz="623"/>
            </a:lvl5pPr>
            <a:lvl6pPr marL="1582259" indent="0">
              <a:buNone/>
              <a:defRPr sz="623"/>
            </a:lvl6pPr>
            <a:lvl7pPr marL="1898711" indent="0">
              <a:buNone/>
              <a:defRPr sz="623"/>
            </a:lvl7pPr>
            <a:lvl8pPr marL="2215162" indent="0">
              <a:buNone/>
              <a:defRPr sz="623"/>
            </a:lvl8pPr>
            <a:lvl9pPr marL="2531614"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D846A20B-EC79-4815-97B4-36FA32B1EE72}" type="slidenum">
              <a:rPr lang="ja-JP" altLang="en-US"/>
              <a:pPr>
                <a:defRPr/>
              </a:pPr>
              <a:t>‹#›</a:t>
            </a:fld>
            <a:endParaRPr lang="ja-JP" altLang="en-US"/>
          </a:p>
        </p:txBody>
      </p:sp>
    </p:spTree>
    <p:extLst>
      <p:ext uri="{BB962C8B-B14F-4D97-AF65-F5344CB8AC3E}">
        <p14:creationId xmlns:p14="http://schemas.microsoft.com/office/powerpoint/2010/main" val="948671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385"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215"/>
            </a:lvl1pPr>
            <a:lvl2pPr marL="316453" indent="0">
              <a:buNone/>
              <a:defRPr sz="1939"/>
            </a:lvl2pPr>
            <a:lvl3pPr marL="632903" indent="0">
              <a:buNone/>
              <a:defRPr sz="1662"/>
            </a:lvl3pPr>
            <a:lvl4pPr marL="949356" indent="0">
              <a:buNone/>
              <a:defRPr sz="1385"/>
            </a:lvl4pPr>
            <a:lvl5pPr marL="1265806" indent="0">
              <a:buNone/>
              <a:defRPr sz="1385"/>
            </a:lvl5pPr>
            <a:lvl6pPr marL="1582259" indent="0">
              <a:buNone/>
              <a:defRPr sz="1385"/>
            </a:lvl6pPr>
            <a:lvl7pPr marL="1898711" indent="0">
              <a:buNone/>
              <a:defRPr sz="1385"/>
            </a:lvl7pPr>
            <a:lvl8pPr marL="2215162" indent="0">
              <a:buNone/>
              <a:defRPr sz="1385"/>
            </a:lvl8pPr>
            <a:lvl9pPr marL="2531614" indent="0">
              <a:buNone/>
              <a:defRPr sz="1385"/>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969"/>
            </a:lvl1pPr>
            <a:lvl2pPr marL="316453" indent="0">
              <a:buNone/>
              <a:defRPr sz="831"/>
            </a:lvl2pPr>
            <a:lvl3pPr marL="632903" indent="0">
              <a:buNone/>
              <a:defRPr sz="692"/>
            </a:lvl3pPr>
            <a:lvl4pPr marL="949356" indent="0">
              <a:buNone/>
              <a:defRPr sz="623"/>
            </a:lvl4pPr>
            <a:lvl5pPr marL="1265806" indent="0">
              <a:buNone/>
              <a:defRPr sz="623"/>
            </a:lvl5pPr>
            <a:lvl6pPr marL="1582259" indent="0">
              <a:buNone/>
              <a:defRPr sz="623"/>
            </a:lvl6pPr>
            <a:lvl7pPr marL="1898711" indent="0">
              <a:buNone/>
              <a:defRPr sz="623"/>
            </a:lvl7pPr>
            <a:lvl8pPr marL="2215162" indent="0">
              <a:buNone/>
              <a:defRPr sz="623"/>
            </a:lvl8pPr>
            <a:lvl9pPr marL="2531614"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C07939F4-93DC-43A6-8E71-0CB771D06D53}" type="slidenum">
              <a:rPr lang="ja-JP" altLang="en-US"/>
              <a:pPr>
                <a:defRPr/>
              </a:pPr>
              <a:t>‹#›</a:t>
            </a:fld>
            <a:endParaRPr lang="ja-JP" altLang="en-US"/>
          </a:p>
        </p:txBody>
      </p:sp>
    </p:spTree>
    <p:extLst>
      <p:ext uri="{BB962C8B-B14F-4D97-AF65-F5344CB8AC3E}">
        <p14:creationId xmlns:p14="http://schemas.microsoft.com/office/powerpoint/2010/main" val="846141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F500A072-7BB4-4B15-B285-E7B9E66D5A61}" type="slidenum">
              <a:rPr lang="ja-JP" altLang="en-US"/>
              <a:pPr>
                <a:defRPr/>
              </a:pPr>
              <a:t>‹#›</a:t>
            </a:fld>
            <a:endParaRPr lang="ja-JP" altLang="en-US"/>
          </a:p>
        </p:txBody>
      </p:sp>
    </p:spTree>
    <p:extLst>
      <p:ext uri="{BB962C8B-B14F-4D97-AF65-F5344CB8AC3E}">
        <p14:creationId xmlns:p14="http://schemas.microsoft.com/office/powerpoint/2010/main" val="1652823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EFF30810-055D-46C6-A881-8980C9434F4A}" type="slidenum">
              <a:rPr lang="ja-JP" altLang="en-US"/>
              <a:pPr>
                <a:defRPr/>
              </a:pPr>
              <a:t>‹#›</a:t>
            </a:fld>
            <a:endParaRPr lang="ja-JP" altLang="en-US"/>
          </a:p>
        </p:txBody>
      </p:sp>
    </p:spTree>
    <p:extLst>
      <p:ext uri="{BB962C8B-B14F-4D97-AF65-F5344CB8AC3E}">
        <p14:creationId xmlns:p14="http://schemas.microsoft.com/office/powerpoint/2010/main" val="325313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2" y="2"/>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grpSp>
      <p:sp>
        <p:nvSpPr>
          <p:cNvPr id="6" name="Title 1"/>
          <p:cNvSpPr>
            <a:spLocks noGrp="1"/>
          </p:cNvSpPr>
          <p:nvPr>
            <p:ph type="title"/>
          </p:nvPr>
        </p:nvSpPr>
        <p:spPr>
          <a:xfrm>
            <a:off x="407103" y="139874"/>
            <a:ext cx="7862888" cy="457200"/>
          </a:xfrm>
        </p:spPr>
        <p:txBody>
          <a:bodyPr>
            <a:noAutofit/>
          </a:bodyPr>
          <a:lstStyle>
            <a:lvl1pPr algn="l">
              <a:defRPr sz="1939">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1939">
                <a:latin typeface="Arial" pitchFamily="34" charset="0"/>
                <a:cs typeface="Arial" pitchFamily="34" charset="0"/>
              </a:defRPr>
            </a:lvl1pPr>
            <a:lvl2pPr marL="477018" indent="-160472">
              <a:buClr>
                <a:srgbClr val="00B0F0"/>
              </a:buClr>
              <a:buFont typeface="Arial" pitchFamily="34" charset="0"/>
              <a:buChar char="•"/>
              <a:defRPr sz="1662">
                <a:latin typeface="Arial" pitchFamily="34" charset="0"/>
                <a:cs typeface="Arial" pitchFamily="34" charset="0"/>
              </a:defRPr>
            </a:lvl2pPr>
            <a:lvl3pPr marL="711132" indent="-156075">
              <a:buClr>
                <a:srgbClr val="00B0F0"/>
              </a:buClr>
              <a:buFont typeface="Arial" pitchFamily="34" charset="0"/>
              <a:buChar char="•"/>
              <a:defRPr sz="1523">
                <a:latin typeface="Arial" pitchFamily="34" charset="0"/>
                <a:cs typeface="Arial" pitchFamily="34" charset="0"/>
              </a:defRPr>
            </a:lvl3pPr>
            <a:lvl4pPr marL="954038" indent="-164868">
              <a:buClr>
                <a:srgbClr val="00B0F0"/>
              </a:buClr>
              <a:buFont typeface="Arial" pitchFamily="34" charset="0"/>
              <a:buChar char="•"/>
              <a:defRPr>
                <a:latin typeface="Arial" pitchFamily="34" charset="0"/>
                <a:cs typeface="Arial" pitchFamily="34" charset="0"/>
              </a:defRPr>
            </a:lvl4pPr>
            <a:lvl5pPr marL="1424461" indent="-158274">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0" cy="277708"/>
          </a:xfrm>
        </p:spPr>
        <p:txBody>
          <a:bodyPr anchor="ctr">
            <a:noAutofit/>
          </a:bodyPr>
          <a:lstStyle>
            <a:lvl1pPr marL="0" indent="0">
              <a:buFontTx/>
              <a:buNone/>
              <a:defRPr sz="1385"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685835" eaLnBrk="0" fontAlgn="base" hangingPunct="0">
              <a:spcBef>
                <a:spcPct val="0"/>
              </a:spcBef>
              <a:spcAft>
                <a:spcPct val="0"/>
              </a:spcAft>
              <a:defRPr sz="554">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613501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1915" indent="0" algn="ctr">
              <a:buNone/>
              <a:defRPr>
                <a:solidFill>
                  <a:schemeClr val="tx1">
                    <a:tint val="75000"/>
                  </a:schemeClr>
                </a:solidFill>
              </a:defRPr>
            </a:lvl2pPr>
            <a:lvl3pPr marL="843829" indent="0" algn="ctr">
              <a:buNone/>
              <a:defRPr>
                <a:solidFill>
                  <a:schemeClr val="tx1">
                    <a:tint val="75000"/>
                  </a:schemeClr>
                </a:solidFill>
              </a:defRPr>
            </a:lvl3pPr>
            <a:lvl4pPr marL="1265744" indent="0" algn="ctr">
              <a:buNone/>
              <a:defRPr>
                <a:solidFill>
                  <a:schemeClr val="tx1">
                    <a:tint val="75000"/>
                  </a:schemeClr>
                </a:solidFill>
              </a:defRPr>
            </a:lvl4pPr>
            <a:lvl5pPr marL="1687658" indent="0" algn="ctr">
              <a:buNone/>
              <a:defRPr>
                <a:solidFill>
                  <a:schemeClr val="tx1">
                    <a:tint val="75000"/>
                  </a:schemeClr>
                </a:solidFill>
              </a:defRPr>
            </a:lvl5pPr>
            <a:lvl6pPr marL="2109573" indent="0" algn="ctr">
              <a:buNone/>
              <a:defRPr>
                <a:solidFill>
                  <a:schemeClr val="tx1">
                    <a:tint val="75000"/>
                  </a:schemeClr>
                </a:solidFill>
              </a:defRPr>
            </a:lvl6pPr>
            <a:lvl7pPr marL="2531488" indent="0" algn="ctr">
              <a:buNone/>
              <a:defRPr>
                <a:solidFill>
                  <a:schemeClr val="tx1">
                    <a:tint val="75000"/>
                  </a:schemeClr>
                </a:solidFill>
              </a:defRPr>
            </a:lvl7pPr>
            <a:lvl8pPr marL="2953402" indent="0" algn="ctr">
              <a:buNone/>
              <a:defRPr>
                <a:solidFill>
                  <a:schemeClr val="tx1">
                    <a:tint val="75000"/>
                  </a:schemeClr>
                </a:solidFill>
              </a:defRPr>
            </a:lvl8pPr>
            <a:lvl9pPr marL="337531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fontAlgn="base" hangingPunct="0">
              <a:spcBef>
                <a:spcPct val="0"/>
              </a:spcBef>
              <a:spcAft>
                <a:spcPct val="0"/>
              </a:spcAft>
              <a:defRPr>
                <a:solidFill>
                  <a:prstClr val="black"/>
                </a:solidFill>
                <a:latin typeface="HGPｺﾞｼｯｸM" panose="020B0600000000000000" pitchFamily="50" charset="-128"/>
                <a:ea typeface="HGPｺﾞｼｯｸM" panose="020B0600000000000000" pitchFamily="50" charset="-128"/>
              </a:defRPr>
            </a:lvl1pPr>
          </a:lstStyle>
          <a:p>
            <a:pPr>
              <a:defRPr/>
            </a:pPr>
            <a:fld id="{D12B2733-7CE9-49BD-AFA1-9F7C94C9DBF1}" type="slidenum">
              <a:rPr lang="ja-JP" altLang="en-US"/>
              <a:pPr>
                <a:defRPr/>
              </a:pPr>
              <a:t>‹#›</a:t>
            </a:fld>
            <a:endParaRPr lang="ja-JP" altLang="en-US" dirty="0"/>
          </a:p>
        </p:txBody>
      </p:sp>
    </p:spTree>
    <p:extLst>
      <p:ext uri="{BB962C8B-B14F-4D97-AF65-F5344CB8AC3E}">
        <p14:creationId xmlns:p14="http://schemas.microsoft.com/office/powerpoint/2010/main" val="689679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40D688BC-0098-4155-B630-CFCDEC255D5A}" type="slidenum">
              <a:rPr lang="ja-JP" altLang="en-US"/>
              <a:pPr>
                <a:defRPr/>
              </a:pPr>
              <a:t>‹#›</a:t>
            </a:fld>
            <a:endParaRPr lang="ja-JP" altLang="en-US" dirty="0"/>
          </a:p>
        </p:txBody>
      </p:sp>
    </p:spTree>
    <p:extLst>
      <p:ext uri="{BB962C8B-B14F-4D97-AF65-F5344CB8AC3E}">
        <p14:creationId xmlns:p14="http://schemas.microsoft.com/office/powerpoint/2010/main" val="3576692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3"/>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846">
                <a:solidFill>
                  <a:schemeClr val="tx1">
                    <a:tint val="75000"/>
                  </a:schemeClr>
                </a:solidFill>
              </a:defRPr>
            </a:lvl1pPr>
            <a:lvl2pPr marL="421915" indent="0">
              <a:buNone/>
              <a:defRPr sz="1662">
                <a:solidFill>
                  <a:schemeClr val="tx1">
                    <a:tint val="75000"/>
                  </a:schemeClr>
                </a:solidFill>
              </a:defRPr>
            </a:lvl2pPr>
            <a:lvl3pPr marL="843829" indent="0">
              <a:buNone/>
              <a:defRPr sz="1477">
                <a:solidFill>
                  <a:schemeClr val="tx1">
                    <a:tint val="75000"/>
                  </a:schemeClr>
                </a:solidFill>
              </a:defRPr>
            </a:lvl3pPr>
            <a:lvl4pPr marL="1265744" indent="0">
              <a:buNone/>
              <a:defRPr sz="1292">
                <a:solidFill>
                  <a:schemeClr val="tx1">
                    <a:tint val="75000"/>
                  </a:schemeClr>
                </a:solidFill>
              </a:defRPr>
            </a:lvl4pPr>
            <a:lvl5pPr marL="1687658" indent="0">
              <a:buNone/>
              <a:defRPr sz="1292">
                <a:solidFill>
                  <a:schemeClr val="tx1">
                    <a:tint val="75000"/>
                  </a:schemeClr>
                </a:solidFill>
              </a:defRPr>
            </a:lvl5pPr>
            <a:lvl6pPr marL="2109573" indent="0">
              <a:buNone/>
              <a:defRPr sz="1292">
                <a:solidFill>
                  <a:schemeClr val="tx1">
                    <a:tint val="75000"/>
                  </a:schemeClr>
                </a:solidFill>
              </a:defRPr>
            </a:lvl6pPr>
            <a:lvl7pPr marL="2531488" indent="0">
              <a:buNone/>
              <a:defRPr sz="1292">
                <a:solidFill>
                  <a:schemeClr val="tx1">
                    <a:tint val="75000"/>
                  </a:schemeClr>
                </a:solidFill>
              </a:defRPr>
            </a:lvl7pPr>
            <a:lvl8pPr marL="2953402" indent="0">
              <a:buNone/>
              <a:defRPr sz="1292">
                <a:solidFill>
                  <a:schemeClr val="tx1">
                    <a:tint val="75000"/>
                  </a:schemeClr>
                </a:solidFill>
              </a:defRPr>
            </a:lvl8pPr>
            <a:lvl9pPr marL="3375316"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BE995DBB-DEEE-460F-941B-733A37F25C7D}" type="slidenum">
              <a:rPr lang="ja-JP" altLang="en-US"/>
              <a:pPr>
                <a:defRPr/>
              </a:pPr>
              <a:t>‹#›</a:t>
            </a:fld>
            <a:endParaRPr lang="ja-JP" altLang="en-US" dirty="0"/>
          </a:p>
        </p:txBody>
      </p:sp>
    </p:spTree>
    <p:extLst>
      <p:ext uri="{BB962C8B-B14F-4D97-AF65-F5344CB8AC3E}">
        <p14:creationId xmlns:p14="http://schemas.microsoft.com/office/powerpoint/2010/main" val="2105319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E04C9992-D925-4047-8DEF-388003C4BC99}" type="slidenum">
              <a:rPr lang="ja-JP" altLang="en-US"/>
              <a:pPr>
                <a:defRPr/>
              </a:pPr>
              <a:t>‹#›</a:t>
            </a:fld>
            <a:endParaRPr lang="ja-JP" altLang="en-US" dirty="0"/>
          </a:p>
        </p:txBody>
      </p:sp>
    </p:spTree>
    <p:extLst>
      <p:ext uri="{BB962C8B-B14F-4D97-AF65-F5344CB8AC3E}">
        <p14:creationId xmlns:p14="http://schemas.microsoft.com/office/powerpoint/2010/main" val="4280648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1915" indent="0">
              <a:buNone/>
              <a:defRPr sz="1846" b="1"/>
            </a:lvl2pPr>
            <a:lvl3pPr marL="843829" indent="0">
              <a:buNone/>
              <a:defRPr sz="1662" b="1"/>
            </a:lvl3pPr>
            <a:lvl4pPr marL="1265744" indent="0">
              <a:buNone/>
              <a:defRPr sz="1477" b="1"/>
            </a:lvl4pPr>
            <a:lvl5pPr marL="1687658" indent="0">
              <a:buNone/>
              <a:defRPr sz="1477" b="1"/>
            </a:lvl5pPr>
            <a:lvl6pPr marL="2109573" indent="0">
              <a:buNone/>
              <a:defRPr sz="1477" b="1"/>
            </a:lvl6pPr>
            <a:lvl7pPr marL="2531488" indent="0">
              <a:buNone/>
              <a:defRPr sz="1477" b="1"/>
            </a:lvl7pPr>
            <a:lvl8pPr marL="2953402" indent="0">
              <a:buNone/>
              <a:defRPr sz="1477" b="1"/>
            </a:lvl8pPr>
            <a:lvl9pPr marL="337531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215" b="1"/>
            </a:lvl1pPr>
            <a:lvl2pPr marL="421915" indent="0">
              <a:buNone/>
              <a:defRPr sz="1846" b="1"/>
            </a:lvl2pPr>
            <a:lvl3pPr marL="843829" indent="0">
              <a:buNone/>
              <a:defRPr sz="1662" b="1"/>
            </a:lvl3pPr>
            <a:lvl4pPr marL="1265744" indent="0">
              <a:buNone/>
              <a:defRPr sz="1477" b="1"/>
            </a:lvl4pPr>
            <a:lvl5pPr marL="1687658" indent="0">
              <a:buNone/>
              <a:defRPr sz="1477" b="1"/>
            </a:lvl5pPr>
            <a:lvl6pPr marL="2109573" indent="0">
              <a:buNone/>
              <a:defRPr sz="1477" b="1"/>
            </a:lvl6pPr>
            <a:lvl7pPr marL="2531488" indent="0">
              <a:buNone/>
              <a:defRPr sz="1477" b="1"/>
            </a:lvl7pPr>
            <a:lvl8pPr marL="2953402" indent="0">
              <a:buNone/>
              <a:defRPr sz="1477" b="1"/>
            </a:lvl8pPr>
            <a:lvl9pPr marL="337531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850F9750-7BF9-4548-B331-5C81F5CD7136}" type="slidenum">
              <a:rPr lang="ja-JP" altLang="en-US"/>
              <a:pPr>
                <a:defRPr/>
              </a:pPr>
              <a:t>‹#›</a:t>
            </a:fld>
            <a:endParaRPr lang="ja-JP" altLang="en-US" dirty="0"/>
          </a:p>
        </p:txBody>
      </p:sp>
    </p:spTree>
    <p:extLst>
      <p:ext uri="{BB962C8B-B14F-4D97-AF65-F5344CB8AC3E}">
        <p14:creationId xmlns:p14="http://schemas.microsoft.com/office/powerpoint/2010/main" val="249637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F03C5C9F-5CCF-4644-BADD-289148542460}" type="slidenum">
              <a:rPr lang="ja-JP" altLang="en-US"/>
              <a:pPr>
                <a:defRPr/>
              </a:pPr>
              <a:t>‹#›</a:t>
            </a:fld>
            <a:endParaRPr lang="ja-JP" altLang="en-US" dirty="0"/>
          </a:p>
        </p:txBody>
      </p:sp>
    </p:spTree>
    <p:extLst>
      <p:ext uri="{BB962C8B-B14F-4D97-AF65-F5344CB8AC3E}">
        <p14:creationId xmlns:p14="http://schemas.microsoft.com/office/powerpoint/2010/main" val="4089316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2A78B236-67D7-4AA3-8ED5-4B2973891A5A}" type="slidenum">
              <a:rPr lang="ja-JP" altLang="en-US"/>
              <a:pPr>
                <a:defRPr/>
              </a:pPr>
              <a:t>‹#›</a:t>
            </a:fld>
            <a:endParaRPr lang="ja-JP" altLang="en-US" dirty="0"/>
          </a:p>
        </p:txBody>
      </p:sp>
    </p:spTree>
    <p:extLst>
      <p:ext uri="{BB962C8B-B14F-4D97-AF65-F5344CB8AC3E}">
        <p14:creationId xmlns:p14="http://schemas.microsoft.com/office/powerpoint/2010/main" val="467416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292"/>
            </a:lvl1pPr>
            <a:lvl2pPr marL="421915" indent="0">
              <a:buNone/>
              <a:defRPr sz="1108"/>
            </a:lvl2pPr>
            <a:lvl3pPr marL="843829" indent="0">
              <a:buNone/>
              <a:defRPr sz="923"/>
            </a:lvl3pPr>
            <a:lvl4pPr marL="1265744" indent="0">
              <a:buNone/>
              <a:defRPr sz="831"/>
            </a:lvl4pPr>
            <a:lvl5pPr marL="1687658" indent="0">
              <a:buNone/>
              <a:defRPr sz="831"/>
            </a:lvl5pPr>
            <a:lvl6pPr marL="2109573" indent="0">
              <a:buNone/>
              <a:defRPr sz="831"/>
            </a:lvl6pPr>
            <a:lvl7pPr marL="2531488" indent="0">
              <a:buNone/>
              <a:defRPr sz="831"/>
            </a:lvl7pPr>
            <a:lvl8pPr marL="2953402" indent="0">
              <a:buNone/>
              <a:defRPr sz="831"/>
            </a:lvl8pPr>
            <a:lvl9pPr marL="3375316"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4362074F-4C21-41E7-9407-4EBBA8B46AB6}" type="slidenum">
              <a:rPr lang="ja-JP" altLang="en-US"/>
              <a:pPr>
                <a:defRPr/>
              </a:pPr>
              <a:t>‹#›</a:t>
            </a:fld>
            <a:endParaRPr lang="ja-JP" altLang="en-US" dirty="0"/>
          </a:p>
        </p:txBody>
      </p:sp>
    </p:spTree>
    <p:extLst>
      <p:ext uri="{BB962C8B-B14F-4D97-AF65-F5344CB8AC3E}">
        <p14:creationId xmlns:p14="http://schemas.microsoft.com/office/powerpoint/2010/main" val="4133226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954"/>
            </a:lvl1pPr>
            <a:lvl2pPr marL="421915" indent="0">
              <a:buNone/>
              <a:defRPr sz="2585"/>
            </a:lvl2pPr>
            <a:lvl3pPr marL="843829" indent="0">
              <a:buNone/>
              <a:defRPr sz="2215"/>
            </a:lvl3pPr>
            <a:lvl4pPr marL="1265744" indent="0">
              <a:buNone/>
              <a:defRPr sz="1846"/>
            </a:lvl4pPr>
            <a:lvl5pPr marL="1687658" indent="0">
              <a:buNone/>
              <a:defRPr sz="1846"/>
            </a:lvl5pPr>
            <a:lvl6pPr marL="2109573" indent="0">
              <a:buNone/>
              <a:defRPr sz="1846"/>
            </a:lvl6pPr>
            <a:lvl7pPr marL="2531488" indent="0">
              <a:buNone/>
              <a:defRPr sz="1846"/>
            </a:lvl7pPr>
            <a:lvl8pPr marL="2953402" indent="0">
              <a:buNone/>
              <a:defRPr sz="1846"/>
            </a:lvl8pPr>
            <a:lvl9pPr marL="3375316" indent="0">
              <a:buNone/>
              <a:defRPr sz="1846"/>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1915" indent="0">
              <a:buNone/>
              <a:defRPr sz="1108"/>
            </a:lvl2pPr>
            <a:lvl3pPr marL="843829" indent="0">
              <a:buNone/>
              <a:defRPr sz="923"/>
            </a:lvl3pPr>
            <a:lvl4pPr marL="1265744" indent="0">
              <a:buNone/>
              <a:defRPr sz="831"/>
            </a:lvl4pPr>
            <a:lvl5pPr marL="1687658" indent="0">
              <a:buNone/>
              <a:defRPr sz="831"/>
            </a:lvl5pPr>
            <a:lvl6pPr marL="2109573" indent="0">
              <a:buNone/>
              <a:defRPr sz="831"/>
            </a:lvl6pPr>
            <a:lvl7pPr marL="2531488" indent="0">
              <a:buNone/>
              <a:defRPr sz="831"/>
            </a:lvl7pPr>
            <a:lvl8pPr marL="2953402" indent="0">
              <a:buNone/>
              <a:defRPr sz="831"/>
            </a:lvl8pPr>
            <a:lvl9pPr marL="3375316"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EFBDF881-334E-4999-8F0C-13924E75DD28}" type="slidenum">
              <a:rPr lang="ja-JP" altLang="en-US"/>
              <a:pPr>
                <a:defRPr/>
              </a:pPr>
              <a:t>‹#›</a:t>
            </a:fld>
            <a:endParaRPr lang="ja-JP" altLang="en-US" dirty="0"/>
          </a:p>
        </p:txBody>
      </p:sp>
    </p:spTree>
    <p:extLst>
      <p:ext uri="{BB962C8B-B14F-4D97-AF65-F5344CB8AC3E}">
        <p14:creationId xmlns:p14="http://schemas.microsoft.com/office/powerpoint/2010/main" val="386616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4D76844C-A89E-498E-8218-E2B01B7AC426}" type="slidenum">
              <a:rPr lang="ja-JP" altLang="en-US"/>
              <a:pPr>
                <a:defRPr/>
              </a:pPr>
              <a:t>‹#›</a:t>
            </a:fld>
            <a:endParaRPr lang="ja-JP" altLang="en-US" dirty="0"/>
          </a:p>
        </p:txBody>
      </p:sp>
    </p:spTree>
    <p:extLst>
      <p:ext uri="{BB962C8B-B14F-4D97-AF65-F5344CB8AC3E}">
        <p14:creationId xmlns:p14="http://schemas.microsoft.com/office/powerpoint/2010/main" val="2842732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518D8494-2E6E-45BF-893C-7BBA78400C71}" type="slidenum">
              <a:rPr lang="ja-JP" altLang="en-US"/>
              <a:pPr>
                <a:defRPr/>
              </a:pPr>
              <a:t>‹#›</a:t>
            </a:fld>
            <a:endParaRPr lang="ja-JP" altLang="en-US" dirty="0"/>
          </a:p>
        </p:txBody>
      </p:sp>
    </p:spTree>
    <p:extLst>
      <p:ext uri="{BB962C8B-B14F-4D97-AF65-F5344CB8AC3E}">
        <p14:creationId xmlns:p14="http://schemas.microsoft.com/office/powerpoint/2010/main" val="2315816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09EF8C-B101-418A-AAB4-EFBA18DC2C82}" type="slidenum">
              <a:rPr lang="en-US" altLang="ja-JP"/>
              <a:pPr>
                <a:defRPr/>
              </a:pPr>
              <a:t>‹#›</a:t>
            </a:fld>
            <a:endParaRPr lang="en-US" altLang="ja-JP"/>
          </a:p>
        </p:txBody>
      </p:sp>
    </p:spTree>
    <p:extLst>
      <p:ext uri="{BB962C8B-B14F-4D97-AF65-F5344CB8AC3E}">
        <p14:creationId xmlns:p14="http://schemas.microsoft.com/office/powerpoint/2010/main" val="38702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025982-A84A-47E8-B82E-20EF513CBE30}" type="slidenum">
              <a:rPr lang="en-US" altLang="ja-JP"/>
              <a:pPr>
                <a:defRPr/>
              </a:pPr>
              <a:t>‹#›</a:t>
            </a:fld>
            <a:endParaRPr lang="en-US" altLang="ja-JP"/>
          </a:p>
        </p:txBody>
      </p:sp>
    </p:spTree>
    <p:extLst>
      <p:ext uri="{BB962C8B-B14F-4D97-AF65-F5344CB8AC3E}">
        <p14:creationId xmlns:p14="http://schemas.microsoft.com/office/powerpoint/2010/main" val="3936921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0646CF-B145-4770-A217-C6F5B22F36A1}" type="slidenum">
              <a:rPr lang="en-US" altLang="ja-JP"/>
              <a:pPr>
                <a:defRPr/>
              </a:pPr>
              <a:t>‹#›</a:t>
            </a:fld>
            <a:endParaRPr lang="en-US" altLang="ja-JP"/>
          </a:p>
        </p:txBody>
      </p:sp>
    </p:spTree>
    <p:extLst>
      <p:ext uri="{BB962C8B-B14F-4D97-AF65-F5344CB8AC3E}">
        <p14:creationId xmlns:p14="http://schemas.microsoft.com/office/powerpoint/2010/main" val="2238898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852C839-6536-459D-95A1-D23D4D441673}" type="slidenum">
              <a:rPr lang="en-US" altLang="ja-JP"/>
              <a:pPr>
                <a:defRPr/>
              </a:pPr>
              <a:t>‹#›</a:t>
            </a:fld>
            <a:endParaRPr lang="en-US" altLang="ja-JP"/>
          </a:p>
        </p:txBody>
      </p:sp>
    </p:spTree>
    <p:extLst>
      <p:ext uri="{BB962C8B-B14F-4D97-AF65-F5344CB8AC3E}">
        <p14:creationId xmlns:p14="http://schemas.microsoft.com/office/powerpoint/2010/main" val="647469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721F1C0-2DFB-4156-97DB-2F117501EF1D}" type="slidenum">
              <a:rPr lang="en-US" altLang="ja-JP"/>
              <a:pPr>
                <a:defRPr/>
              </a:pPr>
              <a:t>‹#›</a:t>
            </a:fld>
            <a:endParaRPr lang="en-US" altLang="ja-JP"/>
          </a:p>
        </p:txBody>
      </p:sp>
    </p:spTree>
    <p:extLst>
      <p:ext uri="{BB962C8B-B14F-4D97-AF65-F5344CB8AC3E}">
        <p14:creationId xmlns:p14="http://schemas.microsoft.com/office/powerpoint/2010/main" val="3617476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511C1BE-BF5E-48CA-BDAD-747D83FE96C9}" type="slidenum">
              <a:rPr lang="en-US" altLang="ja-JP"/>
              <a:pPr>
                <a:defRPr/>
              </a:pPr>
              <a:t>‹#›</a:t>
            </a:fld>
            <a:endParaRPr lang="en-US" altLang="ja-JP"/>
          </a:p>
        </p:txBody>
      </p:sp>
    </p:spTree>
    <p:extLst>
      <p:ext uri="{BB962C8B-B14F-4D97-AF65-F5344CB8AC3E}">
        <p14:creationId xmlns:p14="http://schemas.microsoft.com/office/powerpoint/2010/main" val="3726714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A848742-1534-4CCA-8751-1A911F1C89B0}" type="slidenum">
              <a:rPr lang="en-US" altLang="ja-JP"/>
              <a:pPr>
                <a:defRPr/>
              </a:pPr>
              <a:t>‹#›</a:t>
            </a:fld>
            <a:endParaRPr lang="en-US" altLang="ja-JP"/>
          </a:p>
        </p:txBody>
      </p:sp>
    </p:spTree>
    <p:extLst>
      <p:ext uri="{BB962C8B-B14F-4D97-AF65-F5344CB8AC3E}">
        <p14:creationId xmlns:p14="http://schemas.microsoft.com/office/powerpoint/2010/main" val="356608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4ABC80F-0295-46DB-95BD-96372415AA49}" type="slidenum">
              <a:rPr lang="en-US" altLang="ja-JP"/>
              <a:pPr>
                <a:defRPr/>
              </a:pPr>
              <a:t>‹#›</a:t>
            </a:fld>
            <a:endParaRPr lang="en-US" altLang="ja-JP"/>
          </a:p>
        </p:txBody>
      </p:sp>
    </p:spTree>
    <p:extLst>
      <p:ext uri="{BB962C8B-B14F-4D97-AF65-F5344CB8AC3E}">
        <p14:creationId xmlns:p14="http://schemas.microsoft.com/office/powerpoint/2010/main" val="36312125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71BC236-9DCA-4112-888D-7546C00497AB}" type="slidenum">
              <a:rPr lang="en-US" altLang="ja-JP"/>
              <a:pPr>
                <a:defRPr/>
              </a:pPr>
              <a:t>‹#›</a:t>
            </a:fld>
            <a:endParaRPr lang="en-US" altLang="ja-JP"/>
          </a:p>
        </p:txBody>
      </p:sp>
    </p:spTree>
    <p:extLst>
      <p:ext uri="{BB962C8B-B14F-4D97-AF65-F5344CB8AC3E}">
        <p14:creationId xmlns:p14="http://schemas.microsoft.com/office/powerpoint/2010/main" val="31883434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3FF48B-DEDE-4FA6-94C5-B8EFBE57FC0B}" type="slidenum">
              <a:rPr lang="en-US" altLang="ja-JP"/>
              <a:pPr>
                <a:defRPr/>
              </a:pPr>
              <a:t>‹#›</a:t>
            </a:fld>
            <a:endParaRPr lang="en-US" altLang="ja-JP"/>
          </a:p>
        </p:txBody>
      </p:sp>
    </p:spTree>
    <p:extLst>
      <p:ext uri="{BB962C8B-B14F-4D97-AF65-F5344CB8AC3E}">
        <p14:creationId xmlns:p14="http://schemas.microsoft.com/office/powerpoint/2010/main" val="1540659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29330-2FC2-4318-90C2-24A78E0DF0F5}" type="slidenum">
              <a:rPr lang="en-US" altLang="ja-JP"/>
              <a:pPr>
                <a:defRPr/>
              </a:pPr>
              <a:t>‹#›</a:t>
            </a:fld>
            <a:endParaRPr lang="en-US" altLang="ja-JP"/>
          </a:p>
        </p:txBody>
      </p:sp>
    </p:spTree>
    <p:extLst>
      <p:ext uri="{BB962C8B-B14F-4D97-AF65-F5344CB8AC3E}">
        <p14:creationId xmlns:p14="http://schemas.microsoft.com/office/powerpoint/2010/main" val="285660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5D7259-8A15-4754-AF95-AEC9E7F329E3}" type="slidenum">
              <a:rPr lang="en-US" altLang="ja-JP"/>
              <a:pPr>
                <a:defRPr/>
              </a:pPr>
              <a:t>‹#›</a:t>
            </a:fld>
            <a:endParaRPr lang="en-US" altLang="ja-JP"/>
          </a:p>
        </p:txBody>
      </p:sp>
    </p:spTree>
    <p:extLst>
      <p:ext uri="{BB962C8B-B14F-4D97-AF65-F5344CB8AC3E}">
        <p14:creationId xmlns:p14="http://schemas.microsoft.com/office/powerpoint/2010/main" val="382360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23851" y="188915"/>
            <a:ext cx="8496300" cy="936625"/>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028" name="Rectangle 3"/>
          <p:cNvSpPr>
            <a:spLocks noGrp="1" noChangeArrowheads="1"/>
          </p:cNvSpPr>
          <p:nvPr>
            <p:ph type="body" idx="1"/>
          </p:nvPr>
        </p:nvSpPr>
        <p:spPr bwMode="auto">
          <a:xfrm>
            <a:off x="323851" y="1484315"/>
            <a:ext cx="8496300" cy="47529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3"/>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a:defRPr sz="1108">
                <a:latin typeface="+mn-lt"/>
              </a:defRPr>
            </a:lvl1pPr>
          </a:lstStyle>
          <a:p>
            <a:pPr>
              <a:defRPr/>
            </a:pPr>
            <a:fld id="{23341650-0B70-4937-A96A-E7A73CAC2F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8818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2pPr>
      <a:lvl3pPr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3pPr>
      <a:lvl4pPr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4pPr>
      <a:lvl5pPr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fld id="{7ACDB00A-DFCD-47BF-A09C-7DBCDEEBFA8A}" type="datetime1">
              <a:rPr lang="ja-JP" altLang="en-US"/>
              <a:pPr>
                <a:defRPr/>
              </a:pPr>
              <a:t>2023/10/27</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92">
                <a:solidFill>
                  <a:srgbClr val="000000"/>
                </a:solidFill>
                <a:latin typeface="Arial" panose="020B0604020202020204" pitchFamily="34" charset="0"/>
                <a:ea typeface="ＭＳ Ｐゴシック" panose="020B0600070205080204" pitchFamily="50" charset="-128"/>
              </a:defRPr>
            </a:lvl1pPr>
          </a:lstStyle>
          <a:p>
            <a:pPr>
              <a:defRPr/>
            </a:pPr>
            <a:fld id="{768694EF-D9A3-4036-BC7A-865661460AEF}" type="slidenum">
              <a:rPr lang="en-US" altLang="ja-JP"/>
              <a:pPr>
                <a:defRPr/>
              </a:pPr>
              <a:t>‹#›</a:t>
            </a:fld>
            <a:endParaRPr lang="en-US" altLang="ja-JP"/>
          </a:p>
        </p:txBody>
      </p:sp>
    </p:spTree>
    <p:extLst>
      <p:ext uri="{BB962C8B-B14F-4D97-AF65-F5344CB8AC3E}">
        <p14:creationId xmlns:p14="http://schemas.microsoft.com/office/powerpoint/2010/main" val="5392360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5983531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13" tIns="45707" rIns="91413" bIns="45707" rtlCol="0" anchor="ctr"/>
          <a:lstStyle>
            <a:lvl1pPr algn="l" defTabSz="778958"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13" tIns="45707" rIns="91413" bIns="45707" rtlCol="0" anchor="ctr"/>
          <a:lstStyle>
            <a:lvl1pPr algn="ctr" defTabSz="778958"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0"/>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5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D96D061A-381E-4E79-A51F-D545854A8EED}" type="slidenum">
              <a:rPr lang="ja-JP" altLang="en-US"/>
              <a:pPr>
                <a:defRPr/>
              </a:pPr>
              <a:t>‹#›</a:t>
            </a:fld>
            <a:endParaRPr lang="ja-JP" altLang="en-US"/>
          </a:p>
        </p:txBody>
      </p:sp>
    </p:spTree>
    <p:extLst>
      <p:ext uri="{BB962C8B-B14F-4D97-AF65-F5344CB8AC3E}">
        <p14:creationId xmlns:p14="http://schemas.microsoft.com/office/powerpoint/2010/main" val="41820358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59" rtl="0" eaLnBrk="0" fontAlgn="base" hangingPunct="0">
        <a:spcBef>
          <a:spcPct val="0"/>
        </a:spcBef>
        <a:spcAft>
          <a:spcPct val="0"/>
        </a:spcAft>
        <a:defRPr kumimoji="1" sz="3692" kern="1200">
          <a:solidFill>
            <a:schemeClr val="tx1"/>
          </a:solidFill>
          <a:latin typeface="+mj-lt"/>
          <a:ea typeface="+mj-ea"/>
          <a:cs typeface="+mj-cs"/>
        </a:defRPr>
      </a:lvl1pPr>
      <a:lvl2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52"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104"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55"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208"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27" indent="-291627" algn="l" defTabSz="77815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613" indent="-243266" algn="l" defTabSz="77815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64" indent="-193440" algn="l" defTabSz="77815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76" indent="-193440" algn="l" defTabSz="77815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222" indent="-193440" algn="l" defTabSz="77815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134"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614"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93"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573"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58" rtl="0" eaLnBrk="1" latinLnBrk="0" hangingPunct="1">
        <a:defRPr kumimoji="1" sz="1534" kern="1200">
          <a:solidFill>
            <a:schemeClr val="tx1"/>
          </a:solidFill>
          <a:latin typeface="+mn-lt"/>
          <a:ea typeface="+mn-ea"/>
          <a:cs typeface="+mn-cs"/>
        </a:defRPr>
      </a:lvl1pPr>
      <a:lvl2pPr marL="389480" algn="l" defTabSz="778958" rtl="0" eaLnBrk="1" latinLnBrk="0" hangingPunct="1">
        <a:defRPr kumimoji="1" sz="1534" kern="1200">
          <a:solidFill>
            <a:schemeClr val="tx1"/>
          </a:solidFill>
          <a:latin typeface="+mn-lt"/>
          <a:ea typeface="+mn-ea"/>
          <a:cs typeface="+mn-cs"/>
        </a:defRPr>
      </a:lvl2pPr>
      <a:lvl3pPr marL="778958" algn="l" defTabSz="778958" rtl="0" eaLnBrk="1" latinLnBrk="0" hangingPunct="1">
        <a:defRPr kumimoji="1" sz="1534" kern="1200">
          <a:solidFill>
            <a:schemeClr val="tx1"/>
          </a:solidFill>
          <a:latin typeface="+mn-lt"/>
          <a:ea typeface="+mn-ea"/>
          <a:cs typeface="+mn-cs"/>
        </a:defRPr>
      </a:lvl3pPr>
      <a:lvl4pPr marL="1168438" algn="l" defTabSz="778958" rtl="0" eaLnBrk="1" latinLnBrk="0" hangingPunct="1">
        <a:defRPr kumimoji="1" sz="1534" kern="1200">
          <a:solidFill>
            <a:schemeClr val="tx1"/>
          </a:solidFill>
          <a:latin typeface="+mn-lt"/>
          <a:ea typeface="+mn-ea"/>
          <a:cs typeface="+mn-cs"/>
        </a:defRPr>
      </a:lvl4pPr>
      <a:lvl5pPr marL="1557916" algn="l" defTabSz="778958" rtl="0" eaLnBrk="1" latinLnBrk="0" hangingPunct="1">
        <a:defRPr kumimoji="1" sz="1534" kern="1200">
          <a:solidFill>
            <a:schemeClr val="tx1"/>
          </a:solidFill>
          <a:latin typeface="+mn-lt"/>
          <a:ea typeface="+mn-ea"/>
          <a:cs typeface="+mn-cs"/>
        </a:defRPr>
      </a:lvl5pPr>
      <a:lvl6pPr marL="1947395" algn="l" defTabSz="778958" rtl="0" eaLnBrk="1" latinLnBrk="0" hangingPunct="1">
        <a:defRPr kumimoji="1" sz="1534" kern="1200">
          <a:solidFill>
            <a:schemeClr val="tx1"/>
          </a:solidFill>
          <a:latin typeface="+mn-lt"/>
          <a:ea typeface="+mn-ea"/>
          <a:cs typeface="+mn-cs"/>
        </a:defRPr>
      </a:lvl6pPr>
      <a:lvl7pPr marL="2336875" algn="l" defTabSz="778958" rtl="0" eaLnBrk="1" latinLnBrk="0" hangingPunct="1">
        <a:defRPr kumimoji="1" sz="1534" kern="1200">
          <a:solidFill>
            <a:schemeClr val="tx1"/>
          </a:solidFill>
          <a:latin typeface="+mn-lt"/>
          <a:ea typeface="+mn-ea"/>
          <a:cs typeface="+mn-cs"/>
        </a:defRPr>
      </a:lvl7pPr>
      <a:lvl8pPr marL="2726354" algn="l" defTabSz="778958" rtl="0" eaLnBrk="1" latinLnBrk="0" hangingPunct="1">
        <a:defRPr kumimoji="1" sz="1534" kern="1200">
          <a:solidFill>
            <a:schemeClr val="tx1"/>
          </a:solidFill>
          <a:latin typeface="+mn-lt"/>
          <a:ea typeface="+mn-ea"/>
          <a:cs typeface="+mn-cs"/>
        </a:defRPr>
      </a:lvl8pPr>
      <a:lvl9pPr marL="3115832" algn="l" defTabSz="778958" rtl="0" eaLnBrk="1" latinLnBrk="0" hangingPunct="1">
        <a:defRPr kumimoji="1" sz="15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13" tIns="45707" rIns="91413" bIns="45707" rtlCol="0" anchor="ctr"/>
          <a:lstStyle>
            <a:lvl1pPr algn="l" defTabSz="632903"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13" tIns="45707" rIns="91413" bIns="45707" rtlCol="0" anchor="ctr"/>
          <a:lstStyle>
            <a:lvl1pPr algn="ctr" defTabSz="632903"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0"/>
            <a:ext cx="2133600" cy="365125"/>
          </a:xfrm>
          <a:prstGeom prst="rect">
            <a:avLst/>
          </a:prstGeom>
        </p:spPr>
        <p:txBody>
          <a:bodyPr vert="horz" wrap="square" lIns="91413" tIns="45707" rIns="91413" bIns="45707" numCol="1" anchor="ctr" anchorCtr="0" compatLnSpc="1">
            <a:prstTxWarp prst="textNoShape">
              <a:avLst/>
            </a:prstTxWarp>
          </a:bodyPr>
          <a:lstStyle>
            <a:lvl1pPr algn="r" defTabSz="632254" eaLnBrk="1" hangingPunct="1">
              <a:defRPr sz="825">
                <a:solidFill>
                  <a:srgbClr val="898989"/>
                </a:solidFill>
                <a:latin typeface="Calibri" panose="020F0502020204030204" pitchFamily="34" charset="0"/>
                <a:ea typeface="ＭＳ Ｐゴシック" panose="020B0600070205080204" pitchFamily="50" charset="-128"/>
              </a:defRPr>
            </a:lvl1pPr>
          </a:lstStyle>
          <a:p>
            <a:pPr>
              <a:defRPr/>
            </a:pPr>
            <a:fld id="{87446105-43A3-4169-9B1C-0F8F68EF1510}" type="slidenum">
              <a:rPr lang="ja-JP" altLang="en-US"/>
              <a:pPr>
                <a:defRPr/>
              </a:pPr>
              <a:t>‹#›</a:t>
            </a:fld>
            <a:endParaRPr lang="ja-JP" altLang="en-US"/>
          </a:p>
        </p:txBody>
      </p:sp>
    </p:spTree>
    <p:extLst>
      <p:ext uri="{BB962C8B-B14F-4D97-AF65-F5344CB8AC3E}">
        <p14:creationId xmlns:p14="http://schemas.microsoft.com/office/powerpoint/2010/main" val="159704255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631613" rtl="0" eaLnBrk="0" fontAlgn="base" hangingPunct="0">
        <a:spcBef>
          <a:spcPct val="0"/>
        </a:spcBef>
        <a:spcAft>
          <a:spcPct val="0"/>
        </a:spcAft>
        <a:defRPr kumimoji="1" sz="2954" kern="1200">
          <a:solidFill>
            <a:schemeClr val="tx1"/>
          </a:solidFill>
          <a:latin typeface="+mj-lt"/>
          <a:ea typeface="+mj-ea"/>
          <a:cs typeface="+mj-cs"/>
        </a:defRPr>
      </a:lvl1pPr>
      <a:lvl2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2pPr>
      <a:lvl3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3pPr>
      <a:lvl4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4pPr>
      <a:lvl5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5pPr>
      <a:lvl6pPr marL="342917"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6pPr>
      <a:lvl7pPr marL="685835"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7pPr>
      <a:lvl8pPr marL="1028752"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8pPr>
      <a:lvl9pPr marL="1371668"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9pPr>
    </p:titleStyle>
    <p:bodyStyle>
      <a:lvl1pPr marL="235940" indent="-235940" algn="l" defTabSz="631613" rtl="0" eaLnBrk="0" fontAlgn="base" hangingPunct="0">
        <a:spcBef>
          <a:spcPct val="20000"/>
        </a:spcBef>
        <a:spcAft>
          <a:spcPct val="0"/>
        </a:spcAft>
        <a:buFont typeface="Arial" panose="020B0604020202020204" pitchFamily="34" charset="0"/>
        <a:buChar char="•"/>
        <a:defRPr kumimoji="1" sz="2123" kern="1200">
          <a:solidFill>
            <a:schemeClr val="tx1"/>
          </a:solidFill>
          <a:latin typeface="+mn-lt"/>
          <a:ea typeface="+mn-ea"/>
          <a:cs typeface="+mn-cs"/>
        </a:defRPr>
      </a:lvl1pPr>
      <a:lvl2pPr marL="512910" indent="-196371" algn="l" defTabSz="631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2pPr>
      <a:lvl3pPr marL="789882" indent="-156804" algn="l" defTabSz="631613" rtl="0" eaLnBrk="0" fontAlgn="base" hangingPunct="0">
        <a:spcBef>
          <a:spcPct val="20000"/>
        </a:spcBef>
        <a:spcAft>
          <a:spcPct val="0"/>
        </a:spcAft>
        <a:buFont typeface="Arial" panose="020B0604020202020204" pitchFamily="34" charset="0"/>
        <a:buChar char="•"/>
        <a:defRPr kumimoji="1" sz="1569" kern="1200">
          <a:solidFill>
            <a:schemeClr val="tx1"/>
          </a:solidFill>
          <a:latin typeface="+mn-lt"/>
          <a:ea typeface="+mn-ea"/>
          <a:cs typeface="+mn-cs"/>
        </a:defRPr>
      </a:lvl3pPr>
      <a:lvl4pPr marL="1106421" indent="-156804" algn="l" defTabSz="631613"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421494" indent="-156804" algn="l" defTabSz="631613"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1740484"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6936"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388"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89840"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2903" rtl="0" eaLnBrk="1" latinLnBrk="0" hangingPunct="1">
        <a:defRPr kumimoji="1" sz="1246" kern="1200">
          <a:solidFill>
            <a:schemeClr val="tx1"/>
          </a:solidFill>
          <a:latin typeface="+mn-lt"/>
          <a:ea typeface="+mn-ea"/>
          <a:cs typeface="+mn-cs"/>
        </a:defRPr>
      </a:lvl1pPr>
      <a:lvl2pPr marL="316453" algn="l" defTabSz="632903" rtl="0" eaLnBrk="1" latinLnBrk="0" hangingPunct="1">
        <a:defRPr kumimoji="1" sz="1246" kern="1200">
          <a:solidFill>
            <a:schemeClr val="tx1"/>
          </a:solidFill>
          <a:latin typeface="+mn-lt"/>
          <a:ea typeface="+mn-ea"/>
          <a:cs typeface="+mn-cs"/>
        </a:defRPr>
      </a:lvl2pPr>
      <a:lvl3pPr marL="632903" algn="l" defTabSz="632903" rtl="0" eaLnBrk="1" latinLnBrk="0" hangingPunct="1">
        <a:defRPr kumimoji="1" sz="1246" kern="1200">
          <a:solidFill>
            <a:schemeClr val="tx1"/>
          </a:solidFill>
          <a:latin typeface="+mn-lt"/>
          <a:ea typeface="+mn-ea"/>
          <a:cs typeface="+mn-cs"/>
        </a:defRPr>
      </a:lvl3pPr>
      <a:lvl4pPr marL="949356" algn="l" defTabSz="632903" rtl="0" eaLnBrk="1" latinLnBrk="0" hangingPunct="1">
        <a:defRPr kumimoji="1" sz="1246" kern="1200">
          <a:solidFill>
            <a:schemeClr val="tx1"/>
          </a:solidFill>
          <a:latin typeface="+mn-lt"/>
          <a:ea typeface="+mn-ea"/>
          <a:cs typeface="+mn-cs"/>
        </a:defRPr>
      </a:lvl4pPr>
      <a:lvl5pPr marL="1265806" algn="l" defTabSz="632903" rtl="0" eaLnBrk="1" latinLnBrk="0" hangingPunct="1">
        <a:defRPr kumimoji="1" sz="1246" kern="1200">
          <a:solidFill>
            <a:schemeClr val="tx1"/>
          </a:solidFill>
          <a:latin typeface="+mn-lt"/>
          <a:ea typeface="+mn-ea"/>
          <a:cs typeface="+mn-cs"/>
        </a:defRPr>
      </a:lvl5pPr>
      <a:lvl6pPr marL="1582259" algn="l" defTabSz="632903" rtl="0" eaLnBrk="1" latinLnBrk="0" hangingPunct="1">
        <a:defRPr kumimoji="1" sz="1246" kern="1200">
          <a:solidFill>
            <a:schemeClr val="tx1"/>
          </a:solidFill>
          <a:latin typeface="+mn-lt"/>
          <a:ea typeface="+mn-ea"/>
          <a:cs typeface="+mn-cs"/>
        </a:defRPr>
      </a:lvl6pPr>
      <a:lvl7pPr marL="1898711" algn="l" defTabSz="632903" rtl="0" eaLnBrk="1" latinLnBrk="0" hangingPunct="1">
        <a:defRPr kumimoji="1" sz="1246" kern="1200">
          <a:solidFill>
            <a:schemeClr val="tx1"/>
          </a:solidFill>
          <a:latin typeface="+mn-lt"/>
          <a:ea typeface="+mn-ea"/>
          <a:cs typeface="+mn-cs"/>
        </a:defRPr>
      </a:lvl7pPr>
      <a:lvl8pPr marL="2215162" algn="l" defTabSz="632903" rtl="0" eaLnBrk="1" latinLnBrk="0" hangingPunct="1">
        <a:defRPr kumimoji="1" sz="1246" kern="1200">
          <a:solidFill>
            <a:schemeClr val="tx1"/>
          </a:solidFill>
          <a:latin typeface="+mn-lt"/>
          <a:ea typeface="+mn-ea"/>
          <a:cs typeface="+mn-cs"/>
        </a:defRPr>
      </a:lvl8pPr>
      <a:lvl9pPr marL="2531614" algn="l" defTabSz="632903" rtl="0" eaLnBrk="1" latinLnBrk="0" hangingPunct="1">
        <a:defRPr kumimoji="1" sz="124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8195"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843829" eaLnBrk="1" fontAlgn="auto" hangingPunct="1">
              <a:spcBef>
                <a:spcPts val="0"/>
              </a:spcBef>
              <a:spcAft>
                <a:spcPts val="0"/>
              </a:spcAft>
              <a:defRPr sz="1108">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843829" eaLnBrk="1" fontAlgn="auto" hangingPunct="1">
              <a:spcBef>
                <a:spcPts val="0"/>
              </a:spcBef>
              <a:spcAft>
                <a:spcPts val="0"/>
              </a:spcAft>
              <a:defRPr sz="1108">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lIns="91413" tIns="45707" rIns="91413" bIns="45707" rtlCol="0" anchor="ctr"/>
          <a:lstStyle>
            <a:lvl1pPr algn="r" defTabSz="843829" eaLnBrk="1" fontAlgn="auto" hangingPunct="1">
              <a:spcBef>
                <a:spcPts val="0"/>
              </a:spcBef>
              <a:spcAft>
                <a:spcPts val="0"/>
              </a:spcAft>
              <a:defRPr sz="1108">
                <a:solidFill>
                  <a:prstClr val="black">
                    <a:tint val="75000"/>
                  </a:prstClr>
                </a:solidFill>
                <a:latin typeface="Calibri"/>
                <a:ea typeface="ＭＳ Ｐゴシック" panose="020B0600070205080204" pitchFamily="50" charset="-128"/>
              </a:defRPr>
            </a:lvl1pPr>
          </a:lstStyle>
          <a:p>
            <a:pPr>
              <a:defRPr/>
            </a:pPr>
            <a:fld id="{77866D3C-7168-452C-B5C7-B25DB3C33A01}" type="slidenum">
              <a:rPr lang="ja-JP" altLang="en-US"/>
              <a:pPr>
                <a:defRPr/>
              </a:pPr>
              <a:t>‹#›</a:t>
            </a:fld>
            <a:endParaRPr lang="ja-JP" altLang="en-US" dirty="0"/>
          </a:p>
        </p:txBody>
      </p:sp>
    </p:spTree>
    <p:extLst>
      <p:ext uri="{BB962C8B-B14F-4D97-AF65-F5344CB8AC3E}">
        <p14:creationId xmlns:p14="http://schemas.microsoft.com/office/powerpoint/2010/main" val="54470286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842618" rtl="0" eaLnBrk="0" fontAlgn="base" hangingPunct="0">
        <a:spcBef>
          <a:spcPct val="0"/>
        </a:spcBef>
        <a:spcAft>
          <a:spcPct val="0"/>
        </a:spcAft>
        <a:defRPr kumimoji="1" sz="4062" kern="1200">
          <a:solidFill>
            <a:schemeClr val="tx1"/>
          </a:solidFill>
          <a:latin typeface="+mj-lt"/>
          <a:ea typeface="+mj-ea"/>
          <a:cs typeface="+mj-cs"/>
        </a:defRPr>
      </a:lvl1pPr>
      <a:lvl2pPr algn="ctr" defTabSz="842618"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8"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8"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8"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41" algn="ctr" defTabSz="842618"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83" algn="ctr" defTabSz="842618"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24" algn="ctr" defTabSz="842618"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65" algn="ctr" defTabSz="842618"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6" indent="-315066" algn="l" defTabSz="842618"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52" indent="-262311" algn="l" defTabSz="842618"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8" indent="-209556" algn="l" defTabSz="842618"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5680" indent="-209556" algn="l" defTabSz="842618"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7721" indent="-209556" algn="l" defTabSz="842618"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20529"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444"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359"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274" indent="-210958" algn="l" defTabSz="843829"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829" rtl="0" eaLnBrk="1" latinLnBrk="0" hangingPunct="1">
        <a:defRPr kumimoji="1" sz="1662" kern="1200">
          <a:solidFill>
            <a:schemeClr val="tx1"/>
          </a:solidFill>
          <a:latin typeface="+mn-lt"/>
          <a:ea typeface="+mn-ea"/>
          <a:cs typeface="+mn-cs"/>
        </a:defRPr>
      </a:lvl1pPr>
      <a:lvl2pPr marL="421915" algn="l" defTabSz="843829" rtl="0" eaLnBrk="1" latinLnBrk="0" hangingPunct="1">
        <a:defRPr kumimoji="1" sz="1662" kern="1200">
          <a:solidFill>
            <a:schemeClr val="tx1"/>
          </a:solidFill>
          <a:latin typeface="+mn-lt"/>
          <a:ea typeface="+mn-ea"/>
          <a:cs typeface="+mn-cs"/>
        </a:defRPr>
      </a:lvl2pPr>
      <a:lvl3pPr marL="843829" algn="l" defTabSz="843829" rtl="0" eaLnBrk="1" latinLnBrk="0" hangingPunct="1">
        <a:defRPr kumimoji="1" sz="1662" kern="1200">
          <a:solidFill>
            <a:schemeClr val="tx1"/>
          </a:solidFill>
          <a:latin typeface="+mn-lt"/>
          <a:ea typeface="+mn-ea"/>
          <a:cs typeface="+mn-cs"/>
        </a:defRPr>
      </a:lvl3pPr>
      <a:lvl4pPr marL="1265744" algn="l" defTabSz="843829" rtl="0" eaLnBrk="1" latinLnBrk="0" hangingPunct="1">
        <a:defRPr kumimoji="1" sz="1662" kern="1200">
          <a:solidFill>
            <a:schemeClr val="tx1"/>
          </a:solidFill>
          <a:latin typeface="+mn-lt"/>
          <a:ea typeface="+mn-ea"/>
          <a:cs typeface="+mn-cs"/>
        </a:defRPr>
      </a:lvl4pPr>
      <a:lvl5pPr marL="1687658" algn="l" defTabSz="843829" rtl="0" eaLnBrk="1" latinLnBrk="0" hangingPunct="1">
        <a:defRPr kumimoji="1" sz="1662" kern="1200">
          <a:solidFill>
            <a:schemeClr val="tx1"/>
          </a:solidFill>
          <a:latin typeface="+mn-lt"/>
          <a:ea typeface="+mn-ea"/>
          <a:cs typeface="+mn-cs"/>
        </a:defRPr>
      </a:lvl5pPr>
      <a:lvl6pPr marL="2109573" algn="l" defTabSz="843829" rtl="0" eaLnBrk="1" latinLnBrk="0" hangingPunct="1">
        <a:defRPr kumimoji="1" sz="1662" kern="1200">
          <a:solidFill>
            <a:schemeClr val="tx1"/>
          </a:solidFill>
          <a:latin typeface="+mn-lt"/>
          <a:ea typeface="+mn-ea"/>
          <a:cs typeface="+mn-cs"/>
        </a:defRPr>
      </a:lvl6pPr>
      <a:lvl7pPr marL="2531488" algn="l" defTabSz="843829" rtl="0" eaLnBrk="1" latinLnBrk="0" hangingPunct="1">
        <a:defRPr kumimoji="1" sz="1662" kern="1200">
          <a:solidFill>
            <a:schemeClr val="tx1"/>
          </a:solidFill>
          <a:latin typeface="+mn-lt"/>
          <a:ea typeface="+mn-ea"/>
          <a:cs typeface="+mn-cs"/>
        </a:defRPr>
      </a:lvl7pPr>
      <a:lvl8pPr marL="2953402" algn="l" defTabSz="843829" rtl="0" eaLnBrk="1" latinLnBrk="0" hangingPunct="1">
        <a:defRPr kumimoji="1" sz="1662" kern="1200">
          <a:solidFill>
            <a:schemeClr val="tx1"/>
          </a:solidFill>
          <a:latin typeface="+mn-lt"/>
          <a:ea typeface="+mn-ea"/>
          <a:cs typeface="+mn-cs"/>
        </a:defRPr>
      </a:lvl8pPr>
      <a:lvl9pPr marL="3375316" algn="l" defTabSz="843829"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a:defRPr/>
            </a:pP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defRPr>
            </a:lvl1pPr>
          </a:lstStyle>
          <a:p>
            <a:pPr>
              <a:defRPr/>
            </a:pPr>
            <a:fld id="{091D08D1-0B38-40CF-94D1-E3B9BBE7C0D7}" type="slidenum">
              <a:rPr lang="en-US" altLang="ja-JP"/>
              <a:pPr>
                <a:defRPr/>
              </a:pPr>
              <a:t>‹#›</a:t>
            </a:fld>
            <a:endParaRPr lang="en-US" altLang="ja-JP"/>
          </a:p>
        </p:txBody>
      </p:sp>
    </p:spTree>
    <p:extLst>
      <p:ext uri="{BB962C8B-B14F-4D97-AF65-F5344CB8AC3E}">
        <p14:creationId xmlns:p14="http://schemas.microsoft.com/office/powerpoint/2010/main" val="139708920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679317"/>
            <a:ext cx="9144000" cy="1411257"/>
          </a:xfrm>
          <a:prstGeom prst="rect">
            <a:avLst/>
          </a:prstGeom>
          <a:solidFill>
            <a:srgbClr val="70833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Rectangle 2"/>
          <p:cNvSpPr txBox="1">
            <a:spLocks noChangeArrowheads="1"/>
          </p:cNvSpPr>
          <p:nvPr/>
        </p:nvSpPr>
        <p:spPr bwMode="auto">
          <a:xfrm>
            <a:off x="2583656" y="1000770"/>
            <a:ext cx="3976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基本知識 編</a:t>
            </a:r>
          </a:p>
        </p:txBody>
      </p:sp>
      <p:sp>
        <p:nvSpPr>
          <p:cNvPr id="10" name="Rectangle 4"/>
          <p:cNvSpPr>
            <a:spLocks noChangeArrowheads="1"/>
          </p:cNvSpPr>
          <p:nvPr/>
        </p:nvSpPr>
        <p:spPr bwMode="auto">
          <a:xfrm>
            <a:off x="694314" y="2412028"/>
            <a:ext cx="7958890" cy="378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t" anchorCtr="0"/>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spcBef>
                <a:spcPct val="10000"/>
              </a:spcBef>
            </a:pPr>
            <a:r>
              <a:rPr lang="ja-JP" altLang="en-US" sz="27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708339"/>
                </a:solidFill>
                <a:latin typeface="BIZ UDPゴシック" panose="020B0400000000000000" pitchFamily="50" charset="-128"/>
                <a:ea typeface="BIZ UDPゴシック" panose="020B0400000000000000" pitchFamily="50" charset="-128"/>
                <a:cs typeface="Meiryo UI" pitchFamily="50" charset="-128"/>
              </a:rPr>
              <a:t>ねらい： 認知症に関する基本的な知識・診断の</a:t>
            </a:r>
            <a:endParaRPr lang="en-US" altLang="ja-JP" sz="27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700" b="1" dirty="0">
                <a:solidFill>
                  <a:srgbClr val="708339"/>
                </a:solidFill>
                <a:latin typeface="BIZ UDPゴシック" panose="020B0400000000000000" pitchFamily="50" charset="-128"/>
                <a:ea typeface="BIZ UDPゴシック" panose="020B0400000000000000" pitchFamily="50" charset="-128"/>
                <a:cs typeface="Meiryo UI" pitchFamily="50" charset="-128"/>
              </a:rPr>
              <a:t>            原則を理解する</a:t>
            </a:r>
            <a:endParaRPr lang="ja-JP" altLang="en-US" sz="9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500" b="1" dirty="0">
                <a:solidFill>
                  <a:srgbClr val="4D4D4D"/>
                </a:solidFill>
                <a:latin typeface="BIZ UDPゴシック" panose="020B0400000000000000" pitchFamily="50" charset="-128"/>
                <a:ea typeface="BIZ UDPゴシック" panose="020B0400000000000000" pitchFamily="50" charset="-128"/>
                <a:cs typeface="Meiryo UI" pitchFamily="50" charset="-128"/>
              </a:rPr>
              <a:t> 到達目標：</a:t>
            </a:r>
            <a:endParaRPr lang="en-US" altLang="ja-JP" sz="25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認知症の主な原因疾患及びその症状や経過等を</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認知症の診断基準及び診断のポイントを理解する</a:t>
            </a: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認知症の診断の手順および鑑別すべき疾患に</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ついて理解する</a:t>
            </a:r>
          </a:p>
          <a:p>
            <a:pPr defTabSz="909638" eaLnBrk="1" hangingPunct="1">
              <a:spcBef>
                <a:spcPts val="1200"/>
              </a:spcBef>
            </a:pPr>
            <a:endParaRPr lang="ja-JP" altLang="en-US"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02358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370793"/>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のような行動・心理症状を伴い、より進行した段階で精神病症状、易刺激性、攻撃、錯乱、歩行や移動の異常や痙攣を来す可能性がある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46083" name="Rectangle 3"/>
          <p:cNvSpPr>
            <a:spLocks noChangeArrowheads="1"/>
          </p:cNvSpPr>
          <p:nvPr/>
        </p:nvSpPr>
        <p:spPr bwMode="auto">
          <a:xfrm>
            <a:off x="579131" y="660098"/>
            <a:ext cx="7851775" cy="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429457-7E3C-46F2-B76C-51FB29F5C72D}"/>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E3BAD709-D68B-42B3-B52F-00A5D85194D9}"/>
              </a:ext>
            </a:extLst>
          </p:cNvPr>
          <p:cNvSpPr txBox="1">
            <a:spLocks noChangeArrowheads="1"/>
          </p:cNvSpPr>
          <p:nvPr/>
        </p:nvSpPr>
        <p:spPr bwMode="auto">
          <a:xfrm>
            <a:off x="1642630" y="31953"/>
            <a:ext cx="5864206"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2338DCFB-74F4-4437-9D01-441ADF5F4B36}"/>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1" y="722787"/>
            <a:ext cx="155207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973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A1CAD-C17E-406F-B7E2-31A7ABBFEAA1}"/>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7368" y="114385"/>
            <a:ext cx="7343909" cy="49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p>
        </p:txBody>
      </p:sp>
      <p:grpSp>
        <p:nvGrpSpPr>
          <p:cNvPr id="21" name="グループ化 20">
            <a:extLst>
              <a:ext uri="{FF2B5EF4-FFF2-40B4-BE49-F238E27FC236}">
                <a16:creationId xmlns:a16="http://schemas.microsoft.com/office/drawing/2014/main" id="{AACF5785-76EE-4EE9-B486-259ED2E5C55E}"/>
              </a:ext>
            </a:extLst>
          </p:cNvPr>
          <p:cNvGrpSpPr/>
          <p:nvPr/>
        </p:nvGrpSpPr>
        <p:grpSpPr>
          <a:xfrm>
            <a:off x="537107" y="1416813"/>
            <a:ext cx="8316419" cy="5126889"/>
            <a:chOff x="520929" y="962465"/>
            <a:chExt cx="8397608" cy="5652424"/>
          </a:xfrm>
        </p:grpSpPr>
        <p:sp>
          <p:nvSpPr>
            <p:cNvPr id="5" name="正方形/長方形 4"/>
            <p:cNvSpPr/>
            <p:nvPr/>
          </p:nvSpPr>
          <p:spPr>
            <a:xfrm>
              <a:off x="559145" y="2175352"/>
              <a:ext cx="7340728" cy="252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正方形/長方形 5"/>
            <p:cNvSpPr/>
            <p:nvPr/>
          </p:nvSpPr>
          <p:spPr>
            <a:xfrm>
              <a:off x="4798605" y="2175352"/>
              <a:ext cx="1942878" cy="252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p:cNvSpPr/>
            <p:nvPr/>
          </p:nvSpPr>
          <p:spPr>
            <a:xfrm>
              <a:off x="6701651" y="2175352"/>
              <a:ext cx="194287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568" name="テキスト ボックス 8"/>
            <p:cNvSpPr txBox="1">
              <a:spLocks noChangeArrowheads="1"/>
            </p:cNvSpPr>
            <p:nvPr/>
          </p:nvSpPr>
          <p:spPr bwMode="auto">
            <a:xfrm>
              <a:off x="1294323" y="1492631"/>
              <a:ext cx="2880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4628750" y="1519187"/>
              <a:ext cx="215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アルツハイマー型認知症に移行する軽度認知障害</a:t>
              </a:r>
            </a:p>
          </p:txBody>
        </p:sp>
        <p:sp>
          <p:nvSpPr>
            <p:cNvPr id="322570" name="テキスト ボックス 10"/>
            <p:cNvSpPr txBox="1">
              <a:spLocks noChangeArrowheads="1"/>
            </p:cNvSpPr>
            <p:nvPr/>
          </p:nvSpPr>
          <p:spPr bwMode="auto">
            <a:xfrm>
              <a:off x="6636854" y="1626909"/>
              <a:ext cx="2108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a:t>
              </a:r>
            </a:p>
          </p:txBody>
        </p:sp>
        <p:sp>
          <p:nvSpPr>
            <p:cNvPr id="13" name="左中かっこ 12"/>
            <p:cNvSpPr/>
            <p:nvPr/>
          </p:nvSpPr>
          <p:spPr>
            <a:xfrm rot="5400000">
              <a:off x="4418446" y="-2581544"/>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38004" y="962465"/>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6" name="矢印: 左右 35">
              <a:extLst>
                <a:ext uri="{FF2B5EF4-FFF2-40B4-BE49-F238E27FC236}">
                  <a16:creationId xmlns:a16="http://schemas.microsoft.com/office/drawing/2014/main"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矢印: 左右 36">
              <a:extLst>
                <a:ext uri="{FF2B5EF4-FFF2-40B4-BE49-F238E27FC236}">
                  <a16:creationId xmlns:a16="http://schemas.microsoft.com/office/drawing/2014/main"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テキスト ボックス 10">
              <a:extLst>
                <a:ext uri="{FF2B5EF4-FFF2-40B4-BE49-F238E27FC236}">
                  <a16:creationId xmlns:a16="http://schemas.microsoft.com/office/drawing/2014/main"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臨床的に正常</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10">
              <a:extLst>
                <a:ext uri="{FF2B5EF4-FFF2-40B4-BE49-F238E27FC236}">
                  <a16:creationId xmlns:a16="http://schemas.microsoft.com/office/drawing/2014/main"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9" name="テキスト ボックス 10">
              <a:extLst>
                <a:ext uri="{FF2B5EF4-FFF2-40B4-BE49-F238E27FC236}">
                  <a16:creationId xmlns:a16="http://schemas.microsoft.com/office/drawing/2014/main"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軽度認知障害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r>
                <a:rPr lang="en-US" altLang="ja-JP" sz="1200" b="1" dirty="0">
                  <a:latin typeface="BIZ UDPゴシック" panose="020B0400000000000000" pitchFamily="50" charset="-128"/>
                  <a:ea typeface="BIZ UDPゴシック" panose="020B0400000000000000" pitchFamily="50" charset="-128"/>
                  <a:cs typeface="Meiryo UI" pitchFamily="50" charset="-128"/>
                </a:rPr>
                <a:t>MCI</a:t>
              </a: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10">
              <a:extLst>
                <a:ext uri="{FF2B5EF4-FFF2-40B4-BE49-F238E27FC236}">
                  <a16:creationId xmlns:a16="http://schemas.microsoft.com/office/drawing/2014/main"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Freeform 55">
              <a:extLst>
                <a:ext uri="{FF2B5EF4-FFF2-40B4-BE49-F238E27FC236}">
                  <a16:creationId xmlns:a16="http://schemas.microsoft.com/office/drawing/2014/main"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6" name="Freeform 55">
              <a:extLst>
                <a:ext uri="{FF2B5EF4-FFF2-40B4-BE49-F238E27FC236}">
                  <a16:creationId xmlns:a16="http://schemas.microsoft.com/office/drawing/2014/main"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テキスト ボックス 10">
              <a:extLst>
                <a:ext uri="{FF2B5EF4-FFF2-40B4-BE49-F238E27FC236}">
                  <a16:creationId xmlns:a16="http://schemas.microsoft.com/office/drawing/2014/main"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9" name="Freeform 55">
              <a:extLst>
                <a:ext uri="{FF2B5EF4-FFF2-40B4-BE49-F238E27FC236}">
                  <a16:creationId xmlns:a16="http://schemas.microsoft.com/office/drawing/2014/main"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48" name="直線コネクタ 47">
              <a:extLst>
                <a:ext uri="{FF2B5EF4-FFF2-40B4-BE49-F238E27FC236}">
                  <a16:creationId xmlns:a16="http://schemas.microsoft.com/office/drawing/2014/main"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id="{009D248F-90C9-467A-BC7F-4381C7A57C83}"/>
              </a:ext>
            </a:extLst>
          </p:cNvPr>
          <p:cNvSpPr txBox="1">
            <a:spLocks noChangeArrowheads="1"/>
          </p:cNvSpPr>
          <p:nvPr/>
        </p:nvSpPr>
        <p:spPr bwMode="auto">
          <a:xfrm>
            <a:off x="163373" y="1075644"/>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49" name="テキスト ボックス 48">
            <a:extLst>
              <a:ext uri="{FF2B5EF4-FFF2-40B4-BE49-F238E27FC236}">
                <a16:creationId xmlns:a16="http://schemas.microsoft.com/office/drawing/2014/main" id="{7D8B5EAB-D574-4DF2-A8FE-C7DCFE28274A}"/>
              </a:ext>
            </a:extLst>
          </p:cNvPr>
          <p:cNvSpPr txBox="1"/>
          <p:nvPr/>
        </p:nvSpPr>
        <p:spPr>
          <a:xfrm>
            <a:off x="-1" y="709951"/>
            <a:ext cx="1560443"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10〕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F0099F1-AC48-4C29-ABB7-75E0E9FEC24F}"/>
              </a:ext>
            </a:extLst>
          </p:cNvPr>
          <p:cNvSpPr txBox="1"/>
          <p:nvPr/>
        </p:nvSpPr>
        <p:spPr>
          <a:xfrm>
            <a:off x="980466" y="1297832"/>
            <a:ext cx="7800496" cy="517834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2417763" algn="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（同じことを何度も尋ねる、約束事を忘れる、同じものを買うなど）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tab pos="2417763" algn="l"/>
              </a:tabLst>
              <a:defRPr/>
            </a:pPr>
            <a:r>
              <a:rPr kumimoji="1" lang="ja-JP"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日付や場所の</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麻痺などの神経学的所見はない。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a:t>
            </a: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病識がない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もしくは</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乏しい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1386C7E-F3B4-466F-9E4C-F9CD6B0D05FC}"/>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2">
            <a:extLst>
              <a:ext uri="{FF2B5EF4-FFF2-40B4-BE49-F238E27FC236}">
                <a16:creationId xmlns:a16="http://schemas.microsoft.com/office/drawing/2014/main" id="{7C5FCC58-2D7E-4B32-9BF8-59D609F437E2}"/>
              </a:ext>
            </a:extLst>
          </p:cNvPr>
          <p:cNvSpPr txBox="1">
            <a:spLocks noChangeArrowheads="1"/>
          </p:cNvSpPr>
          <p:nvPr/>
        </p:nvSpPr>
        <p:spPr bwMode="auto">
          <a:xfrm>
            <a:off x="425472" y="44568"/>
            <a:ext cx="835549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12">
            <a:extLst>
              <a:ext uri="{FF2B5EF4-FFF2-40B4-BE49-F238E27FC236}">
                <a16:creationId xmlns:a16="http://schemas.microsoft.com/office/drawing/2014/main" id="{E6B32FEB-E911-4E14-BFF1-9B994CB44AE7}"/>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598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4621" y="742648"/>
            <a:ext cx="7851775" cy="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2"/>
          <p:cNvSpPr txBox="1">
            <a:spLocks noChangeArrowheads="1"/>
          </p:cNvSpPr>
          <p:nvPr/>
        </p:nvSpPr>
        <p:spPr bwMode="auto">
          <a:xfrm>
            <a:off x="684156" y="1509484"/>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十分に説明できる脳血管障害が存在する証拠がある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9DC302B4-6E1C-46F8-9E00-BE93B96EC091}"/>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Text Box 2">
            <a:extLst>
              <a:ext uri="{FF2B5EF4-FFF2-40B4-BE49-F238E27FC236}">
                <a16:creationId xmlns:a16="http://schemas.microsoft.com/office/drawing/2014/main" id="{030834ED-74BC-4329-9E2D-21BB73B1E294}"/>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D7CC7C26-0122-4039-9D32-AB09A5768B17}"/>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2B9D933-4767-49AA-BE05-AEC684A039D7}"/>
              </a:ext>
            </a:extLst>
          </p:cNvPr>
          <p:cNvSpPr txBox="1"/>
          <p:nvPr/>
        </p:nvSpPr>
        <p:spPr>
          <a:xfrm>
            <a:off x="555761" y="48601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251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748C38"/>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20" name="Rectangle 6">
            <a:extLst>
              <a:ext uri="{FF2B5EF4-FFF2-40B4-BE49-F238E27FC236}">
                <a16:creationId xmlns:a16="http://schemas.microsoft.com/office/drawing/2014/main" id="{6112EFCB-AAD4-4DD9-BD92-95E4E470C224}"/>
              </a:ext>
            </a:extLst>
          </p:cNvPr>
          <p:cNvSpPr>
            <a:spLocks noChangeArrowheads="1"/>
          </p:cNvSpPr>
          <p:nvPr/>
        </p:nvSpPr>
        <p:spPr bwMode="auto">
          <a:xfrm>
            <a:off x="-267358" y="958638"/>
            <a:ext cx="8722242" cy="4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ctr">
            <a:spAutoFit/>
          </a:body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病～</a:t>
            </a:r>
          </a:p>
        </p:txBody>
      </p:sp>
      <p:sp>
        <p:nvSpPr>
          <p:cNvPr id="17" name="正方形/長方形 16">
            <a:extLst>
              <a:ext uri="{FF2B5EF4-FFF2-40B4-BE49-F238E27FC236}">
                <a16:creationId xmlns:a16="http://schemas.microsoft.com/office/drawing/2014/main" id="{8385E2B9-2089-4283-8ECC-CA6E96808BE0}"/>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Text Box 2">
            <a:extLst>
              <a:ext uri="{FF2B5EF4-FFF2-40B4-BE49-F238E27FC236}">
                <a16:creationId xmlns:a16="http://schemas.microsoft.com/office/drawing/2014/main" id="{25874F46-122B-43B5-B2C6-20DB9AE3244E}"/>
              </a:ext>
            </a:extLst>
          </p:cNvPr>
          <p:cNvSpPr txBox="1">
            <a:spLocks noChangeArrowheads="1"/>
          </p:cNvSpPr>
          <p:nvPr/>
        </p:nvSpPr>
        <p:spPr bwMode="auto">
          <a:xfrm>
            <a:off x="2028469" y="61132"/>
            <a:ext cx="507582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テキスト ボックス 1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479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699E598-4FC9-4451-8536-D831333E5D40}"/>
              </a:ext>
            </a:extLst>
          </p:cNvPr>
          <p:cNvSpPr txBox="1"/>
          <p:nvPr/>
        </p:nvSpPr>
        <p:spPr>
          <a:xfrm>
            <a:off x="707056" y="5978230"/>
            <a:ext cx="8002135" cy="64633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9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多発性ラクナ梗塞やビンスワンガー病といった深部白質の虚血性病変（小血管病）では、脳卒中との関連がはっきりせず緩徐に進行することがある。</a:t>
            </a:r>
          </a:p>
        </p:txBody>
      </p:sp>
      <p:sp>
        <p:nvSpPr>
          <p:cNvPr id="7" name="テキスト ボックス 6">
            <a:extLst>
              <a:ext uri="{FF2B5EF4-FFF2-40B4-BE49-F238E27FC236}">
                <a16:creationId xmlns:a16="http://schemas.microsoft.com/office/drawing/2014/main" id="{7FFA68C2-051A-44B4-A060-7CAC6D3242B5}"/>
              </a:ext>
            </a:extLst>
          </p:cNvPr>
          <p:cNvSpPr txBox="1"/>
          <p:nvPr/>
        </p:nvSpPr>
        <p:spPr>
          <a:xfrm>
            <a:off x="992915" y="1289482"/>
            <a:ext cx="7430418" cy="452175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ct val="100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動作の緩慢さ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意欲や自発性の低下</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脳血管障害に伴う</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局所症状（麻痺、嚥下障害など）</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を認める。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脳血管障害を起こすたびに</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階段状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に悪化している。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斑な認知機能障害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zh-TW"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zh-TW"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構音障害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71D710D-6B75-4045-B131-8ED1CF84319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5DB1AB14-6E11-4C79-929D-C20B9513BE05}"/>
              </a:ext>
            </a:extLst>
          </p:cNvPr>
          <p:cNvSpPr txBox="1">
            <a:spLocks noChangeArrowheads="1"/>
          </p:cNvSpPr>
          <p:nvPr/>
        </p:nvSpPr>
        <p:spPr bwMode="auto">
          <a:xfrm>
            <a:off x="1032385" y="31953"/>
            <a:ext cx="7071852"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AD8A98F2-695D-4999-8692-BF841637E30C}"/>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43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378F656-5B7A-4593-9C89-0B9E5D85F352}"/>
              </a:ext>
            </a:extLst>
          </p:cNvPr>
          <p:cNvSpPr txBox="1"/>
          <p:nvPr/>
        </p:nvSpPr>
        <p:spPr>
          <a:xfrm>
            <a:off x="972202" y="1079527"/>
            <a:ext cx="7199595" cy="5601533"/>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6195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447675" algn="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ct val="100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人物や小動物、虫など</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レム睡眠行動障害</a:t>
            </a:r>
            <a:endParaRPr kumimoji="1" lang="en-US"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嗅覚の障害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不安</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妄想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症状の</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日内変動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質問や支持動作への</a:t>
            </a:r>
            <a:r>
              <a:rPr kumimoji="1" lang="ja-JP" altLang="en-US" sz="24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反応が緩徐</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取り繕いや振り返り症候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7CF786A5-57ED-44CD-935E-409F180B43E9}"/>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0DDA6B93-6CC5-4EA1-9D94-EB359582F5D1}"/>
              </a:ext>
            </a:extLst>
          </p:cNvPr>
          <p:cNvSpPr txBox="1">
            <a:spLocks noChangeArrowheads="1"/>
          </p:cNvSpPr>
          <p:nvPr/>
        </p:nvSpPr>
        <p:spPr bwMode="auto">
          <a:xfrm>
            <a:off x="622405" y="31953"/>
            <a:ext cx="7883819"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614A6B84-3B82-4171-B43B-594733D6BE5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2460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165225" indent="-1165225"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eaLnBrk="1" hangingPunct="1">
              <a:spcBef>
                <a:spcPts val="12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2)</a:t>
            </a:r>
            <a:r>
              <a:rPr lang="ja-JP" altLang="en-US" sz="1800" b="1" dirty="0">
                <a:latin typeface="BIZ UDPゴシック" panose="020B0400000000000000" pitchFamily="50" charset="-128"/>
                <a:ea typeface="BIZ UDPゴシック" panose="020B0400000000000000" pitchFamily="50" charset="-128"/>
                <a:cs typeface="Meiryo UI" pitchFamily="50" charset="-128"/>
              </a:rPr>
              <a:t> 分類 ： </a:t>
            </a:r>
            <a:r>
              <a:rPr lang="ja-JP" altLang="en-US" sz="1800" b="1" dirty="0">
                <a:solidFill>
                  <a:srgbClr val="708339"/>
                </a:solidFill>
                <a:latin typeface="BIZ UDPゴシック" panose="020B0400000000000000" pitchFamily="50" charset="-128"/>
                <a:ea typeface="BIZ UDPゴシック" panose="020B0400000000000000" pitchFamily="50" charset="-128"/>
              </a:rPr>
              <a:t>前頭側頭葉変性症</a:t>
            </a:r>
            <a:r>
              <a:rPr lang="ja-JP" altLang="en-US" sz="2000" b="1" dirty="0">
                <a:solidFill>
                  <a:srgbClr val="708339"/>
                </a:solidFill>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frontotemporal lobar degeneration</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FTLD</a:t>
            </a:r>
            <a:r>
              <a:rPr lang="ja-JP" altLang="en-US"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0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708339"/>
                </a:solidFill>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lang="en-US" altLang="ja-JP" sz="18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400" b="1" dirty="0">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lang="ja-JP" altLang="en-US" sz="1400" b="1" dirty="0">
                <a:latin typeface="BIZ UDPゴシック" panose="020B0400000000000000" pitchFamily="50" charset="-128"/>
                <a:ea typeface="BIZ UDPゴシック" panose="020B0400000000000000" pitchFamily="50" charset="-128"/>
                <a:cs typeface="Meiryo UI" pitchFamily="50" charset="-128"/>
              </a:rPr>
              <a:t>：</a:t>
            </a:r>
            <a:r>
              <a:rPr lang="en-US" altLang="ja-JP" sz="1400" b="1" dirty="0">
                <a:latin typeface="BIZ UDPゴシック" panose="020B0400000000000000" pitchFamily="50" charset="-128"/>
                <a:ea typeface="BIZ UDPゴシック" panose="020B0400000000000000" pitchFamily="50" charset="-128"/>
                <a:cs typeface="Meiryo UI" pitchFamily="50" charset="-128"/>
              </a:rPr>
              <a:t>bvFTD</a:t>
            </a:r>
            <a:r>
              <a:rPr lang="ja-JP" altLang="en-US" sz="1400" b="1" dirty="0">
                <a:latin typeface="BIZ UDPゴシック" panose="020B0400000000000000" pitchFamily="50" charset="-128"/>
                <a:ea typeface="BIZ UDPゴシック" panose="020B0400000000000000" pitchFamily="50" charset="-128"/>
                <a:cs typeface="Meiryo UI" pitchFamily="50" charset="-128"/>
              </a:rPr>
              <a:t>）</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708339"/>
                </a:solidFill>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lang="en-US" altLang="ja-JP" sz="18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0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意味性認知症</a:t>
            </a:r>
            <a:endParaRPr lang="en-US" altLang="ja-JP" sz="18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semantic dementia</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SD</a:t>
            </a:r>
            <a:r>
              <a:rPr lang="ja-JP" altLang="en-US" sz="1400" b="1"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000" b="1" dirty="0">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708339"/>
                </a:solidFill>
                <a:latin typeface="BIZ UDPゴシック" panose="020B0400000000000000" pitchFamily="50" charset="-128"/>
                <a:ea typeface="BIZ UDPゴシック" panose="020B0400000000000000" pitchFamily="50" charset="-128"/>
                <a:cs typeface="Meiryo UI" pitchFamily="50" charset="-128"/>
              </a:rPr>
              <a:t>進行性非流暢性失語症</a:t>
            </a:r>
            <a:endParaRPr lang="en-US" altLang="ja-JP" sz="18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400" b="1" dirty="0">
                <a:latin typeface="BIZ UDPゴシック" panose="020B0400000000000000" pitchFamily="50" charset="-128"/>
                <a:ea typeface="BIZ UDPゴシック" panose="020B0400000000000000" pitchFamily="50" charset="-128"/>
                <a:cs typeface="Meiryo UI" pitchFamily="50" charset="-128"/>
              </a:rPr>
              <a:t>progressive non-fluent aphasia</a:t>
            </a:r>
            <a:r>
              <a:rPr lang="ja-JP" altLang="en-US" sz="1400" b="1" dirty="0">
                <a:latin typeface="BIZ UDPゴシック" panose="020B0400000000000000" pitchFamily="50" charset="-128"/>
                <a:ea typeface="BIZ UDPゴシック" panose="020B0400000000000000" pitchFamily="50" charset="-128"/>
                <a:cs typeface="Meiryo UI" pitchFamily="50" charset="-128"/>
              </a:rPr>
              <a:t>：</a:t>
            </a:r>
            <a:r>
              <a:rPr lang="en-US" altLang="ja-JP" sz="1400" b="1" dirty="0">
                <a:latin typeface="BIZ UDPゴシック" panose="020B0400000000000000" pitchFamily="50" charset="-128"/>
                <a:ea typeface="BIZ UDPゴシック" panose="020B0400000000000000" pitchFamily="50" charset="-128"/>
                <a:cs typeface="Meiryo UI" pitchFamily="50" charset="-128"/>
              </a:rPr>
              <a:t>PNFA</a:t>
            </a:r>
            <a:r>
              <a:rPr lang="ja-JP" altLang="en-US" sz="1400" b="1" dirty="0">
                <a:latin typeface="BIZ UDPゴシック" panose="020B0400000000000000" pitchFamily="50" charset="-128"/>
                <a:ea typeface="BIZ UDPゴシック" panose="020B0400000000000000" pitchFamily="50" charset="-128"/>
                <a:cs typeface="Meiryo UI" pitchFamily="50" charset="-128"/>
              </a:rPr>
              <a:t>）</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3)</a:t>
            </a:r>
            <a:r>
              <a:rPr lang="ja-JP" altLang="en-US" sz="1800" b="1" dirty="0">
                <a:latin typeface="BIZ UDPゴシック" panose="020B0400000000000000" pitchFamily="50" charset="-128"/>
                <a:ea typeface="BIZ UDPゴシック" panose="020B0400000000000000" pitchFamily="50" charset="-128"/>
                <a:cs typeface="Meiryo UI" pitchFamily="50" charset="-128"/>
              </a:rPr>
              <a:t> 特徴 ：　・ 頻度は、</a:t>
            </a:r>
            <a:r>
              <a:rPr lang="en-US" altLang="ja-JP" sz="1800" b="1" dirty="0">
                <a:latin typeface="BIZ UDPゴシック" panose="020B0400000000000000" pitchFamily="50" charset="-128"/>
                <a:ea typeface="BIZ UDPゴシック" panose="020B0400000000000000" pitchFamily="50" charset="-128"/>
                <a:cs typeface="Meiryo UI" pitchFamily="50" charset="-128"/>
              </a:rPr>
              <a:t>AD</a:t>
            </a:r>
            <a:r>
              <a:rPr lang="ja-JP" altLang="en-US" sz="1800" b="1" dirty="0">
                <a:latin typeface="BIZ UDPゴシック" panose="020B0400000000000000" pitchFamily="50" charset="-128"/>
                <a:ea typeface="BIZ UDPゴシック" panose="020B0400000000000000" pitchFamily="50" charset="-128"/>
                <a:cs typeface="Meiryo UI" pitchFamily="50" charset="-128"/>
              </a:rPr>
              <a:t>の</a:t>
            </a:r>
            <a:r>
              <a:rPr lang="en-US" altLang="ja-JP" sz="1800" b="1" dirty="0">
                <a:latin typeface="BIZ UDPゴシック" panose="020B0400000000000000" pitchFamily="50" charset="-128"/>
                <a:ea typeface="BIZ UDPゴシック" panose="020B0400000000000000" pitchFamily="50" charset="-128"/>
                <a:cs typeface="Meiryo UI" pitchFamily="50" charset="-128"/>
              </a:rPr>
              <a:t>10</a:t>
            </a:r>
            <a:r>
              <a:rPr lang="ja-JP" altLang="en-US" sz="1800" b="1" dirty="0">
                <a:latin typeface="BIZ UDPゴシック" panose="020B0400000000000000" pitchFamily="50" charset="-128"/>
                <a:ea typeface="BIZ UDPゴシック" panose="020B0400000000000000" pitchFamily="50" charset="-128"/>
                <a:cs typeface="Meiryo UI" pitchFamily="50" charset="-128"/>
              </a:rPr>
              <a:t>分の</a:t>
            </a:r>
            <a:r>
              <a:rPr lang="en-US" altLang="ja-JP" sz="1800" b="1" dirty="0">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latin typeface="BIZ UDPゴシック" panose="020B0400000000000000" pitchFamily="50" charset="-128"/>
                <a:ea typeface="BIZ UDPゴシック" panose="020B0400000000000000" pitchFamily="50" charset="-128"/>
                <a:cs typeface="Meiryo UI" pitchFamily="50" charset="-128"/>
              </a:rPr>
              <a:t>以下で性差はない。</a:t>
            </a:r>
          </a:p>
          <a:p>
            <a:pPr marL="1522413" indent="-1522413" eaLnBrk="1" hangingPunct="1">
              <a:spcBef>
                <a:spcPts val="3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 高齢で発症する例も存在するが、</a:t>
            </a:r>
            <a:r>
              <a:rPr lang="en-US" altLang="ja-JP" sz="1800" b="1" dirty="0">
                <a:latin typeface="BIZ UDPゴシック" panose="020B0400000000000000" pitchFamily="50" charset="-128"/>
                <a:ea typeface="BIZ UDPゴシック" panose="020B0400000000000000" pitchFamily="50" charset="-128"/>
                <a:cs typeface="Meiryo UI" pitchFamily="50" charset="-128"/>
              </a:rPr>
              <a:t>70</a:t>
            </a:r>
            <a:r>
              <a:rPr lang="ja-JP" altLang="en-US" sz="1800" b="1" dirty="0">
                <a:latin typeface="BIZ UDPゴシック" panose="020B0400000000000000" pitchFamily="50" charset="-128"/>
                <a:ea typeface="BIZ UDPゴシック" panose="020B0400000000000000" pitchFamily="50" charset="-128"/>
                <a:cs typeface="Meiryo UI" pitchFamily="50" charset="-128"/>
              </a:rPr>
              <a:t>歳以上で発症する例は稀で</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1522413" indent="-1522413" eaLnBrk="1" hangingPunct="1">
              <a:spcBef>
                <a:spcPts val="3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ある。家族歴を有することがある。</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1436688" indent="-1436688" eaLnBrk="1" hangingPunct="1">
              <a:spcBef>
                <a:spcPts val="3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 </a:t>
            </a:r>
            <a:r>
              <a:rPr lang="en-US" altLang="ja-JP" sz="1800" b="1" dirty="0" err="1">
                <a:latin typeface="BIZ UDPゴシック" panose="020B0400000000000000" pitchFamily="50" charset="-128"/>
                <a:ea typeface="BIZ UDPゴシック" panose="020B0400000000000000" pitchFamily="50" charset="-128"/>
                <a:cs typeface="Meiryo UI" pitchFamily="50" charset="-128"/>
              </a:rPr>
              <a:t>bvFTD</a:t>
            </a:r>
            <a:r>
              <a:rPr lang="ja-JP" altLang="en-US" sz="1800" b="1" dirty="0">
                <a:latin typeface="BIZ UDPゴシック" panose="020B0400000000000000" pitchFamily="50" charset="-128"/>
                <a:ea typeface="BIZ UDPゴシック" panose="020B0400000000000000" pitchFamily="50" charset="-128"/>
                <a:cs typeface="Meiryo UI" pitchFamily="50" charset="-128"/>
              </a:rPr>
              <a:t>と</a:t>
            </a:r>
            <a:r>
              <a:rPr lang="en-US" altLang="ja-JP" sz="1800" b="1" dirty="0">
                <a:latin typeface="BIZ UDPゴシック" panose="020B0400000000000000" pitchFamily="50" charset="-128"/>
                <a:ea typeface="BIZ UDPゴシック" panose="020B0400000000000000" pitchFamily="50" charset="-128"/>
                <a:cs typeface="Meiryo UI" pitchFamily="50" charset="-128"/>
              </a:rPr>
              <a:t>SD</a:t>
            </a:r>
            <a:r>
              <a:rPr lang="ja-JP" altLang="en-US" sz="1800" b="1" dirty="0">
                <a:latin typeface="BIZ UDPゴシック" panose="020B0400000000000000" pitchFamily="50" charset="-128"/>
                <a:ea typeface="BIZ UDPゴシック" panose="020B0400000000000000" pitchFamily="50" charset="-128"/>
                <a:cs typeface="Meiryo UI" pitchFamily="50" charset="-128"/>
              </a:rPr>
              <a:t>は指定難病（平成</a:t>
            </a:r>
            <a:r>
              <a:rPr lang="en-US" altLang="ja-JP" sz="1800" b="1" dirty="0">
                <a:latin typeface="BIZ UDPゴシック" panose="020B0400000000000000" pitchFamily="50" charset="-128"/>
                <a:ea typeface="BIZ UDPゴシック" panose="020B0400000000000000" pitchFamily="50" charset="-128"/>
                <a:cs typeface="Meiryo UI" pitchFamily="50" charset="-128"/>
              </a:rPr>
              <a:t>27</a:t>
            </a:r>
            <a:r>
              <a:rPr lang="ja-JP" altLang="en-US" sz="1800" b="1" dirty="0">
                <a:latin typeface="BIZ UDPゴシック" panose="020B0400000000000000" pitchFamily="50" charset="-128"/>
                <a:ea typeface="BIZ UDPゴシック" panose="020B0400000000000000" pitchFamily="50" charset="-128"/>
                <a:cs typeface="Meiryo UI" pitchFamily="50" charset="-128"/>
              </a:rPr>
              <a:t>年から）</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738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DAC9067-29E3-401A-89A2-ED3C152D83B1}"/>
              </a:ext>
            </a:extLst>
          </p:cNvPr>
          <p:cNvSpPr txBox="1"/>
          <p:nvPr/>
        </p:nvSpPr>
        <p:spPr>
          <a:xfrm>
            <a:off x="2065587" y="6515474"/>
            <a:ext cx="7017043" cy="307777"/>
          </a:xfrm>
          <a:prstGeom prst="rect">
            <a:avLst/>
          </a:prstGeom>
          <a:noFill/>
          <a:ln w="25400">
            <a:noFill/>
          </a:ln>
        </p:spPr>
        <p:txBody>
          <a:bodyPr wrap="square">
            <a:spAutoFit/>
          </a:bodyPr>
          <a:lstStyle/>
          <a:p>
            <a:pPr algn="r"/>
            <a:r>
              <a:rPr lang="ja-JP" altLang="en-US" sz="1400" dirty="0">
                <a:latin typeface="BIZ UDPゴシック" panose="020B0400000000000000" pitchFamily="50" charset="-128"/>
                <a:ea typeface="BIZ UDPゴシック" panose="020B0400000000000000" pitchFamily="50" charset="-128"/>
              </a:rPr>
              <a:t>公益財団法人難病医学研究財団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難病情報センター</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17〕</a:t>
            </a:r>
            <a:endParaRPr lang="ja-JP" altLang="en-US" sz="1600" b="1" dirty="0">
              <a:latin typeface="BIZ UDPゴシック" panose="020B0400000000000000" pitchFamily="50" charset="-128"/>
              <a:ea typeface="BIZ UDPゴシック" panose="020B0400000000000000" pitchFamily="50" charset="-128"/>
            </a:endParaRPr>
          </a:p>
        </p:txBody>
      </p:sp>
      <p:sp>
        <p:nvSpPr>
          <p:cNvPr id="14" name="Text Box 2"/>
          <p:cNvSpPr txBox="1">
            <a:spLocks noChangeArrowheads="1"/>
          </p:cNvSpPr>
          <p:nvPr/>
        </p:nvSpPr>
        <p:spPr bwMode="auto">
          <a:xfrm>
            <a:off x="1470421" y="67269"/>
            <a:ext cx="625403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前頭側頭葉変性症（</a:t>
            </a:r>
            <a:r>
              <a:rPr lang="en-US" altLang="ja-JP" b="1" dirty="0">
                <a:solidFill>
                  <a:schemeClr val="bg1"/>
                </a:solidFill>
                <a:latin typeface="BIZ UDPゴシック" panose="020B0400000000000000" pitchFamily="50" charset="-128"/>
                <a:ea typeface="BIZ UDPゴシック" panose="020B0400000000000000" pitchFamily="50" charset="-128"/>
                <a:cs typeface="Meiryo UI" pitchFamily="50" charset="-128"/>
              </a:rPr>
              <a:t>FTLD</a:t>
            </a:r>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）の概念</a:t>
            </a:r>
          </a:p>
        </p:txBody>
      </p:sp>
    </p:spTree>
    <p:extLst>
      <p:ext uri="{BB962C8B-B14F-4D97-AF65-F5344CB8AC3E}">
        <p14:creationId xmlns:p14="http://schemas.microsoft.com/office/powerpoint/2010/main" val="25479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94" name="Rectangle 6"/>
          <p:cNvSpPr>
            <a:spLocks noChangeArrowheads="1"/>
          </p:cNvSpPr>
          <p:nvPr/>
        </p:nvSpPr>
        <p:spPr bwMode="auto">
          <a:xfrm>
            <a:off x="309563" y="62453"/>
            <a:ext cx="870075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前頭側頭葉変性症（</a:t>
            </a:r>
            <a: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FTLD</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）の診断</a:t>
            </a:r>
          </a:p>
        </p:txBody>
      </p:sp>
      <p:sp>
        <p:nvSpPr>
          <p:cNvPr id="9" name="テキスト ボックス 8">
            <a:extLst>
              <a:ext uri="{FF2B5EF4-FFF2-40B4-BE49-F238E27FC236}">
                <a16:creationId xmlns:a16="http://schemas.microsoft.com/office/drawing/2014/main" id="{5BF28B9C-C026-41AD-A70D-C9623F4E319E}"/>
              </a:ext>
            </a:extLst>
          </p:cNvPr>
          <p:cNvSpPr txBox="1"/>
          <p:nvPr/>
        </p:nvSpPr>
        <p:spPr>
          <a:xfrm>
            <a:off x="637626" y="1171280"/>
            <a:ext cx="7974831" cy="1823576"/>
          </a:xfrm>
          <a:prstGeom prst="rect">
            <a:avLst/>
          </a:prstGeom>
          <a:noFill/>
          <a:ln w="25400">
            <a:noFill/>
          </a:ln>
        </p:spPr>
        <p:txBody>
          <a:bodyPr wrap="square">
            <a:spAutoFit/>
          </a:bodyPr>
          <a:lstStyle/>
          <a:p>
            <a:pPr>
              <a:spcBef>
                <a:spcPts val="600"/>
              </a:spcBef>
            </a:pPr>
            <a:r>
              <a:rPr lang="ja-JP" altLang="en-US" sz="2000" b="1" i="0" dirty="0">
                <a:solidFill>
                  <a:srgbClr val="708339"/>
                </a:solidFill>
                <a:effectLst/>
                <a:latin typeface="BIZ UDPゴシック" panose="020B0400000000000000" pitchFamily="50" charset="-128"/>
                <a:ea typeface="BIZ UDPゴシック" panose="020B0400000000000000" pitchFamily="50" charset="-128"/>
              </a:rPr>
              <a:t>行動障害型前頭側頭型認知症 （</a:t>
            </a:r>
            <a:r>
              <a:rPr lang="en-US" altLang="ja-JP" sz="2000" b="1" i="0" dirty="0" err="1">
                <a:solidFill>
                  <a:srgbClr val="708339"/>
                </a:solidFill>
                <a:effectLst/>
                <a:latin typeface="BIZ UDPゴシック" panose="020B0400000000000000" pitchFamily="50" charset="-128"/>
                <a:ea typeface="BIZ UDPゴシック" panose="020B0400000000000000" pitchFamily="50" charset="-128"/>
              </a:rPr>
              <a:t>bvFTD</a:t>
            </a:r>
            <a:r>
              <a:rPr lang="ja-JP" altLang="en-US" sz="2000" b="1" i="0" dirty="0">
                <a:solidFill>
                  <a:srgbClr val="708339"/>
                </a:solidFill>
                <a:effectLst/>
                <a:latin typeface="BIZ UDPゴシック" panose="020B0400000000000000" pitchFamily="50" charset="-128"/>
                <a:ea typeface="BIZ UDPゴシック" panose="020B0400000000000000" pitchFamily="50" charset="-128"/>
              </a:rPr>
              <a:t>）</a:t>
            </a:r>
            <a:endParaRPr lang="en-US" altLang="ja-JP" sz="2000" b="1" i="0" dirty="0">
              <a:solidFill>
                <a:srgbClr val="708339"/>
              </a:solidFill>
              <a:effectLst/>
              <a:latin typeface="BIZ UDPゴシック" panose="020B0400000000000000" pitchFamily="50" charset="-128"/>
              <a:ea typeface="BIZ UDPゴシック" panose="020B0400000000000000" pitchFamily="50" charset="-128"/>
            </a:endParaRPr>
          </a:p>
          <a:p>
            <a:pPr>
              <a:spcBef>
                <a:spcPts val="300"/>
              </a:spcBef>
            </a:pPr>
            <a:r>
              <a:rPr lang="ja-JP" altLang="en-US" sz="1600" dirty="0">
                <a:latin typeface="BIZ UDPゴシック" panose="020B0400000000000000" pitchFamily="50" charset="-128"/>
                <a:ea typeface="BIZ UDPゴシック" panose="020B0400000000000000" pitchFamily="50" charset="-128"/>
              </a:rPr>
              <a:t>　</a:t>
            </a:r>
            <a:r>
              <a:rPr lang="ja-JP" altLang="en-US" sz="1600" b="1" i="0" dirty="0">
                <a:effectLst/>
                <a:latin typeface="BIZ UDPゴシック" panose="020B0400000000000000" pitchFamily="50" charset="-128"/>
                <a:ea typeface="BIZ UDPゴシック" panose="020B0400000000000000" pitchFamily="50" charset="-128"/>
              </a:rPr>
              <a:t>１． 進行性の異常行動や認知機能障害を認める。</a:t>
            </a:r>
            <a:endParaRPr lang="en-US" altLang="ja-JP" sz="1600" b="1" i="0" dirty="0">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latin typeface="BIZ UDPゴシック" panose="020B0400000000000000" pitchFamily="50" charset="-128"/>
                <a:ea typeface="BIZ UDPゴシック" panose="020B0400000000000000" pitchFamily="50" charset="-128"/>
              </a:rPr>
              <a:t>　</a:t>
            </a:r>
            <a:r>
              <a:rPr lang="ja-JP" altLang="en-US" sz="1600" b="1" i="0" dirty="0">
                <a:effectLst/>
                <a:latin typeface="BIZ UDPゴシック" panose="020B0400000000000000" pitchFamily="50" charset="-128"/>
                <a:ea typeface="BIZ UDPゴシック" panose="020B0400000000000000" pitchFamily="50" charset="-128"/>
              </a:rPr>
              <a:t>２</a:t>
            </a:r>
            <a:r>
              <a:rPr lang="en-US" altLang="ja-JP" sz="1600" b="1" i="0" dirty="0">
                <a:effectLst/>
                <a:latin typeface="BIZ UDPゴシック" panose="020B0400000000000000" pitchFamily="50" charset="-128"/>
                <a:ea typeface="BIZ UDPゴシック" panose="020B0400000000000000" pitchFamily="50" charset="-128"/>
              </a:rPr>
              <a:t>. </a:t>
            </a:r>
            <a:r>
              <a:rPr lang="ja-JP" altLang="en-US" sz="1600" b="1" i="0" dirty="0">
                <a:effectLst/>
                <a:latin typeface="BIZ UDPゴシック" panose="020B0400000000000000" pitchFamily="50" charset="-128"/>
                <a:ea typeface="BIZ UDPゴシック" panose="020B0400000000000000" pitchFamily="50" charset="-128"/>
              </a:rPr>
              <a:t>以下の症状のうちの３項目以上。症状は発症初期から。</a:t>
            </a:r>
            <a:endParaRPr lang="en-US" altLang="ja-JP" sz="1600" b="1" i="0" dirty="0">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A</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．脱抑制行動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B</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．無関心又は無気力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C</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．共感や感情移入の欠如　　　　　</a:t>
            </a:r>
            <a:endPar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D</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．固執・常同性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E</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．口唇傾向と食習慣の変化　　</a:t>
            </a:r>
            <a:endPar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F</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．記憶や視空間認知能力の保持と遂行機能障害</a:t>
            </a:r>
            <a:endPar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C45568E-78F9-469F-A8DF-CC3BE3B6FCC4}"/>
              </a:ext>
            </a:extLst>
          </p:cNvPr>
          <p:cNvSpPr txBox="1"/>
          <p:nvPr/>
        </p:nvSpPr>
        <p:spPr>
          <a:xfrm>
            <a:off x="637626" y="3036714"/>
            <a:ext cx="8253711" cy="1538883"/>
          </a:xfrm>
          <a:prstGeom prst="rect">
            <a:avLst/>
          </a:prstGeom>
          <a:noFill/>
          <a:ln w="25400">
            <a:noFill/>
          </a:ln>
        </p:spPr>
        <p:txBody>
          <a:bodyPr wrap="square">
            <a:spAutoFit/>
          </a:bodyPr>
          <a:lstStyle/>
          <a:p>
            <a:pPr>
              <a:spcBef>
                <a:spcPts val="600"/>
              </a:spcBef>
            </a:pPr>
            <a:r>
              <a:rPr lang="ja-JP" altLang="en-US" sz="2000" b="1" i="0" dirty="0">
                <a:solidFill>
                  <a:srgbClr val="708339"/>
                </a:solidFill>
                <a:effectLst/>
                <a:latin typeface="BIZ UDPゴシック" panose="020B0400000000000000" pitchFamily="50" charset="-128"/>
                <a:ea typeface="BIZ UDPゴシック" panose="020B0400000000000000" pitchFamily="50" charset="-128"/>
              </a:rPr>
              <a:t>意味性認知症 （</a:t>
            </a:r>
            <a:r>
              <a:rPr lang="en-US" altLang="ja-JP" sz="2000" b="1" i="0" dirty="0">
                <a:solidFill>
                  <a:srgbClr val="708339"/>
                </a:solidFill>
                <a:effectLst/>
                <a:latin typeface="BIZ UDPゴシック" panose="020B0400000000000000" pitchFamily="50" charset="-128"/>
                <a:ea typeface="BIZ UDPゴシック" panose="020B0400000000000000" pitchFamily="50" charset="-128"/>
              </a:rPr>
              <a:t>SD</a:t>
            </a:r>
            <a:r>
              <a:rPr lang="ja-JP" altLang="en-US" sz="2000" b="1" i="0" dirty="0">
                <a:solidFill>
                  <a:srgbClr val="708339"/>
                </a:solidFill>
                <a:effectLst/>
                <a:latin typeface="BIZ UDPゴシック" panose="020B0400000000000000" pitchFamily="50" charset="-128"/>
                <a:ea typeface="BIZ UDPゴシック" panose="020B0400000000000000" pitchFamily="50" charset="-128"/>
              </a:rPr>
              <a:t>）</a:t>
            </a:r>
            <a:endParaRPr lang="en-US" altLang="ja-JP" sz="2000" b="1" i="0" dirty="0">
              <a:solidFill>
                <a:srgbClr val="708339"/>
              </a:solidFill>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i="0" dirty="0">
                <a:effectLst/>
                <a:latin typeface="BIZ UDPゴシック" panose="020B0400000000000000" pitchFamily="50" charset="-128"/>
                <a:ea typeface="BIZ UDPゴシック" panose="020B0400000000000000" pitchFamily="50" charset="-128"/>
              </a:rPr>
              <a:t>  １</a:t>
            </a:r>
            <a:r>
              <a:rPr lang="en-US" altLang="ja-JP" sz="1600" b="1" i="0" dirty="0">
                <a:effectLst/>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物品呼称の障害と単語理解の障害を認める。</a:t>
            </a:r>
            <a:endParaRPr lang="en-US" altLang="ja-JP" sz="1600" b="1" dirty="0">
              <a:latin typeface="BIZ UDPゴシック" panose="020B0400000000000000" pitchFamily="50" charset="-128"/>
              <a:ea typeface="BIZ UDPゴシック" panose="020B0400000000000000" pitchFamily="50" charset="-128"/>
            </a:endParaRPr>
          </a:p>
          <a:p>
            <a:pPr>
              <a:spcBef>
                <a:spcPts val="300"/>
              </a:spcBef>
            </a:pPr>
            <a:r>
              <a:rPr lang="ja-JP" altLang="en-US" sz="1600" b="1" i="0" dirty="0">
                <a:effectLst/>
                <a:latin typeface="BIZ UDPゴシック" panose="020B0400000000000000" pitchFamily="50" charset="-128"/>
                <a:ea typeface="BIZ UDPゴシック" panose="020B0400000000000000" pitchFamily="50" charset="-128"/>
              </a:rPr>
              <a:t>  ２</a:t>
            </a:r>
            <a:r>
              <a:rPr lang="en-US" altLang="ja-JP" sz="1600" b="1" i="0" dirty="0">
                <a:effectLst/>
                <a:latin typeface="BIZ UDPゴシック" panose="020B0400000000000000" pitchFamily="50" charset="-128"/>
                <a:ea typeface="BIZ UDPゴシック" panose="020B0400000000000000" pitchFamily="50" charset="-128"/>
              </a:rPr>
              <a:t>. </a:t>
            </a:r>
            <a:r>
              <a:rPr lang="ja-JP" altLang="en-US" sz="1600" b="1" i="0" dirty="0">
                <a:effectLst/>
                <a:latin typeface="BIZ UDPゴシック" panose="020B0400000000000000" pitchFamily="50" charset="-128"/>
                <a:ea typeface="BIZ UDPゴシック" panose="020B0400000000000000" pitchFamily="50" charset="-128"/>
              </a:rPr>
              <a:t>以下の４つのうち少なくとも３つを認める。</a:t>
            </a:r>
            <a:endParaRPr lang="en-US" altLang="ja-JP" sz="1600" b="1" i="0" dirty="0">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A</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．対象物に対する知識の障害　  　</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B</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．表層性失読・失書</a:t>
            </a:r>
            <a:endPar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endParaRPr>
          </a:p>
          <a:p>
            <a:pPr>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C</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．復唱は保たれる。流暢性の発語を呈する</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ja-JP"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D</a:t>
            </a:r>
            <a:r>
              <a:rPr lang="ja-JP" altLang="en-US" sz="1600" b="1" i="0" dirty="0">
                <a:solidFill>
                  <a:schemeClr val="tx1">
                    <a:lumMod val="50000"/>
                    <a:lumOff val="50000"/>
                  </a:schemeClr>
                </a:solidFill>
                <a:effectLst/>
                <a:latin typeface="BIZ UDPゴシック" panose="020B0400000000000000" pitchFamily="50" charset="-128"/>
                <a:ea typeface="BIZ UDPゴシック" panose="020B0400000000000000" pitchFamily="50" charset="-128"/>
              </a:rPr>
              <a:t>．発話（文法や自発語）は保たれる</a:t>
            </a:r>
            <a:endPar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2557253-6CFB-4D52-95A0-766E412CF803}"/>
              </a:ext>
            </a:extLst>
          </p:cNvPr>
          <p:cNvSpPr txBox="1"/>
          <p:nvPr/>
        </p:nvSpPr>
        <p:spPr>
          <a:xfrm>
            <a:off x="432561" y="6515474"/>
            <a:ext cx="8650070" cy="307777"/>
          </a:xfrm>
          <a:prstGeom prst="rect">
            <a:avLst/>
          </a:prstGeom>
          <a:noFill/>
          <a:ln w="25400">
            <a:noFill/>
          </a:ln>
        </p:spPr>
        <p:txBody>
          <a:bodyPr wrap="square">
            <a:spAutoFit/>
          </a:bodyPr>
          <a:lstStyle/>
          <a:p>
            <a:pPr algn="r"/>
            <a:r>
              <a:rPr lang="en-US" altLang="ja-JP" sz="1400" dirty="0" err="1">
                <a:latin typeface="BIZ UDPゴシック" panose="020B0400000000000000" pitchFamily="50" charset="-128"/>
                <a:ea typeface="BIZ UDPゴシック" panose="020B0400000000000000" pitchFamily="50" charset="-128"/>
              </a:rPr>
              <a:t>Gome-Tempiri</a:t>
            </a:r>
            <a:r>
              <a:rPr lang="en-US" altLang="ja-JP" sz="1400" dirty="0">
                <a:latin typeface="BIZ UDPゴシック" panose="020B0400000000000000" pitchFamily="50" charset="-128"/>
                <a:ea typeface="BIZ UDPゴシック" panose="020B0400000000000000" pitchFamily="50" charset="-128"/>
              </a:rPr>
              <a:t> et </a:t>
            </a:r>
            <a:r>
              <a:rPr lang="en-US" altLang="ja-JP" sz="1400" dirty="0" err="1">
                <a:latin typeface="BIZ UDPゴシック" panose="020B0400000000000000" pitchFamily="50" charset="-128"/>
                <a:ea typeface="BIZ UDPゴシック" panose="020B0400000000000000" pitchFamily="50" charset="-128"/>
              </a:rPr>
              <a:t>al.,Neurology</a:t>
            </a:r>
            <a:r>
              <a:rPr lang="en-US" altLang="ja-JP" sz="1400" dirty="0">
                <a:latin typeface="BIZ UDPゴシック" panose="020B0400000000000000" pitchFamily="50" charset="-128"/>
                <a:ea typeface="BIZ UDPゴシック" panose="020B0400000000000000" pitchFamily="50" charset="-128"/>
              </a:rPr>
              <a:t> 2011.  </a:t>
            </a:r>
            <a:r>
              <a:rPr lang="ja-JP" altLang="en-US" sz="1400" dirty="0">
                <a:latin typeface="BIZ UDPゴシック" panose="020B0400000000000000" pitchFamily="50" charset="-128"/>
                <a:ea typeface="BIZ UDPゴシック" panose="020B0400000000000000" pitchFamily="50" charset="-128"/>
              </a:rPr>
              <a:t>公益財団法人難病医学研究財団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難病情報センター</a:t>
            </a:r>
          </a:p>
        </p:txBody>
      </p:sp>
      <p:sp>
        <p:nvSpPr>
          <p:cNvPr id="12" name="テキスト ボックス 11">
            <a:extLst>
              <a:ext uri="{FF2B5EF4-FFF2-40B4-BE49-F238E27FC236}">
                <a16:creationId xmlns:a16="http://schemas.microsoft.com/office/drawing/2014/main" id="{122C275A-AC57-45D0-8529-581E998886BE}"/>
              </a:ext>
            </a:extLst>
          </p:cNvPr>
          <p:cNvSpPr txBox="1"/>
          <p:nvPr/>
        </p:nvSpPr>
        <p:spPr>
          <a:xfrm>
            <a:off x="637626" y="4617455"/>
            <a:ext cx="7640100" cy="1785104"/>
          </a:xfrm>
          <a:prstGeom prst="rect">
            <a:avLst/>
          </a:prstGeom>
          <a:noFill/>
          <a:ln w="25400">
            <a:noFill/>
          </a:ln>
        </p:spPr>
        <p:txBody>
          <a:bodyPr wrap="square">
            <a:spAutoFit/>
          </a:bodyPr>
          <a:lstStyle/>
          <a:p>
            <a:pPr eaLnBrk="1" hangingPunct="1">
              <a:spcBef>
                <a:spcPts val="1200"/>
              </a:spcBef>
            </a:pPr>
            <a:r>
              <a:rPr lang="ja-JP" altLang="en-US" sz="2000" b="1" dirty="0">
                <a:solidFill>
                  <a:srgbClr val="708339"/>
                </a:solidFill>
                <a:latin typeface="BIZ UDPゴシック" panose="020B0400000000000000" pitchFamily="50" charset="-128"/>
                <a:ea typeface="BIZ UDPゴシック" panose="020B0400000000000000" pitchFamily="50" charset="-128"/>
                <a:cs typeface="Meiryo UI" pitchFamily="50" charset="-128"/>
              </a:rPr>
              <a:t>進行性非流暢性失語症 （</a:t>
            </a:r>
            <a:r>
              <a:rPr lang="en-US" altLang="ja-JP" sz="2000" b="1" dirty="0">
                <a:solidFill>
                  <a:srgbClr val="708339"/>
                </a:solidFill>
                <a:latin typeface="BIZ UDPゴシック" panose="020B0400000000000000" pitchFamily="50" charset="-128"/>
                <a:ea typeface="BIZ UDPゴシック" panose="020B0400000000000000" pitchFamily="50" charset="-128"/>
                <a:cs typeface="Meiryo UI" pitchFamily="50" charset="-128"/>
              </a:rPr>
              <a:t>PNFA</a:t>
            </a:r>
            <a:r>
              <a:rPr lang="ja-JP" altLang="en-US" sz="20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endParaRPr lang="en-US" altLang="ja-JP" sz="20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marL="449263" indent="-449263" eaLnBrk="1" hangingPunct="1">
              <a:spcBef>
                <a:spcPts val="300"/>
              </a:spcBef>
            </a:pPr>
            <a:r>
              <a:rPr lang="ja-JP" altLang="en-US" sz="1600" b="1" dirty="0">
                <a:latin typeface="BIZ UDPゴシック" panose="020B0400000000000000" pitchFamily="50" charset="-128"/>
                <a:ea typeface="BIZ UDPゴシック" panose="020B0400000000000000" pitchFamily="50" charset="-128"/>
                <a:cs typeface="Meiryo UI" pitchFamily="50" charset="-128"/>
              </a:rPr>
              <a:t>　</a:t>
            </a:r>
            <a:r>
              <a:rPr lang="en-US" altLang="ja-JP" sz="1600" b="1" dirty="0">
                <a:latin typeface="BIZ UDPゴシック" panose="020B0400000000000000" pitchFamily="50" charset="-128"/>
                <a:ea typeface="BIZ UDPゴシック" panose="020B0400000000000000" pitchFamily="50" charset="-128"/>
                <a:cs typeface="Meiryo UI" pitchFamily="50" charset="-128"/>
              </a:rPr>
              <a:t>1.</a:t>
            </a:r>
            <a:r>
              <a:rPr lang="ja-JP" altLang="en-US" sz="1600" b="1" dirty="0">
                <a:latin typeface="BIZ UDPゴシック" panose="020B0400000000000000" pitchFamily="50" charset="-128"/>
                <a:ea typeface="BIZ UDPゴシック" panose="020B0400000000000000" pitchFamily="50" charset="-128"/>
                <a:cs typeface="Meiryo UI" pitchFamily="50" charset="-128"/>
              </a:rPr>
              <a:t> 発音における失文法と、努力性で滞りのみられる発語、不規則な音韻の誤りや歪みを特徴とする発語失行を認める。 </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449263" indent="-449263" eaLnBrk="1" hangingPunct="1">
              <a:spcBef>
                <a:spcPts val="300"/>
              </a:spcBef>
            </a:pPr>
            <a:r>
              <a:rPr lang="ja-JP" altLang="en-US" sz="1600" b="1" dirty="0">
                <a:latin typeface="BIZ UDPゴシック" panose="020B0400000000000000" pitchFamily="50" charset="-128"/>
                <a:ea typeface="BIZ UDPゴシック" panose="020B0400000000000000" pitchFamily="50" charset="-128"/>
                <a:cs typeface="Meiryo UI" pitchFamily="50" charset="-128"/>
              </a:rPr>
              <a:t>　２</a:t>
            </a:r>
            <a:r>
              <a:rPr lang="en-US" altLang="ja-JP" sz="1600" b="1" dirty="0">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以下の</a:t>
            </a:r>
            <a:r>
              <a:rPr lang="en-US" altLang="ja-JP" sz="1600" b="1" dirty="0">
                <a:latin typeface="BIZ UDPゴシック" panose="020B0400000000000000" pitchFamily="50" charset="-128"/>
                <a:ea typeface="BIZ UDPゴシック" panose="020B0400000000000000" pitchFamily="50" charset="-128"/>
                <a:cs typeface="Meiryo UI" pitchFamily="50" charset="-128"/>
              </a:rPr>
              <a:t>2</a:t>
            </a:r>
            <a:r>
              <a:rPr lang="ja-JP" altLang="en-US" sz="1600" b="1" dirty="0">
                <a:latin typeface="BIZ UDPゴシック" panose="020B0400000000000000" pitchFamily="50" charset="-128"/>
                <a:ea typeface="BIZ UDPゴシック" panose="020B0400000000000000" pitchFamily="50" charset="-128"/>
                <a:cs typeface="Meiryo UI" pitchFamily="50" charset="-128"/>
              </a:rPr>
              <a:t>つ以上を認める。</a:t>
            </a:r>
          </a:p>
          <a:p>
            <a:pPr marL="449263" indent="-449263" eaLnBrk="1" hangingPunct="1">
              <a:spcBef>
                <a:spcPts val="300"/>
              </a:spcBef>
            </a:pPr>
            <a:r>
              <a:rPr lang="ja-JP" altLang="en-US" sz="1600" b="1" dirty="0">
                <a:latin typeface="BIZ UDPゴシック" panose="020B0400000000000000" pitchFamily="50" charset="-128"/>
                <a:ea typeface="BIZ UDPゴシック" panose="020B0400000000000000" pitchFamily="50" charset="-128"/>
                <a:cs typeface="Meiryo UI" pitchFamily="50" charset="-128"/>
              </a:rPr>
              <a:t>　　　</a:t>
            </a:r>
            <a:r>
              <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．文法的に複雑な文の理解障害　　</a:t>
            </a:r>
            <a:r>
              <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B</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．個々の単語理解は保たれる</a:t>
            </a:r>
            <a:endPar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marL="449263" indent="-449263" eaLnBrk="1" hangingPunct="1">
              <a:spcBef>
                <a:spcPts val="300"/>
              </a:spcBef>
            </a:pP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C</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．ものについての知識は保たれる</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533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372A087-D033-4B28-8A9D-4CEE85A57047}"/>
              </a:ext>
            </a:extLst>
          </p:cNvPr>
          <p:cNvGraphicFramePr>
            <a:graphicFrameLocks noGrp="1"/>
          </p:cNvGraphicFramePr>
          <p:nvPr/>
        </p:nvGraphicFramePr>
        <p:xfrm>
          <a:off x="270024" y="1554210"/>
          <a:ext cx="8432119" cy="5000013"/>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val="1348222628"/>
                    </a:ext>
                  </a:extLst>
                </a:gridCol>
                <a:gridCol w="3128537">
                  <a:extLst>
                    <a:ext uri="{9D8B030D-6E8A-4147-A177-3AD203B41FA5}">
                      <a16:colId xmlns:a16="http://schemas.microsoft.com/office/drawing/2014/main" val="1620152474"/>
                    </a:ext>
                  </a:extLst>
                </a:gridCol>
                <a:gridCol w="3172785">
                  <a:extLst>
                    <a:ext uri="{9D8B030D-6E8A-4147-A177-3AD203B41FA5}">
                      <a16:colId xmlns:a16="http://schemas.microsoft.com/office/drawing/2014/main" val="1568362355"/>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特徴的な所見</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病識の欠如</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「我が道を行く行動」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診察中の立ち去り行為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社会のルールが守れない</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83239"/>
                  </a:ext>
                </a:extLst>
              </a:tr>
              <a:tr h="1233991">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会話が迂遠になる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質問の意味が理解できない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9228"/>
                  </a:ext>
                </a:extLst>
              </a:tr>
              <a:tr h="1108804">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発語の開始が困難となる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（会話中のどもりや途切れ）</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841495"/>
                  </a:ext>
                </a:extLst>
              </a:tr>
            </a:tbl>
          </a:graphicData>
        </a:graphic>
      </p:graphicFrame>
      <p:sp>
        <p:nvSpPr>
          <p:cNvPr id="8" name="テキスト ボックス 7">
            <a:extLst>
              <a:ext uri="{FF2B5EF4-FFF2-40B4-BE49-F238E27FC236}">
                <a16:creationId xmlns:a16="http://schemas.microsoft.com/office/drawing/2014/main" id="{EBB90ADD-A187-44FF-B908-158B78456A4E}"/>
              </a:ext>
            </a:extLst>
          </p:cNvPr>
          <p:cNvSpPr txBox="1"/>
          <p:nvPr/>
        </p:nvSpPr>
        <p:spPr>
          <a:xfrm>
            <a:off x="441857" y="1042135"/>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4156A8F-4329-4A8D-8F0E-035E57C42B22}"/>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Text Box 2">
            <a:extLst>
              <a:ext uri="{FF2B5EF4-FFF2-40B4-BE49-F238E27FC236}">
                <a16:creationId xmlns:a16="http://schemas.microsoft.com/office/drawing/2014/main" id="{DC740076-D443-469B-ABD9-18F033E460E1}"/>
              </a:ext>
            </a:extLst>
          </p:cNvPr>
          <p:cNvSpPr txBox="1">
            <a:spLocks noChangeArrowheads="1"/>
          </p:cNvSpPr>
          <p:nvPr/>
        </p:nvSpPr>
        <p:spPr bwMode="auto">
          <a:xfrm>
            <a:off x="152399" y="31953"/>
            <a:ext cx="8833757"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テキスト ボックス 16">
            <a:extLst>
              <a:ext uri="{FF2B5EF4-FFF2-40B4-BE49-F238E27FC236}">
                <a16:creationId xmlns:a16="http://schemas.microsoft.com/office/drawing/2014/main" id="{572DD574-DA78-44D6-B3D5-ED062707FE30}"/>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216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4146" name="Rectangle 10"/>
          <p:cNvSpPr>
            <a:spLocks noChangeArrowheads="1"/>
          </p:cNvSpPr>
          <p:nvPr/>
        </p:nvSpPr>
        <p:spPr bwMode="auto">
          <a:xfrm>
            <a:off x="889730" y="57278"/>
            <a:ext cx="724486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認知症の概念</a:t>
            </a: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391843" y="1919684"/>
            <a:ext cx="8255768" cy="1969770"/>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一度正常に発達した認知機能が</a:t>
            </a:r>
            <a:r>
              <a:rPr kumimoji="1" lang="ja-JP" altLang="en-US" sz="28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後天的な脳の障害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によって持続的に低下し、</a:t>
            </a:r>
            <a:r>
              <a:rPr kumimoji="1" lang="ja-JP" altLang="en-US" sz="28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日常生活や社会生活に支障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115A3AF-C8F3-40A4-9080-C8A9B31CA95A}"/>
              </a:ext>
            </a:extLst>
          </p:cNvPr>
          <p:cNvSpPr txBox="1"/>
          <p:nvPr/>
        </p:nvSpPr>
        <p:spPr>
          <a:xfrm>
            <a:off x="889730" y="4403839"/>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各診断基準で記憶障害は必須条件ではなく、早期に記憶が保たれている場合もあることに配慮すべきとしている。</a:t>
            </a:r>
            <a:endParaRPr kumimoji="1" lang="ja-JP" altLang="en-US" sz="2000" b="1" i="0" u="none" strike="noStrike" kern="1200" cap="none" spc="0" normalizeH="0" baseline="0" noProof="0" dirty="0">
              <a:ln>
                <a:noFill/>
              </a:ln>
              <a:solidFill>
                <a:srgbClr val="5F5F5F"/>
              </a:solidFill>
              <a:effectLst/>
              <a:uLnTx/>
              <a:uFillTx/>
              <a:latin typeface="Arial" pitchFamily="34" charset="0"/>
              <a:ea typeface="ＭＳ Ｐゴシック" pitchFamily="50" charset="-128"/>
              <a:cs typeface="+mn-cs"/>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3766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0913" y="1649779"/>
            <a:ext cx="7941147" cy="4093428"/>
          </a:xfrm>
          <a:prstGeom prst="rect">
            <a:avLst/>
          </a:prstGeom>
        </p:spPr>
        <p:txBody>
          <a:bodyPr wrap="square">
            <a:spAutoFit/>
          </a:bodyPr>
          <a:lstStyle/>
          <a:p>
            <a:pPr marL="342900" indent="-342900" defTabSz="844083" eaLnBrk="1" hangingPunct="1">
              <a:spcBef>
                <a:spcPts val="1200"/>
              </a:spcBef>
              <a:buFont typeface="Wingdings" panose="05000000000000000000" pitchFamily="2" charset="2"/>
              <a:buChar char="l"/>
              <a:defRPr/>
            </a:pP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高齢者でもの忘れがあるから認知症である</a:t>
            </a: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と容易に診断せずに、診断には</a:t>
            </a:r>
            <a:r>
              <a:rPr lang="ja-JP" altLang="en-US" sz="2400" b="1" dirty="0">
                <a:solidFill>
                  <a:srgbClr val="708339"/>
                </a:solidFill>
                <a:latin typeface="BIZ UDPゴシック" panose="020B0400000000000000" pitchFamily="50" charset="-128"/>
                <a:ea typeface="BIZ UDPゴシック" panose="020B0400000000000000" pitchFamily="50" charset="-128"/>
              </a:rPr>
              <a:t>必ず器質性の脳病変の有無を検出</a:t>
            </a:r>
            <a:r>
              <a:rPr lang="ja-JP" altLang="en-US" sz="2400" b="1" dirty="0">
                <a:solidFill>
                  <a:srgbClr val="000000"/>
                </a:solidFill>
                <a:latin typeface="BIZ UDPゴシック" panose="020B0400000000000000" pitchFamily="50" charset="-128"/>
                <a:ea typeface="BIZ UDPゴシック" panose="020B0400000000000000" pitchFamily="50" charset="-128"/>
              </a:rPr>
              <a:t>する必要がある。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疾患によっては、</a:t>
            </a:r>
            <a:r>
              <a:rPr lang="ja-JP" altLang="en-US" sz="2400" b="1" dirty="0">
                <a:solidFill>
                  <a:srgbClr val="708339"/>
                </a:solidFill>
                <a:latin typeface="BIZ UDPゴシック" panose="020B0400000000000000" pitchFamily="50" charset="-128"/>
                <a:ea typeface="BIZ UDPゴシック" panose="020B0400000000000000" pitchFamily="50" charset="-128"/>
              </a:rPr>
              <a:t>確定診断には、脳波検査や他の画像検査</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SPECT</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en-US" altLang="ja-JP" sz="2400" b="1" dirty="0">
                <a:solidFill>
                  <a:srgbClr val="000000"/>
                </a:solidFill>
                <a:latin typeface="BIZ UDPゴシック" panose="020B0400000000000000" pitchFamily="50" charset="-128"/>
                <a:ea typeface="BIZ UDPゴシック" panose="020B0400000000000000" pitchFamily="50" charset="-128"/>
              </a:rPr>
              <a:t>PET</a:t>
            </a:r>
            <a:r>
              <a:rPr lang="ja-JP" altLang="en-US" sz="2400" b="1" dirty="0">
                <a:solidFill>
                  <a:srgbClr val="000000"/>
                </a:solidFill>
                <a:latin typeface="BIZ UDPゴシック" panose="020B0400000000000000" pitchFamily="50" charset="-128"/>
                <a:ea typeface="BIZ UDPゴシック" panose="020B0400000000000000" pitchFamily="50" charset="-128"/>
              </a:rPr>
              <a:t>、ダットスキャン</a:t>
            </a:r>
            <a:r>
              <a:rPr lang="en-US" altLang="ja-JP" sz="2400" b="1" baseline="30000"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MIBG</a:t>
            </a:r>
            <a:r>
              <a:rPr lang="ja-JP" altLang="en-US" sz="2400" b="1" dirty="0">
                <a:solidFill>
                  <a:srgbClr val="000000"/>
                </a:solidFill>
                <a:latin typeface="BIZ UDPゴシック" panose="020B0400000000000000" pitchFamily="50" charset="-128"/>
                <a:ea typeface="BIZ UDPゴシック" panose="020B0400000000000000" pitchFamily="50" charset="-128"/>
              </a:rPr>
              <a:t>心筋シンチなどの核医学検査を含む）、</a:t>
            </a:r>
            <a:r>
              <a:rPr lang="ja-JP" altLang="en-US" sz="2400" b="1" dirty="0">
                <a:solidFill>
                  <a:srgbClr val="708339"/>
                </a:solidFill>
                <a:latin typeface="BIZ UDPゴシック" panose="020B0400000000000000" pitchFamily="50" charset="-128"/>
                <a:ea typeface="BIZ UDPゴシック" panose="020B0400000000000000" pitchFamily="50" charset="-128"/>
              </a:rPr>
              <a:t>神経心理学的検査、血液検査、髄液検査</a:t>
            </a:r>
            <a:r>
              <a:rPr lang="ja-JP" altLang="en-US" sz="2400" b="1" dirty="0">
                <a:solidFill>
                  <a:srgbClr val="748C38"/>
                </a:solidFill>
                <a:latin typeface="BIZ UDPゴシック" panose="020B0400000000000000" pitchFamily="50" charset="-128"/>
                <a:ea typeface="BIZ UDPゴシック" panose="020B0400000000000000"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rPr>
              <a:t>などが必要となる。</a:t>
            </a: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自院で頭部</a:t>
            </a:r>
            <a:r>
              <a:rPr lang="en-US" altLang="ja-JP" sz="2400" b="1" dirty="0">
                <a:solidFill>
                  <a:srgbClr val="000000"/>
                </a:solidFill>
                <a:latin typeface="BIZ UDPゴシック" panose="020B0400000000000000" pitchFamily="50" charset="-128"/>
                <a:ea typeface="BIZ UDPゴシック" panose="020B0400000000000000" pitchFamily="50" charset="-128"/>
              </a:rPr>
              <a:t>CT</a:t>
            </a:r>
            <a:r>
              <a:rPr lang="ja-JP" altLang="en-US" sz="2400" b="1" dirty="0">
                <a:solidFill>
                  <a:srgbClr val="000000"/>
                </a:solidFill>
                <a:latin typeface="BIZ UDPゴシック" panose="020B0400000000000000" pitchFamily="50" charset="-128"/>
                <a:ea typeface="BIZ UDPゴシック" panose="020B0400000000000000" pitchFamily="50" charset="-128"/>
              </a:rPr>
              <a:t>検査や脳</a:t>
            </a:r>
            <a:r>
              <a:rPr lang="en-US" altLang="ja-JP" sz="2400" b="1" dirty="0">
                <a:solidFill>
                  <a:srgbClr val="000000"/>
                </a:solidFill>
                <a:latin typeface="BIZ UDPゴシック" panose="020B0400000000000000" pitchFamily="50" charset="-128"/>
                <a:ea typeface="BIZ UDPゴシック" panose="020B0400000000000000" pitchFamily="50" charset="-128"/>
              </a:rPr>
              <a:t>MRI</a:t>
            </a:r>
            <a:r>
              <a:rPr lang="ja-JP" altLang="en-US" sz="2400" b="1" dirty="0">
                <a:solidFill>
                  <a:srgbClr val="000000"/>
                </a:solidFill>
                <a:latin typeface="BIZ UDPゴシック" panose="020B0400000000000000" pitchFamily="50" charset="-128"/>
                <a:ea typeface="BIZ UDPゴシック" panose="020B0400000000000000" pitchFamily="50" charset="-128"/>
              </a:rPr>
              <a:t>検査などが施行できない場合には、</a:t>
            </a:r>
            <a:r>
              <a:rPr lang="ja-JP" altLang="en-US" sz="2400" b="1" dirty="0">
                <a:solidFill>
                  <a:srgbClr val="708339"/>
                </a:solidFill>
                <a:latin typeface="BIZ UDPゴシック" panose="020B0400000000000000" pitchFamily="50" charset="-128"/>
                <a:ea typeface="BIZ UDPゴシック" panose="020B0400000000000000" pitchFamily="50" charset="-128"/>
              </a:rPr>
              <a:t>施行が可能な施設への依頼</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ja-JP" altLang="en-US" sz="2400" b="1" dirty="0">
                <a:solidFill>
                  <a:srgbClr val="708339"/>
                </a:solidFill>
                <a:latin typeface="BIZ UDPゴシック" panose="020B0400000000000000" pitchFamily="50" charset="-128"/>
                <a:ea typeface="BIZ UDPゴシック" panose="020B0400000000000000" pitchFamily="50" charset="-128"/>
              </a:rPr>
              <a:t>認知症サポート医や専門医との連携</a:t>
            </a:r>
            <a:r>
              <a:rPr lang="ja-JP" altLang="en-US" sz="2400" b="1" dirty="0">
                <a:solidFill>
                  <a:srgbClr val="000000"/>
                </a:solidFill>
                <a:latin typeface="BIZ UDPゴシック" panose="020B0400000000000000" pitchFamily="50" charset="-128"/>
                <a:ea typeface="BIZ UDPゴシック" panose="020B0400000000000000" pitchFamily="50" charset="-128"/>
              </a:rPr>
              <a:t>を検討する。</a:t>
            </a:r>
          </a:p>
        </p:txBody>
      </p:sp>
      <p:sp>
        <p:nvSpPr>
          <p:cNvPr id="32" name="正方形/長方形 31">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236" name="Rectangle 10"/>
          <p:cNvSpPr>
            <a:spLocks noChangeArrowheads="1"/>
          </p:cNvSpPr>
          <p:nvPr/>
        </p:nvSpPr>
        <p:spPr bwMode="auto">
          <a:xfrm>
            <a:off x="469143" y="53456"/>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画像診断の意義と重要性</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6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6E06851-1267-4797-BB47-725900369AB0}"/>
              </a:ext>
            </a:extLst>
          </p:cNvPr>
          <p:cNvSpPr/>
          <p:nvPr/>
        </p:nvSpPr>
        <p:spPr bwMode="auto">
          <a:xfrm>
            <a:off x="4687144" y="1440390"/>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正方形/長方形 42">
            <a:extLst>
              <a:ext uri="{FF2B5EF4-FFF2-40B4-BE49-F238E27FC236}">
                <a16:creationId xmlns:a16="http://schemas.microsoft.com/office/drawing/2014/main" id="{885FD98E-145D-4F81-9CC1-2F97494B0F57}"/>
              </a:ext>
            </a:extLst>
          </p:cNvPr>
          <p:cNvSpPr/>
          <p:nvPr/>
        </p:nvSpPr>
        <p:spPr bwMode="auto">
          <a:xfrm>
            <a:off x="4687144" y="4320945"/>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467EC65-DBD7-456A-A32E-1ABC15F60BEB}"/>
              </a:ext>
            </a:extLst>
          </p:cNvPr>
          <p:cNvSpPr/>
          <p:nvPr/>
        </p:nvSpPr>
        <p:spPr bwMode="auto">
          <a:xfrm>
            <a:off x="264708" y="4359837"/>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E09FD6-3F5F-4ADB-B7AC-D17161A18D1A}"/>
              </a:ext>
            </a:extLst>
          </p:cNvPr>
          <p:cNvSpPr/>
          <p:nvPr/>
        </p:nvSpPr>
        <p:spPr bwMode="auto">
          <a:xfrm>
            <a:off x="281660" y="1443014"/>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5826" name="テキスト ボックス 9"/>
          <p:cNvSpPr txBox="1">
            <a:spLocks noChangeArrowheads="1"/>
          </p:cNvSpPr>
          <p:nvPr/>
        </p:nvSpPr>
        <p:spPr bwMode="auto">
          <a:xfrm>
            <a:off x="702132" y="1016303"/>
            <a:ext cx="312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アルツハイマー型認知症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810654" y="3899827"/>
            <a:ext cx="254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前頭側頭葉変性症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4" name="テキスト ボックス 9"/>
          <p:cNvSpPr txBox="1">
            <a:spLocks noChangeArrowheads="1"/>
          </p:cNvSpPr>
          <p:nvPr/>
        </p:nvSpPr>
        <p:spPr bwMode="auto">
          <a:xfrm>
            <a:off x="5811515" y="1028543"/>
            <a:ext cx="1746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血管性認知症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7" name="Line 39"/>
          <p:cNvSpPr>
            <a:spLocks noChangeShapeType="1"/>
          </p:cNvSpPr>
          <p:nvPr/>
        </p:nvSpPr>
        <p:spPr bwMode="auto">
          <a:xfrm flipH="1" flipV="1">
            <a:off x="4392608" y="1054978"/>
            <a:ext cx="10189" cy="5590953"/>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000000"/>
              </a:solidFill>
              <a:latin typeface="BIZ UDPゴシック" panose="020B0400000000000000" pitchFamily="50" charset="-128"/>
              <a:ea typeface="BIZ UDPゴシック" panose="020B0400000000000000" pitchFamily="50" charset="-128"/>
            </a:endParaRPr>
          </a:p>
        </p:txBody>
      </p:sp>
      <p:sp>
        <p:nvSpPr>
          <p:cNvPr id="48" name="Line 39"/>
          <p:cNvSpPr>
            <a:spLocks noChangeShapeType="1"/>
          </p:cNvSpPr>
          <p:nvPr/>
        </p:nvSpPr>
        <p:spPr bwMode="auto">
          <a:xfrm flipH="1" flipV="1">
            <a:off x="15116" y="3893256"/>
            <a:ext cx="8962598" cy="17057"/>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1">
              <a:solidFill>
                <a:srgbClr val="00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a:t>
            </a:r>
            <a:r>
              <a:rPr lang="en-US" altLang="ja-JP"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MRI</a:t>
            </a:r>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画像</a:t>
            </a:r>
          </a:p>
        </p:txBody>
      </p:sp>
      <p:pic>
        <p:nvPicPr>
          <p:cNvPr id="30" name="図 7" descr="C:\Users\gxuser\AppData\Local\Temp\1.3.46.670589.11.41290.5.0.4892.20171225121903537261.bmp">
            <a:extLst>
              <a:ext uri="{FF2B5EF4-FFF2-40B4-BE49-F238E27FC236}">
                <a16:creationId xmlns:a16="http://schemas.microsoft.com/office/drawing/2014/main" id="{7BFD43F2-EA39-4B70-8B1C-31ABCE57D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59" y="1462934"/>
            <a:ext cx="2071397" cy="21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楕円 30">
            <a:extLst>
              <a:ext uri="{FF2B5EF4-FFF2-40B4-BE49-F238E27FC236}">
                <a16:creationId xmlns:a16="http://schemas.microsoft.com/office/drawing/2014/main" id="{BA374645-4193-49D3-91B8-F7710957F3A0}"/>
              </a:ext>
            </a:extLst>
          </p:cNvPr>
          <p:cNvSpPr/>
          <p:nvPr/>
        </p:nvSpPr>
        <p:spPr>
          <a:xfrm>
            <a:off x="402002"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32" name="楕円 31">
            <a:extLst>
              <a:ext uri="{FF2B5EF4-FFF2-40B4-BE49-F238E27FC236}">
                <a16:creationId xmlns:a16="http://schemas.microsoft.com/office/drawing/2014/main" id="{A635591D-851F-488E-BF1F-38AB4B75F025}"/>
              </a:ext>
            </a:extLst>
          </p:cNvPr>
          <p:cNvSpPr/>
          <p:nvPr/>
        </p:nvSpPr>
        <p:spPr>
          <a:xfrm>
            <a:off x="1489830"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34" name="図 11" descr="C:\Users\gxuser\AppData\Local\Temp\1.3.12.2.1107.5.2.32.35339.20140908095016682185027561.bmp">
            <a:extLst>
              <a:ext uri="{FF2B5EF4-FFF2-40B4-BE49-F238E27FC236}">
                <a16:creationId xmlns:a16="http://schemas.microsoft.com/office/drawing/2014/main" id="{A1455340-163F-46DD-9902-6C761EC3A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04" y="4524638"/>
            <a:ext cx="2055321" cy="19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楕円 34">
            <a:extLst>
              <a:ext uri="{FF2B5EF4-FFF2-40B4-BE49-F238E27FC236}">
                <a16:creationId xmlns:a16="http://schemas.microsoft.com/office/drawing/2014/main" id="{B681A3EB-3337-4EC2-B964-BB31D5682C70}"/>
              </a:ext>
            </a:extLst>
          </p:cNvPr>
          <p:cNvSpPr/>
          <p:nvPr/>
        </p:nvSpPr>
        <p:spPr>
          <a:xfrm>
            <a:off x="713581" y="4514035"/>
            <a:ext cx="1196227" cy="662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2935121-A130-49ED-AF6A-EBB6C271E51C}"/>
              </a:ext>
            </a:extLst>
          </p:cNvPr>
          <p:cNvSpPr/>
          <p:nvPr/>
        </p:nvSpPr>
        <p:spPr>
          <a:xfrm>
            <a:off x="363589" y="505262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710B8D84-B9CC-44AB-AD6C-83648249CA99}"/>
              </a:ext>
            </a:extLst>
          </p:cNvPr>
          <p:cNvSpPr/>
          <p:nvPr/>
        </p:nvSpPr>
        <p:spPr>
          <a:xfrm>
            <a:off x="1531165" y="505705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5DB48067-E8F1-4BEC-9322-921D1BB59047}"/>
              </a:ext>
            </a:extLst>
          </p:cNvPr>
          <p:cNvPicPr>
            <a:picLocks noChangeAspect="1"/>
          </p:cNvPicPr>
          <p:nvPr/>
        </p:nvPicPr>
        <p:blipFill>
          <a:blip r:embed="rId5"/>
          <a:stretch>
            <a:fillRect/>
          </a:stretch>
        </p:blipFill>
        <p:spPr>
          <a:xfrm>
            <a:off x="4762294" y="1572675"/>
            <a:ext cx="1887358" cy="1769397"/>
          </a:xfrm>
          <a:prstGeom prst="rect">
            <a:avLst/>
          </a:prstGeom>
        </p:spPr>
      </p:pic>
      <p:sp>
        <p:nvSpPr>
          <p:cNvPr id="39" name="矢印: 右 38">
            <a:extLst>
              <a:ext uri="{FF2B5EF4-FFF2-40B4-BE49-F238E27FC236}">
                <a16:creationId xmlns:a16="http://schemas.microsoft.com/office/drawing/2014/main" id="{F2EB7503-3B3E-4F91-BB51-8FFEC468F2E9}"/>
              </a:ext>
            </a:extLst>
          </p:cNvPr>
          <p:cNvSpPr/>
          <p:nvPr/>
        </p:nvSpPr>
        <p:spPr>
          <a:xfrm rot="7651178">
            <a:off x="6124108" y="1798871"/>
            <a:ext cx="338362" cy="1644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40" name="楕円 39">
            <a:extLst>
              <a:ext uri="{FF2B5EF4-FFF2-40B4-BE49-F238E27FC236}">
                <a16:creationId xmlns:a16="http://schemas.microsoft.com/office/drawing/2014/main" id="{06F127C6-726D-482D-9DB2-4B6BF6BCDB41}"/>
              </a:ext>
            </a:extLst>
          </p:cNvPr>
          <p:cNvSpPr/>
          <p:nvPr/>
        </p:nvSpPr>
        <p:spPr>
          <a:xfrm>
            <a:off x="5703513" y="1690473"/>
            <a:ext cx="825691" cy="79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41" name="図 5" descr="C:\Users\gxuser\AppData\Local\Temp\1.3.12.2.1107.5.2.19.145471.20190606125741209588821311.bmp">
            <a:extLst>
              <a:ext uri="{FF2B5EF4-FFF2-40B4-BE49-F238E27FC236}">
                <a16:creationId xmlns:a16="http://schemas.microsoft.com/office/drawing/2014/main" id="{3E91EB90-302A-4FFD-9B43-8C775411F2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116" y="4473117"/>
            <a:ext cx="1821542" cy="2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a:extLst>
              <a:ext uri="{FF2B5EF4-FFF2-40B4-BE49-F238E27FC236}">
                <a16:creationId xmlns:a16="http://schemas.microsoft.com/office/drawing/2014/main" id="{A9134DAE-D64C-4D77-9444-974C739D6CC2}"/>
              </a:ext>
            </a:extLst>
          </p:cNvPr>
          <p:cNvSpPr txBox="1"/>
          <p:nvPr/>
        </p:nvSpPr>
        <p:spPr>
          <a:xfrm>
            <a:off x="5705973" y="3898122"/>
            <a:ext cx="2220480" cy="369332"/>
          </a:xfrm>
          <a:prstGeom prst="rect">
            <a:avLst/>
          </a:prstGeom>
          <a:noFill/>
        </p:spPr>
        <p:txBody>
          <a:bodyPr wrap="none" rtlCol="0">
            <a:spAutoFit/>
          </a:bodyPr>
          <a:lstStyle/>
          <a:p>
            <a:r>
              <a:rPr lang="ja-JP" altLang="en-US" sz="1800" b="1" dirty="0">
                <a:solidFill>
                  <a:srgbClr val="000000"/>
                </a:solidFill>
                <a:latin typeface="BIZ UDPゴシック" panose="020B0400000000000000" pitchFamily="50" charset="-128"/>
                <a:ea typeface="BIZ UDPゴシック" panose="020B0400000000000000" pitchFamily="50" charset="-128"/>
              </a:rPr>
              <a:t>レビー小体型認知症</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2435861" y="4587118"/>
            <a:ext cx="1881597" cy="1077218"/>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前頭葉または側頭葉前部、あるいはその両方の限局性萎縮</a:t>
            </a:r>
          </a:p>
        </p:txBody>
      </p:sp>
      <p:sp>
        <p:nvSpPr>
          <p:cNvPr id="49" name="テキスト ボックス 48">
            <a:extLst>
              <a:ext uri="{FF2B5EF4-FFF2-40B4-BE49-F238E27FC236}">
                <a16:creationId xmlns:a16="http://schemas.microsoft.com/office/drawing/2014/main" id="{0406C700-D544-4E78-8C19-8D74711C9DA5}"/>
              </a:ext>
            </a:extLst>
          </p:cNvPr>
          <p:cNvSpPr txBox="1"/>
          <p:nvPr/>
        </p:nvSpPr>
        <p:spPr>
          <a:xfrm>
            <a:off x="2464761" y="1959859"/>
            <a:ext cx="1778788"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海馬、側頭葉内側の萎縮</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6891388" y="4548865"/>
            <a:ext cx="2160494"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海馬・側頭葉の萎縮は目立たない</a:t>
            </a:r>
          </a:p>
        </p:txBody>
      </p:sp>
      <p:sp>
        <p:nvSpPr>
          <p:cNvPr id="51" name="テキスト ボックス 50">
            <a:extLst>
              <a:ext uri="{FF2B5EF4-FFF2-40B4-BE49-F238E27FC236}">
                <a16:creationId xmlns:a16="http://schemas.microsoft.com/office/drawing/2014/main" id="{FD082DBA-3FF2-45D7-8F6C-03E3245A62E7}"/>
              </a:ext>
            </a:extLst>
          </p:cNvPr>
          <p:cNvSpPr txBox="1"/>
          <p:nvPr/>
        </p:nvSpPr>
        <p:spPr>
          <a:xfrm>
            <a:off x="6850642" y="1800829"/>
            <a:ext cx="2241986" cy="1126462"/>
          </a:xfrm>
          <a:prstGeom prst="rect">
            <a:avLst/>
          </a:prstGeom>
          <a:noFill/>
          <a:ln w="25400">
            <a:noFill/>
          </a:ln>
        </p:spPr>
        <p:txBody>
          <a:bodyPr wrap="square">
            <a:spAutoFit/>
          </a:bodyPr>
          <a:lstStyle/>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多発する皮質下梗塞や</a:t>
            </a:r>
            <a:endParaRPr lang="en-US" altLang="ja-JP"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灌流域の高度の白質病変（</a:t>
            </a:r>
            <a:r>
              <a:rPr lang="ja-JP" altLang="en-US" sz="1600" dirty="0">
                <a:solidFill>
                  <a:srgbClr val="000000"/>
                </a:solidFill>
                <a:latin typeface="BIZ UDPゴシック" panose="020B0400000000000000" pitchFamily="50" charset="-128"/>
                <a:ea typeface="BIZ UDPゴシック" panose="020B0400000000000000" pitchFamily="50" charset="-128"/>
              </a:rPr>
              <a:t>低灌流型）</a:t>
            </a:r>
          </a:p>
          <a:p>
            <a:pPr>
              <a:spcBef>
                <a:spcPct val="10000"/>
              </a:spcBef>
            </a:pPr>
            <a:endPar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 </a:t>
            </a:r>
            <a:r>
              <a:rPr lang="en-US" altLang="ja-JP" sz="1600" b="1" dirty="0">
                <a:solidFill>
                  <a:srgbClr val="000000"/>
                </a:solidFill>
                <a:latin typeface="BIZ UDPゴシック" panose="020B0400000000000000" pitchFamily="50" charset="-128"/>
                <a:ea typeface="BIZ UDPゴシック" panose="020B0400000000000000" pitchFamily="50" charset="-128"/>
              </a:rPr>
              <a:t>2</a:t>
            </a:r>
            <a:r>
              <a:rPr lang="ja-JP" altLang="en-US" sz="1600" b="1" dirty="0">
                <a:solidFill>
                  <a:srgbClr val="000000"/>
                </a:solidFill>
                <a:latin typeface="BIZ UDPゴシック" panose="020B0400000000000000" pitchFamily="50" charset="-128"/>
                <a:ea typeface="BIZ UDPゴシック" panose="020B0400000000000000" pitchFamily="50" charset="-128"/>
              </a:rPr>
              <a:t>１</a:t>
            </a:r>
            <a:r>
              <a:rPr lang="en-US" altLang="ja-JP" sz="1600" b="1" dirty="0">
                <a:solidFill>
                  <a:srgbClr val="000000"/>
                </a:solidFill>
                <a:latin typeface="BIZ UDPゴシック" panose="020B0400000000000000" pitchFamily="50" charset="-128"/>
                <a:ea typeface="BIZ UDPゴシック" panose="020B0400000000000000"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08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21" name="Text Box 33"/>
          <p:cNvSpPr txBox="1">
            <a:spLocks noChangeArrowheads="1"/>
          </p:cNvSpPr>
          <p:nvPr/>
        </p:nvSpPr>
        <p:spPr bwMode="auto">
          <a:xfrm>
            <a:off x="3496540" y="377414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1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①</a:t>
            </a:r>
          </a:p>
        </p:txBody>
      </p:sp>
      <p:sp>
        <p:nvSpPr>
          <p:cNvPr id="375826" name="テキスト ボックス 9"/>
          <p:cNvSpPr txBox="1">
            <a:spLocks noChangeArrowheads="1"/>
          </p:cNvSpPr>
          <p:nvPr/>
        </p:nvSpPr>
        <p:spPr bwMode="auto">
          <a:xfrm>
            <a:off x="-22426" y="1343968"/>
            <a:ext cx="210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211002" y="5352519"/>
            <a:ext cx="254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前頭側頭葉</a:t>
            </a:r>
            <a:endParaRPr kumimoji="1" lang="en-US" altLang="zh-TW"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変性症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8" name="Line 39"/>
          <p:cNvSpPr>
            <a:spLocks noChangeShapeType="1"/>
          </p:cNvSpPr>
          <p:nvPr/>
        </p:nvSpPr>
        <p:spPr bwMode="auto">
          <a:xfrm flipH="1">
            <a:off x="29045" y="2745301"/>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各認知症の典型的な機能画像</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6159882" y="5224172"/>
            <a:ext cx="215481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前頭葉または側頭葉前部、あるいはその両方の血流低下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3894891" y="3473806"/>
            <a:ext cx="160034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大脳基底核での取り込み低下</a:t>
            </a:r>
          </a:p>
        </p:txBody>
      </p:sp>
      <p:pic>
        <p:nvPicPr>
          <p:cNvPr id="33" name="図 9" descr="C:\Users\gxuser\AppData\Local\Temp\1.3.12.2.1107.5.6.1.1031.301001111202005908015000000060.bmp">
            <a:extLst>
              <a:ext uri="{FF2B5EF4-FFF2-40B4-BE49-F238E27FC236}">
                <a16:creationId xmlns:a16="http://schemas.microsoft.com/office/drawing/2014/main" id="{149DCD80-7175-4077-B378-6DB3CC75A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86"/>
          <a:stretch/>
        </p:blipFill>
        <p:spPr bwMode="auto">
          <a:xfrm>
            <a:off x="2084923" y="4907633"/>
            <a:ext cx="1719603" cy="1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9" descr="C:\Users\gxuser\AppData\Local\Temp\1.3.12.2.1107.5.6.1.1031.301001111202005908015000000060.bmp">
            <a:extLst>
              <a:ext uri="{FF2B5EF4-FFF2-40B4-BE49-F238E27FC236}">
                <a16:creationId xmlns:a16="http://schemas.microsoft.com/office/drawing/2014/main" id="{4AB50905-2B11-449F-83FC-88856A5B7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4"/>
          <a:stretch/>
        </p:blipFill>
        <p:spPr bwMode="auto">
          <a:xfrm>
            <a:off x="4183684" y="4907633"/>
            <a:ext cx="1678473" cy="15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楕円 52">
            <a:extLst>
              <a:ext uri="{FF2B5EF4-FFF2-40B4-BE49-F238E27FC236}">
                <a16:creationId xmlns:a16="http://schemas.microsoft.com/office/drawing/2014/main" id="{B2AC3292-E36E-49AC-AE8D-034F5E2BDEF3}"/>
              </a:ext>
            </a:extLst>
          </p:cNvPr>
          <p:cNvSpPr/>
          <p:nvPr/>
        </p:nvSpPr>
        <p:spPr>
          <a:xfrm>
            <a:off x="2233983" y="5136277"/>
            <a:ext cx="656064" cy="897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4" name="楕円 53">
            <a:extLst>
              <a:ext uri="{FF2B5EF4-FFF2-40B4-BE49-F238E27FC236}">
                <a16:creationId xmlns:a16="http://schemas.microsoft.com/office/drawing/2014/main" id="{6099A987-C58A-4DE2-964D-BE7CD5FF589F}"/>
              </a:ext>
            </a:extLst>
          </p:cNvPr>
          <p:cNvSpPr/>
          <p:nvPr/>
        </p:nvSpPr>
        <p:spPr>
          <a:xfrm>
            <a:off x="4566673" y="4887581"/>
            <a:ext cx="1067978" cy="652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7" name="図 4" descr="C:\Users\gxuser\AppData\Local\Temp\1.3.12.2.1107.5.6.1.1031.301001190606075904187000000000.bmp">
            <a:extLst>
              <a:ext uri="{FF2B5EF4-FFF2-40B4-BE49-F238E27FC236}">
                <a16:creationId xmlns:a16="http://schemas.microsoft.com/office/drawing/2014/main" id="{287AEE34-9941-4281-8C86-26A8E4DA7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923" y="2882643"/>
            <a:ext cx="1626321" cy="16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楕円 57">
            <a:extLst>
              <a:ext uri="{FF2B5EF4-FFF2-40B4-BE49-F238E27FC236}">
                <a16:creationId xmlns:a16="http://schemas.microsoft.com/office/drawing/2014/main" id="{BE622CB2-EB1F-4D3B-8FA0-BA3784DBB539}"/>
              </a:ext>
            </a:extLst>
          </p:cNvPr>
          <p:cNvSpPr/>
          <p:nvPr/>
        </p:nvSpPr>
        <p:spPr>
          <a:xfrm>
            <a:off x="2425172" y="3028579"/>
            <a:ext cx="903714" cy="80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9" name="Picture 5">
            <a:extLst>
              <a:ext uri="{FF2B5EF4-FFF2-40B4-BE49-F238E27FC236}">
                <a16:creationId xmlns:a16="http://schemas.microsoft.com/office/drawing/2014/main" id="{DDAE6D34-75D7-4870-BF28-751B085DC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855" b="10158"/>
          <a:stretch/>
        </p:blipFill>
        <p:spPr bwMode="auto">
          <a:xfrm>
            <a:off x="2098059" y="883838"/>
            <a:ext cx="1713197" cy="15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楕円 60">
            <a:extLst>
              <a:ext uri="{FF2B5EF4-FFF2-40B4-BE49-F238E27FC236}">
                <a16:creationId xmlns:a16="http://schemas.microsoft.com/office/drawing/2014/main" id="{A35349E5-3DCA-42FA-B61A-58F0BD28376D}"/>
              </a:ext>
            </a:extLst>
          </p:cNvPr>
          <p:cNvSpPr/>
          <p:nvPr/>
        </p:nvSpPr>
        <p:spPr>
          <a:xfrm>
            <a:off x="2808906" y="1057715"/>
            <a:ext cx="733710" cy="710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97B4D6CB-DD34-4683-89FE-1ECBE2432350}"/>
              </a:ext>
            </a:extLst>
          </p:cNvPr>
          <p:cNvSpPr txBox="1"/>
          <p:nvPr/>
        </p:nvSpPr>
        <p:spPr>
          <a:xfrm>
            <a:off x="128044" y="3413514"/>
            <a:ext cx="152798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レビー小体型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64" name="テキスト ボックス 63">
            <a:extLst>
              <a:ext uri="{FF2B5EF4-FFF2-40B4-BE49-F238E27FC236}">
                <a16:creationId xmlns:a16="http://schemas.microsoft.com/office/drawing/2014/main" id="{C8355080-4E6C-4997-85E8-EA6E6A519532}"/>
              </a:ext>
            </a:extLst>
          </p:cNvPr>
          <p:cNvSpPr txBox="1"/>
          <p:nvPr/>
        </p:nvSpPr>
        <p:spPr>
          <a:xfrm>
            <a:off x="7290634" y="1286251"/>
            <a:ext cx="175823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後部帯状回、楔前部、側頭頭頂連合野の血流低下</a:t>
            </a:r>
          </a:p>
        </p:txBody>
      </p:sp>
      <p:pic>
        <p:nvPicPr>
          <p:cNvPr id="65" name="図 64">
            <a:extLst>
              <a:ext uri="{FF2B5EF4-FFF2-40B4-BE49-F238E27FC236}">
                <a16:creationId xmlns:a16="http://schemas.microsoft.com/office/drawing/2014/main" id="{8C8685C1-33C1-4A54-8216-691869FEA52F}"/>
              </a:ext>
            </a:extLst>
          </p:cNvPr>
          <p:cNvPicPr>
            <a:picLocks noChangeAspect="1"/>
          </p:cNvPicPr>
          <p:nvPr/>
        </p:nvPicPr>
        <p:blipFill rotWithShape="1">
          <a:blip r:embed="rId6"/>
          <a:srcRect l="5336" t="2778" r="5336" b="7638"/>
          <a:stretch/>
        </p:blipFill>
        <p:spPr>
          <a:xfrm>
            <a:off x="5581540" y="878005"/>
            <a:ext cx="1532990" cy="1545454"/>
          </a:xfrm>
          <a:prstGeom prst="rect">
            <a:avLst/>
          </a:prstGeom>
        </p:spPr>
      </p:pic>
      <p:sp>
        <p:nvSpPr>
          <p:cNvPr id="66" name="Line 39">
            <a:extLst>
              <a:ext uri="{FF2B5EF4-FFF2-40B4-BE49-F238E27FC236}">
                <a16:creationId xmlns:a16="http://schemas.microsoft.com/office/drawing/2014/main" id="{422C90DB-7C8F-4CBB-BC6C-61F7F9673AF7}"/>
              </a:ext>
            </a:extLst>
          </p:cNvPr>
          <p:cNvSpPr>
            <a:spLocks noChangeShapeType="1"/>
          </p:cNvSpPr>
          <p:nvPr/>
        </p:nvSpPr>
        <p:spPr bwMode="auto">
          <a:xfrm flipH="1">
            <a:off x="97183" y="4765076"/>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楕円 61">
            <a:extLst>
              <a:ext uri="{FF2B5EF4-FFF2-40B4-BE49-F238E27FC236}">
                <a16:creationId xmlns:a16="http://schemas.microsoft.com/office/drawing/2014/main" id="{91A1DF96-DE27-473C-B664-78368D3E6B87}"/>
              </a:ext>
            </a:extLst>
          </p:cNvPr>
          <p:cNvSpPr/>
          <p:nvPr/>
        </p:nvSpPr>
        <p:spPr>
          <a:xfrm>
            <a:off x="6505100" y="1736951"/>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7" name="テキスト ボックス 66">
            <a:extLst>
              <a:ext uri="{FF2B5EF4-FFF2-40B4-BE49-F238E27FC236}">
                <a16:creationId xmlns:a16="http://schemas.microsoft.com/office/drawing/2014/main" id="{DDFB4544-A17B-4872-99A6-09B51F1FA1BE}"/>
              </a:ext>
            </a:extLst>
          </p:cNvPr>
          <p:cNvSpPr txBox="1"/>
          <p:nvPr/>
        </p:nvSpPr>
        <p:spPr>
          <a:xfrm>
            <a:off x="7545078" y="3019969"/>
            <a:ext cx="1808955" cy="33855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取り込み低下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68" name="楕円 67">
            <a:extLst>
              <a:ext uri="{FF2B5EF4-FFF2-40B4-BE49-F238E27FC236}">
                <a16:creationId xmlns:a16="http://schemas.microsoft.com/office/drawing/2014/main" id="{95029FE6-6050-455D-BE30-2FF5E5EADEC4}"/>
              </a:ext>
            </a:extLst>
          </p:cNvPr>
          <p:cNvSpPr/>
          <p:nvPr/>
        </p:nvSpPr>
        <p:spPr>
          <a:xfrm>
            <a:off x="2627332" y="5675685"/>
            <a:ext cx="783873" cy="52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0" name="楕円 69">
            <a:extLst>
              <a:ext uri="{FF2B5EF4-FFF2-40B4-BE49-F238E27FC236}">
                <a16:creationId xmlns:a16="http://schemas.microsoft.com/office/drawing/2014/main" id="{74BBF3FA-3EC6-4494-82B3-E7DDF70D1587}"/>
              </a:ext>
            </a:extLst>
          </p:cNvPr>
          <p:cNvSpPr/>
          <p:nvPr/>
        </p:nvSpPr>
        <p:spPr>
          <a:xfrm>
            <a:off x="5581540" y="1710490"/>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1" name="Picture 6">
            <a:extLst>
              <a:ext uri="{FF2B5EF4-FFF2-40B4-BE49-F238E27FC236}">
                <a16:creationId xmlns:a16="http://schemas.microsoft.com/office/drawing/2014/main" id="{BA9D9864-92A4-4A0F-B841-B6685F03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299"/>
          <a:stretch/>
        </p:blipFill>
        <p:spPr bwMode="auto">
          <a:xfrm>
            <a:off x="3919453" y="884743"/>
            <a:ext cx="1488551" cy="14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楕円 71">
            <a:extLst>
              <a:ext uri="{FF2B5EF4-FFF2-40B4-BE49-F238E27FC236}">
                <a16:creationId xmlns:a16="http://schemas.microsoft.com/office/drawing/2014/main" id="{E6F850FC-681F-4321-A339-D898429F64D2}"/>
              </a:ext>
            </a:extLst>
          </p:cNvPr>
          <p:cNvSpPr/>
          <p:nvPr/>
        </p:nvSpPr>
        <p:spPr>
          <a:xfrm>
            <a:off x="4163246" y="997483"/>
            <a:ext cx="1063635" cy="498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32E89C16-5C07-4B1A-903E-436BD1AFCFB5}"/>
              </a:ext>
            </a:extLst>
          </p:cNvPr>
          <p:cNvSpPr txBox="1"/>
          <p:nvPr/>
        </p:nvSpPr>
        <p:spPr>
          <a:xfrm>
            <a:off x="3704689" y="2417538"/>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1" name="テキスト ボックス 30">
            <a:extLst>
              <a:ext uri="{FF2B5EF4-FFF2-40B4-BE49-F238E27FC236}">
                <a16:creationId xmlns:a16="http://schemas.microsoft.com/office/drawing/2014/main" id="{41E9DB1E-9F8E-45BC-89EF-FF6DDD56B1BA}"/>
              </a:ext>
            </a:extLst>
          </p:cNvPr>
          <p:cNvSpPr txBox="1"/>
          <p:nvPr/>
        </p:nvSpPr>
        <p:spPr>
          <a:xfrm>
            <a:off x="3042175" y="6519446"/>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5" name="テキスト ボックス 34">
            <a:extLst>
              <a:ext uri="{FF2B5EF4-FFF2-40B4-BE49-F238E27FC236}">
                <a16:creationId xmlns:a16="http://schemas.microsoft.com/office/drawing/2014/main" id="{818890EB-0BDA-4A61-A495-A784728A5F0C}"/>
              </a:ext>
            </a:extLst>
          </p:cNvPr>
          <p:cNvSpPr txBox="1"/>
          <p:nvPr/>
        </p:nvSpPr>
        <p:spPr>
          <a:xfrm>
            <a:off x="2051802" y="4459374"/>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スキャン</a:t>
            </a:r>
            <a:r>
              <a:rPr kumimoji="1" lang="en-US" altLang="ja-JP" sz="1400"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83C1527-872E-4D29-9351-DFCC900C3D76}"/>
              </a:ext>
            </a:extLst>
          </p:cNvPr>
          <p:cNvSpPr txBox="1"/>
          <p:nvPr/>
        </p:nvSpPr>
        <p:spPr>
          <a:xfrm>
            <a:off x="5722102" y="4439184"/>
            <a:ext cx="1600343" cy="30777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MIBG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心筋シンチ</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pic>
        <p:nvPicPr>
          <p:cNvPr id="34" name="Picture 4" descr="ソース画像を表示">
            <a:extLst>
              <a:ext uri="{FF2B5EF4-FFF2-40B4-BE49-F238E27FC236}">
                <a16:creationId xmlns:a16="http://schemas.microsoft.com/office/drawing/2014/main" id="{F88D694D-9FEC-4A0C-AE2A-7673F3B9A0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62" r="57673" b="32853"/>
          <a:stretch/>
        </p:blipFill>
        <p:spPr bwMode="auto">
          <a:xfrm>
            <a:off x="5495234" y="2823743"/>
            <a:ext cx="2074809" cy="159659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96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94210" name="Text Box 9"/>
          <p:cNvSpPr txBox="1">
            <a:spLocks noChangeArrowheads="1"/>
          </p:cNvSpPr>
          <p:nvPr/>
        </p:nvSpPr>
        <p:spPr bwMode="auto">
          <a:xfrm>
            <a:off x="1398588" y="3049274"/>
            <a:ext cx="6445250" cy="6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BIZ UDPゴシック" panose="020B0400000000000000" pitchFamily="50" charset="-128"/>
                <a:ea typeface="BIZ UDPゴシック" panose="020B0400000000000000" pitchFamily="50" charset="-128"/>
                <a:cs typeface="Meiryo UI" pitchFamily="50" charset="-128"/>
              </a:rPr>
              <a:t>認知症と間違えやすい症状</a:t>
            </a:r>
            <a:endParaRPr lang="en-US" altLang="ja-JP" sz="3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94211" name="Text Box 4"/>
          <p:cNvSpPr txBox="1">
            <a:spLocks noChangeArrowheads="1"/>
          </p:cNvSpPr>
          <p:nvPr/>
        </p:nvSpPr>
        <p:spPr bwMode="auto">
          <a:xfrm>
            <a:off x="3017838" y="2088014"/>
            <a:ext cx="2936875"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latin typeface="BIZ UDPゴシック" panose="020B0400000000000000" pitchFamily="50" charset="-128"/>
                <a:ea typeface="BIZ UDPゴシック" panose="020B0400000000000000" pitchFamily="50" charset="-128"/>
                <a:cs typeface="Meiryo UI" pitchFamily="50" charset="-128"/>
              </a:rPr>
              <a:t>［動画 ❸］</a:t>
            </a:r>
          </a:p>
        </p:txBody>
      </p:sp>
      <p:sp>
        <p:nvSpPr>
          <p:cNvPr id="4" name="テキスト ボックス 3">
            <a:extLst>
              <a:ext uri="{FF2B5EF4-FFF2-40B4-BE49-F238E27FC236}">
                <a16:creationId xmlns:a16="http://schemas.microsoft.com/office/drawing/2014/main" id="{5F99AD51-33BE-41A6-AC95-8EA49385571D}"/>
              </a:ext>
            </a:extLst>
          </p:cNvPr>
          <p:cNvSpPr txBox="1"/>
          <p:nvPr/>
        </p:nvSpPr>
        <p:spPr>
          <a:xfrm>
            <a:off x="129207" y="124288"/>
            <a:ext cx="1610141"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847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57">
            <a:extLst>
              <a:ext uri="{FF2B5EF4-FFF2-40B4-BE49-F238E27FC236}">
                <a16:creationId xmlns:a16="http://schemas.microsoft.com/office/drawing/2014/main" id="{FC90F62F-B086-479F-BEF2-5B695479B38D}"/>
              </a:ext>
            </a:extLst>
          </p:cNvPr>
          <p:cNvSpPr/>
          <p:nvPr/>
        </p:nvSpPr>
        <p:spPr bwMode="auto">
          <a:xfrm>
            <a:off x="295691" y="4012530"/>
            <a:ext cx="8552617" cy="2242501"/>
          </a:xfrm>
          <a:prstGeom prst="roundRect">
            <a:avLst>
              <a:gd name="adj" fmla="val 32270"/>
            </a:avLst>
          </a:prstGeom>
          <a:solidFill>
            <a:srgbClr val="DFB4B3">
              <a:alpha val="82353"/>
            </a:srgbClr>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角丸四角形 56">
            <a:extLst>
              <a:ext uri="{FF2B5EF4-FFF2-40B4-BE49-F238E27FC236}">
                <a16:creationId xmlns:a16="http://schemas.microsoft.com/office/drawing/2014/main" id="{F3EDD39B-AD20-495A-9733-3488D5477FDB}"/>
              </a:ext>
            </a:extLst>
          </p:cNvPr>
          <p:cNvSpPr/>
          <p:nvPr/>
        </p:nvSpPr>
        <p:spPr bwMode="auto">
          <a:xfrm>
            <a:off x="329272" y="1307696"/>
            <a:ext cx="8563331" cy="2657933"/>
          </a:xfrm>
          <a:prstGeom prst="roundRect">
            <a:avLst>
              <a:gd name="adj" fmla="val 30044"/>
            </a:avLst>
          </a:prstGeom>
          <a:solidFill>
            <a:srgbClr val="CBD9B5"/>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53" name="直線矢印コネクタ 73">
            <a:extLst>
              <a:ext uri="{FF2B5EF4-FFF2-40B4-BE49-F238E27FC236}">
                <a16:creationId xmlns:a16="http://schemas.microsoft.com/office/drawing/2014/main" id="{991BCDE9-092D-4BB9-B8C7-DCCEBBA517A0}"/>
              </a:ext>
            </a:extLst>
          </p:cNvPr>
          <p:cNvCxnSpPr>
            <a:cxnSpLocks noChangeShapeType="1"/>
          </p:cNvCxnSpPr>
          <p:nvPr/>
        </p:nvCxnSpPr>
        <p:spPr bwMode="auto">
          <a:xfrm flipH="1">
            <a:off x="3142650" y="1014944"/>
            <a:ext cx="11267" cy="536400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5605852" y="6457145"/>
            <a:ext cx="353814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algn="r" defTabSz="844083" eaLnBrk="1" hangingPunct="1">
              <a:spcBef>
                <a:spcPct val="0"/>
              </a:spcBef>
              <a:buClrTx/>
              <a:buFont typeface="Wingdings" panose="05000000000000000000" pitchFamily="2" charset="2"/>
              <a:buNone/>
              <a:defRPr/>
            </a:pPr>
            <a:r>
              <a:rPr lang="en-US" altLang="ja-JP" sz="1477" dirty="0">
                <a:solidFill>
                  <a:srgbClr val="000000"/>
                </a:solidFill>
                <a:latin typeface="BIZ UDPゴシック" panose="020B0400000000000000" pitchFamily="50" charset="-128"/>
                <a:ea typeface="BIZ UDPゴシック" panose="020B0400000000000000" pitchFamily="50" charset="-128"/>
              </a:rPr>
              <a:t>『</a:t>
            </a:r>
            <a:r>
              <a:rPr lang="ja-JP" altLang="en-US" sz="1477" dirty="0">
                <a:solidFill>
                  <a:srgbClr val="000000"/>
                </a:solidFill>
                <a:latin typeface="BIZ UDPゴシック" panose="020B0400000000000000" pitchFamily="50" charset="-128"/>
                <a:ea typeface="BIZ UDPゴシック" panose="020B0400000000000000" pitchFamily="50" charset="-128"/>
              </a:rPr>
              <a:t>認知症トータルケア</a:t>
            </a:r>
            <a:r>
              <a:rPr lang="en-US" altLang="ja-JP" sz="1477" dirty="0">
                <a:solidFill>
                  <a:srgbClr val="000000"/>
                </a:solidFill>
                <a:latin typeface="BIZ UDPゴシック" panose="020B0400000000000000" pitchFamily="50" charset="-128"/>
                <a:ea typeface="BIZ UDPゴシック" panose="020B0400000000000000" pitchFamily="50" charset="-128"/>
              </a:rPr>
              <a:t>』 </a:t>
            </a:r>
            <a:r>
              <a:rPr lang="ja-JP" altLang="en-US" sz="1477" dirty="0">
                <a:solidFill>
                  <a:srgbClr val="000000"/>
                </a:solidFill>
                <a:latin typeface="BIZ UDPゴシック" panose="020B0400000000000000" pitchFamily="50" charset="-128"/>
                <a:ea typeface="BIZ UDPゴシック" panose="020B0400000000000000" pitchFamily="50" charset="-128"/>
              </a:rPr>
              <a:t>日本医師会を改変</a:t>
            </a:r>
          </a:p>
        </p:txBody>
      </p:sp>
      <p:sp>
        <p:nvSpPr>
          <p:cNvPr id="981017" name="object 69"/>
          <p:cNvSpPr txBox="1">
            <a:spLocks noChangeArrowheads="1"/>
          </p:cNvSpPr>
          <p:nvPr/>
        </p:nvSpPr>
        <p:spPr bwMode="auto">
          <a:xfrm>
            <a:off x="3142650" y="131350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748C38"/>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A56F460-82F9-494F-A8C4-79613BCB336D}"/>
              </a:ext>
            </a:extLst>
          </p:cNvPr>
          <p:cNvSpPr/>
          <p:nvPr/>
        </p:nvSpPr>
        <p:spPr>
          <a:xfrm>
            <a:off x="4462480" y="1411836"/>
            <a:ext cx="4504202" cy="2523768"/>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加齢による健忘（正常範囲内）</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軽度認知障害</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せん妄</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うつ病</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薬物の影響</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アルコールによる影響　　</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他の精神障害</a:t>
            </a:r>
            <a:r>
              <a:rPr lang="ja-JP" altLang="en-US" sz="1400" b="1" dirty="0">
                <a:solidFill>
                  <a:srgbClr val="000000"/>
                </a:solidFill>
                <a:latin typeface="BIZ UDPゴシック" panose="020B0400000000000000" pitchFamily="50" charset="-128"/>
                <a:ea typeface="BIZ UDPゴシック" panose="020B0400000000000000" pitchFamily="50" charset="-128"/>
              </a:rPr>
              <a:t>（妄想性障害、知的障害など）</a:t>
            </a:r>
            <a:endParaRPr lang="ja-JP" altLang="en-US" sz="19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object 69">
            <a:extLst>
              <a:ext uri="{FF2B5EF4-FFF2-40B4-BE49-F238E27FC236}">
                <a16:creationId xmlns:a16="http://schemas.microsoft.com/office/drawing/2014/main" id="{B584164D-248E-440E-9C95-BB3FA43E91DD}"/>
              </a:ext>
            </a:extLst>
          </p:cNvPr>
          <p:cNvSpPr txBox="1">
            <a:spLocks noChangeArrowheads="1"/>
          </p:cNvSpPr>
          <p:nvPr/>
        </p:nvSpPr>
        <p:spPr bwMode="auto">
          <a:xfrm>
            <a:off x="3142650" y="504391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id="{5086DAAB-4BE5-4FF2-B9DB-7816DCB512B0}"/>
              </a:ext>
            </a:extLst>
          </p:cNvPr>
          <p:cNvSpPr txBox="1">
            <a:spLocks noChangeArrowheads="1"/>
          </p:cNvSpPr>
          <p:nvPr/>
        </p:nvSpPr>
        <p:spPr bwMode="auto">
          <a:xfrm>
            <a:off x="3142650" y="166119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id="{19C24900-C571-4E1D-B505-11EC6FE69E6D}"/>
              </a:ext>
            </a:extLst>
          </p:cNvPr>
          <p:cNvCxnSpPr>
            <a:cxnSpLocks noChangeShapeType="1"/>
          </p:cNvCxnSpPr>
          <p:nvPr/>
        </p:nvCxnSpPr>
        <p:spPr bwMode="auto">
          <a:xfrm>
            <a:off x="3142650" y="5731535"/>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id="{F8E4F722-D53C-4AEB-8309-71273CE88D36}"/>
              </a:ext>
            </a:extLst>
          </p:cNvPr>
          <p:cNvSpPr/>
          <p:nvPr/>
        </p:nvSpPr>
        <p:spPr bwMode="auto">
          <a:xfrm>
            <a:off x="1872510" y="6398119"/>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Rectangle 10">
            <a:extLst>
              <a:ext uri="{FF2B5EF4-FFF2-40B4-BE49-F238E27FC236}">
                <a16:creationId xmlns:a16="http://schemas.microsoft.com/office/drawing/2014/main" id="{47531648-C20B-481D-AF36-485D592F3845}"/>
              </a:ext>
            </a:extLst>
          </p:cNvPr>
          <p:cNvSpPr>
            <a:spLocks noChangeArrowheads="1"/>
          </p:cNvSpPr>
          <p:nvPr/>
        </p:nvSpPr>
        <p:spPr bwMode="auto">
          <a:xfrm>
            <a:off x="263530" y="2272367"/>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62723A"/>
                </a:solidFill>
                <a:latin typeface="BIZ UDPゴシック" panose="020B0400000000000000" pitchFamily="50" charset="-128"/>
                <a:ea typeface="BIZ UDPゴシック" panose="020B0400000000000000" pitchFamily="50" charset="-128"/>
              </a:rPr>
              <a:t>認知症と鑑別</a:t>
            </a:r>
            <a:endParaRPr lang="en-US" altLang="ja-JP" sz="2215" b="1" dirty="0">
              <a:solidFill>
                <a:srgbClr val="62723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62723A"/>
                </a:solidFill>
                <a:latin typeface="BIZ UDPゴシック" panose="020B0400000000000000" pitchFamily="50" charset="-128"/>
                <a:ea typeface="BIZ UDPゴシック" panose="020B0400000000000000" pitchFamily="50" charset="-128"/>
              </a:rPr>
              <a:t>すべき状態や疾患</a:t>
            </a:r>
          </a:p>
        </p:txBody>
      </p:sp>
      <p:sp>
        <p:nvSpPr>
          <p:cNvPr id="34" name="Rectangle 4">
            <a:extLst>
              <a:ext uri="{FF2B5EF4-FFF2-40B4-BE49-F238E27FC236}">
                <a16:creationId xmlns:a16="http://schemas.microsoft.com/office/drawing/2014/main" id="{9D904EFF-15D2-4942-93EE-36D89DC41000}"/>
              </a:ext>
            </a:extLst>
          </p:cNvPr>
          <p:cNvSpPr>
            <a:spLocks noChangeArrowheads="1"/>
          </p:cNvSpPr>
          <p:nvPr/>
        </p:nvSpPr>
        <p:spPr bwMode="auto">
          <a:xfrm>
            <a:off x="113954" y="4746341"/>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治療により改善が</a:t>
            </a:r>
            <a:endParaRPr lang="en-US" altLang="ja-JP" sz="2215" b="1" dirty="0">
              <a:solidFill>
                <a:srgbClr val="AE5C5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291701" y="6411642"/>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a:t>
            </a: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症</a:t>
            </a:r>
            <a:endPar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id="{178CDE3D-DF54-4AF5-A64F-EB59BC7F472E}"/>
              </a:ext>
            </a:extLst>
          </p:cNvPr>
          <p:cNvSpPr/>
          <p:nvPr/>
        </p:nvSpPr>
        <p:spPr>
          <a:xfrm>
            <a:off x="4477587" y="4096865"/>
            <a:ext cx="4504202" cy="2167260"/>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内分泌・代謝疾患</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炎症性疾患（脳炎）</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正常圧水頭症</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脳腫瘍</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慢性硬膜下血腫</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てんかん</a:t>
            </a:r>
          </a:p>
        </p:txBody>
      </p:sp>
      <p:sp>
        <p:nvSpPr>
          <p:cNvPr id="37" name="正方形/長方形 3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94" name="Rectangle 8"/>
          <p:cNvSpPr>
            <a:spLocks noGrp="1" noChangeArrowheads="1"/>
          </p:cNvSpPr>
          <p:nvPr>
            <p:ph type="title"/>
          </p:nvPr>
        </p:nvSpPr>
        <p:spPr>
          <a:xfrm>
            <a:off x="1022985" y="52753"/>
            <a:ext cx="7186618" cy="61055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認知症診断のフローチャート</a:t>
            </a:r>
          </a:p>
        </p:txBody>
      </p:sp>
      <p:cxnSp>
        <p:nvCxnSpPr>
          <p:cNvPr id="54" name="直線矢印コネクタ 73">
            <a:extLst>
              <a:ext uri="{FF2B5EF4-FFF2-40B4-BE49-F238E27FC236}">
                <a16:creationId xmlns:a16="http://schemas.microsoft.com/office/drawing/2014/main" id="{30BCD925-51AB-4A42-8DF9-9909D94ADA3D}"/>
              </a:ext>
            </a:extLst>
          </p:cNvPr>
          <p:cNvCxnSpPr>
            <a:cxnSpLocks noChangeShapeType="1"/>
          </p:cNvCxnSpPr>
          <p:nvPr/>
        </p:nvCxnSpPr>
        <p:spPr bwMode="auto">
          <a:xfrm>
            <a:off x="3142650" y="164848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id="{1A5283EC-01B4-4928-A97A-089AB260272B}"/>
              </a:ext>
            </a:extLst>
          </p:cNvPr>
          <p:cNvCxnSpPr>
            <a:cxnSpLocks noChangeShapeType="1"/>
          </p:cNvCxnSpPr>
          <p:nvPr/>
        </p:nvCxnSpPr>
        <p:spPr bwMode="auto">
          <a:xfrm>
            <a:off x="3142650" y="27196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id="{A17D2D74-276A-4B26-9D79-CE729F7D46D5}"/>
              </a:ext>
            </a:extLst>
          </p:cNvPr>
          <p:cNvCxnSpPr>
            <a:cxnSpLocks noChangeShapeType="1"/>
          </p:cNvCxnSpPr>
          <p:nvPr/>
        </p:nvCxnSpPr>
        <p:spPr bwMode="auto">
          <a:xfrm>
            <a:off x="3146743" y="537623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id="{DF42342F-0E4A-412C-8E22-881704167B7A}"/>
              </a:ext>
            </a:extLst>
          </p:cNvPr>
          <p:cNvCxnSpPr>
            <a:cxnSpLocks noChangeShapeType="1"/>
          </p:cNvCxnSpPr>
          <p:nvPr/>
        </p:nvCxnSpPr>
        <p:spPr bwMode="auto">
          <a:xfrm>
            <a:off x="3142650" y="308701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id="{5A977CE9-E632-4D91-B740-449AE8AAC502}"/>
              </a:ext>
            </a:extLst>
          </p:cNvPr>
          <p:cNvCxnSpPr>
            <a:cxnSpLocks noChangeShapeType="1"/>
          </p:cNvCxnSpPr>
          <p:nvPr/>
        </p:nvCxnSpPr>
        <p:spPr bwMode="auto">
          <a:xfrm>
            <a:off x="3142650" y="343309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id="{CDEB08CE-4E80-4323-9A88-D5874DA3C31E}"/>
              </a:ext>
            </a:extLst>
          </p:cNvPr>
          <p:cNvCxnSpPr>
            <a:cxnSpLocks noChangeShapeType="1"/>
          </p:cNvCxnSpPr>
          <p:nvPr/>
        </p:nvCxnSpPr>
        <p:spPr bwMode="auto">
          <a:xfrm>
            <a:off x="3142650" y="3771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id="{BC7422AE-22E2-46A6-853D-B81F8179A886}"/>
              </a:ext>
            </a:extLst>
          </p:cNvPr>
          <p:cNvCxnSpPr>
            <a:cxnSpLocks noChangeShapeType="1"/>
          </p:cNvCxnSpPr>
          <p:nvPr/>
        </p:nvCxnSpPr>
        <p:spPr bwMode="auto">
          <a:xfrm>
            <a:off x="3146743" y="433995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id="{C5715070-9576-4CDA-BB2D-C277095CE9F1}"/>
              </a:ext>
            </a:extLst>
          </p:cNvPr>
          <p:cNvCxnSpPr>
            <a:cxnSpLocks noChangeShapeType="1"/>
          </p:cNvCxnSpPr>
          <p:nvPr/>
        </p:nvCxnSpPr>
        <p:spPr bwMode="auto">
          <a:xfrm>
            <a:off x="3146743" y="46643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id="{8FFFE87E-E896-40A6-A25D-3F5388463336}"/>
              </a:ext>
            </a:extLst>
          </p:cNvPr>
          <p:cNvSpPr txBox="1">
            <a:spLocks noChangeArrowheads="1"/>
          </p:cNvSpPr>
          <p:nvPr/>
        </p:nvSpPr>
        <p:spPr bwMode="auto">
          <a:xfrm>
            <a:off x="3142650" y="273393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id="{D432F36E-98D8-4014-9212-A207807A3937}"/>
              </a:ext>
            </a:extLst>
          </p:cNvPr>
          <p:cNvSpPr txBox="1">
            <a:spLocks noChangeArrowheads="1"/>
          </p:cNvSpPr>
          <p:nvPr/>
        </p:nvSpPr>
        <p:spPr bwMode="auto">
          <a:xfrm>
            <a:off x="3142650" y="399886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id="{29297639-D04C-4D89-A52A-CD43BD1317F2}"/>
              </a:ext>
            </a:extLst>
          </p:cNvPr>
          <p:cNvSpPr txBox="1">
            <a:spLocks noChangeArrowheads="1"/>
          </p:cNvSpPr>
          <p:nvPr/>
        </p:nvSpPr>
        <p:spPr bwMode="auto">
          <a:xfrm>
            <a:off x="3142650" y="307019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id="{83038D17-D92E-45AB-B617-5D2572FC3C22}"/>
              </a:ext>
            </a:extLst>
          </p:cNvPr>
          <p:cNvSpPr txBox="1">
            <a:spLocks noChangeArrowheads="1"/>
          </p:cNvSpPr>
          <p:nvPr/>
        </p:nvSpPr>
        <p:spPr bwMode="auto">
          <a:xfrm>
            <a:off x="3142650" y="4674862"/>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id="{5288416D-92F9-4F7D-A9F4-C87B8A1C4BC5}"/>
              </a:ext>
            </a:extLst>
          </p:cNvPr>
          <p:cNvSpPr txBox="1">
            <a:spLocks noChangeArrowheads="1"/>
          </p:cNvSpPr>
          <p:nvPr/>
        </p:nvSpPr>
        <p:spPr bwMode="auto">
          <a:xfrm>
            <a:off x="3142650" y="431992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id="{A31A9E79-5101-453F-B04B-0EFB19ADB587}"/>
              </a:ext>
            </a:extLst>
          </p:cNvPr>
          <p:cNvSpPr txBox="1">
            <a:spLocks noChangeArrowheads="1"/>
          </p:cNvSpPr>
          <p:nvPr/>
        </p:nvSpPr>
        <p:spPr bwMode="auto">
          <a:xfrm>
            <a:off x="3142650" y="540224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id="{18655485-E16D-4EE0-800B-BDE36E945D1E}"/>
              </a:ext>
            </a:extLst>
          </p:cNvPr>
          <p:cNvCxnSpPr>
            <a:cxnSpLocks noChangeShapeType="1"/>
          </p:cNvCxnSpPr>
          <p:nvPr/>
        </p:nvCxnSpPr>
        <p:spPr bwMode="auto">
          <a:xfrm>
            <a:off x="3146743" y="501635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id="{AEFCB6A7-FFF4-4158-B8F7-437868AD724E}"/>
              </a:ext>
            </a:extLst>
          </p:cNvPr>
          <p:cNvSpPr txBox="1">
            <a:spLocks noChangeArrowheads="1"/>
          </p:cNvSpPr>
          <p:nvPr/>
        </p:nvSpPr>
        <p:spPr bwMode="auto">
          <a:xfrm>
            <a:off x="3142650" y="341794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id="{83E06DE0-C26F-4184-A884-24F4BF084C9A}"/>
              </a:ext>
            </a:extLst>
          </p:cNvPr>
          <p:cNvCxnSpPr>
            <a:cxnSpLocks noChangeShapeType="1"/>
          </p:cNvCxnSpPr>
          <p:nvPr/>
        </p:nvCxnSpPr>
        <p:spPr bwMode="auto">
          <a:xfrm>
            <a:off x="3142650" y="199857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id="{94FAEB8B-A81E-412E-821B-A00C209BC447}"/>
              </a:ext>
            </a:extLst>
          </p:cNvPr>
          <p:cNvSpPr txBox="1">
            <a:spLocks noChangeArrowheads="1"/>
          </p:cNvSpPr>
          <p:nvPr/>
        </p:nvSpPr>
        <p:spPr bwMode="auto">
          <a:xfrm>
            <a:off x="3142650" y="2021774"/>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id="{B3F84225-ACB2-43F0-A357-E494C8B2FB34}"/>
              </a:ext>
            </a:extLst>
          </p:cNvPr>
          <p:cNvCxnSpPr>
            <a:cxnSpLocks noChangeShapeType="1"/>
          </p:cNvCxnSpPr>
          <p:nvPr/>
        </p:nvCxnSpPr>
        <p:spPr bwMode="auto">
          <a:xfrm>
            <a:off x="3142650" y="236096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id="{A85A4109-B4A1-449B-86B7-71063E1D1F06}"/>
              </a:ext>
            </a:extLst>
          </p:cNvPr>
          <p:cNvSpPr txBox="1">
            <a:spLocks noChangeArrowheads="1"/>
          </p:cNvSpPr>
          <p:nvPr/>
        </p:nvSpPr>
        <p:spPr bwMode="auto">
          <a:xfrm>
            <a:off x="3142650" y="237465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id="{C4341AA7-3A34-4892-B63E-2F0DDA990E90}"/>
              </a:ext>
            </a:extLst>
          </p:cNvPr>
          <p:cNvCxnSpPr>
            <a:cxnSpLocks noChangeShapeType="1"/>
          </p:cNvCxnSpPr>
          <p:nvPr/>
        </p:nvCxnSpPr>
        <p:spPr bwMode="auto">
          <a:xfrm>
            <a:off x="3150557" y="607683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id="{8EA3FE5E-5F76-477B-A40A-B6D7FC233EEA}"/>
              </a:ext>
            </a:extLst>
          </p:cNvPr>
          <p:cNvSpPr txBox="1">
            <a:spLocks noChangeArrowheads="1"/>
          </p:cNvSpPr>
          <p:nvPr/>
        </p:nvSpPr>
        <p:spPr bwMode="auto">
          <a:xfrm>
            <a:off x="3150557" y="574755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認知症と鑑別すべき状態や疾患</a:t>
            </a:r>
          </a:p>
        </p:txBody>
      </p:sp>
      <p:sp>
        <p:nvSpPr>
          <p:cNvPr id="5" name="テキスト ボックス 4">
            <a:extLst>
              <a:ext uri="{FF2B5EF4-FFF2-40B4-BE49-F238E27FC236}">
                <a16:creationId xmlns:a16="http://schemas.microsoft.com/office/drawing/2014/main" id="{DD817415-FFA8-4D77-B2BA-D8CAEE98BF6C}"/>
              </a:ext>
            </a:extLst>
          </p:cNvPr>
          <p:cNvSpPr txBox="1"/>
          <p:nvPr/>
        </p:nvSpPr>
        <p:spPr>
          <a:xfrm>
            <a:off x="2248623" y="2211422"/>
            <a:ext cx="6069407" cy="4031873"/>
          </a:xfrm>
          <a:prstGeom prst="rect">
            <a:avLst/>
          </a:prstGeom>
          <a:noFill/>
        </p:spPr>
        <p:txBody>
          <a:bodyPr wrap="square" rtlCol="0">
            <a:spAutoFit/>
          </a:bodyPr>
          <a:lstStyle/>
          <a:p>
            <a:pPr>
              <a:spcBef>
                <a:spcPts val="1200"/>
              </a:spcBef>
            </a:pPr>
            <a:r>
              <a:rPr lang="ja-JP" altLang="en-US" sz="2800" b="1" dirty="0">
                <a:latin typeface="BIZ UDPゴシック" panose="020B0400000000000000" pitchFamily="50" charset="-128"/>
                <a:ea typeface="BIZ UDPゴシック" panose="020B0400000000000000" pitchFamily="50" charset="-128"/>
              </a:rPr>
              <a:t>① 加齢による健忘</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② 軽度認知障害</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③ せん妄などの意識障害</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④ うつ病</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⑤ 薬剤による影響</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⑥ アルコールによる影響</a:t>
            </a:r>
            <a:endParaRPr lang="en-US" altLang="ja-JP" sz="2800" b="1" dirty="0">
              <a:latin typeface="BIZ UDPゴシック" panose="020B0400000000000000" pitchFamily="50" charset="-128"/>
              <a:ea typeface="BIZ UDPゴシック" panose="020B0400000000000000" pitchFamily="50" charset="-128"/>
            </a:endParaRPr>
          </a:p>
          <a:p>
            <a:pPr>
              <a:spcBef>
                <a:spcPts val="1200"/>
              </a:spcBef>
            </a:pPr>
            <a:r>
              <a:rPr lang="ja-JP" altLang="en-US" sz="2800" b="1" dirty="0">
                <a:latin typeface="BIZ UDPゴシック" panose="020B0400000000000000" pitchFamily="50" charset="-128"/>
                <a:ea typeface="BIZ UDPゴシック" panose="020B0400000000000000" pitchFamily="50" charset="-128"/>
              </a:rPr>
              <a:t>⑦ 他の精神障害</a:t>
            </a:r>
            <a:r>
              <a:rPr lang="ja-JP" altLang="en-US" sz="2400" b="1" dirty="0">
                <a:latin typeface="BIZ UDPゴシック" panose="020B0400000000000000" pitchFamily="50" charset="-128"/>
                <a:ea typeface="BIZ UDPゴシック" panose="020B0400000000000000" pitchFamily="50" charset="-128"/>
              </a:rPr>
              <a:t>（妄想性障害、知的障害）</a:t>
            </a:r>
            <a:endParaRPr lang="ja-JP" altLang="en-US" sz="2800" dirty="0">
              <a:latin typeface="BIZ UDPゴシック" panose="020B0400000000000000" pitchFamily="50" charset="-128"/>
              <a:ea typeface="BIZ UDPゴシック" panose="020B0400000000000000" pitchFamily="50" charset="-128"/>
            </a:endParaRPr>
          </a:p>
        </p:txBody>
      </p:sp>
      <p:sp>
        <p:nvSpPr>
          <p:cNvPr id="6" name="Rectangle 4">
            <a:extLst>
              <a:ext uri="{FF2B5EF4-FFF2-40B4-BE49-F238E27FC236}">
                <a16:creationId xmlns:a16="http://schemas.microsoft.com/office/drawing/2014/main" id="{0C63A5BA-07FF-48F6-96D4-BA9CF130127D}"/>
              </a:ext>
            </a:extLst>
          </p:cNvPr>
          <p:cNvSpPr>
            <a:spLocks noChangeArrowheads="1"/>
          </p:cNvSpPr>
          <p:nvPr/>
        </p:nvSpPr>
        <p:spPr bwMode="auto">
          <a:xfrm>
            <a:off x="576986" y="1328664"/>
            <a:ext cx="7990028"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latin typeface="BIZ UDPゴシック" panose="020B0400000000000000" pitchFamily="50" charset="-128"/>
                <a:ea typeface="BIZ UDPゴシック" panose="020B0400000000000000" pitchFamily="50" charset="-128"/>
              </a:rPr>
              <a:t>認知症と鑑別すべき状態や疾患では、診断や対応が難しい場合には専門医への紹介を考慮する。</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069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517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75" name="Rectangle 223"/>
          <p:cNvSpPr>
            <a:spLocks noChangeArrowheads="1"/>
          </p:cNvSpPr>
          <p:nvPr/>
        </p:nvSpPr>
        <p:spPr bwMode="auto">
          <a:xfrm>
            <a:off x="214247" y="64948"/>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加齢に伴う生理的健忘の特徴</a:t>
            </a:r>
            <a:endParaRPr lang="ja-JP" altLang="en-US" sz="3200" b="1" dirty="0">
              <a:solidFill>
                <a:schemeClr val="bg1"/>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23">
            <a:extLst>
              <a:ext uri="{FF2B5EF4-FFF2-40B4-BE49-F238E27FC236}">
                <a16:creationId xmlns:a16="http://schemas.microsoft.com/office/drawing/2014/main" id="{8F6DCF23-E5CA-4E03-87AC-CC597E2059D8}"/>
              </a:ext>
            </a:extLst>
          </p:cNvPr>
          <p:cNvSpPr>
            <a:spLocks noChangeArrowheads="1"/>
          </p:cNvSpPr>
          <p:nvPr/>
        </p:nvSpPr>
        <p:spPr bwMode="auto">
          <a:xfrm>
            <a:off x="202908" y="821469"/>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b="1" dirty="0">
                <a:latin typeface="BIZ UDPゴシック" panose="020B0400000000000000" pitchFamily="50" charset="-128"/>
                <a:ea typeface="BIZ UDPゴシック" panose="020B0400000000000000" pitchFamily="50" charset="-128"/>
                <a:cs typeface="Meiryo UI" pitchFamily="50" charset="-128"/>
              </a:rPr>
              <a:t>生理的健忘と病的健忘の鑑別点の要点</a:t>
            </a:r>
            <a:endParaRPr lang="ja-JP" altLang="en-US" sz="2400" b="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26〕</a:t>
            </a:r>
            <a:endParaRPr lang="ja-JP" altLang="en-US" sz="1600" b="1" dirty="0">
              <a:latin typeface="BIZ UDPゴシック" panose="020B0400000000000000" pitchFamily="50" charset="-128"/>
              <a:ea typeface="BIZ UDPゴシック" panose="020B0400000000000000" pitchFamily="50" charset="-128"/>
            </a:endParaRPr>
          </a:p>
        </p:txBody>
      </p:sp>
      <p:graphicFrame>
        <p:nvGraphicFramePr>
          <p:cNvPr id="11" name="Group 53">
            <a:extLst>
              <a:ext uri="{FF2B5EF4-FFF2-40B4-BE49-F238E27FC236}">
                <a16:creationId xmlns:a16="http://schemas.microsoft.com/office/drawing/2014/main" id="{2ACB0EC0-8A3A-4A6F-8375-7117E6C387DF}"/>
              </a:ext>
            </a:extLst>
          </p:cNvPr>
          <p:cNvGraphicFramePr>
            <a:graphicFrameLocks noGrp="1"/>
          </p:cNvGraphicFramePr>
          <p:nvPr>
            <p:extLst>
              <p:ext uri="{D42A27DB-BD31-4B8C-83A1-F6EECF244321}">
                <p14:modId xmlns:p14="http://schemas.microsoft.com/office/powerpoint/2010/main" val="3484678222"/>
              </p:ext>
            </p:extLst>
          </p:nvPr>
        </p:nvGraphicFramePr>
        <p:xfrm>
          <a:off x="555277" y="1773507"/>
          <a:ext cx="8077899" cy="4467807"/>
        </p:xfrm>
        <a:graphic>
          <a:graphicData uri="http://schemas.openxmlformats.org/drawingml/2006/table">
            <a:tbl>
              <a:tblPr/>
              <a:tblGrid>
                <a:gridCol w="1890211">
                  <a:extLst>
                    <a:ext uri="{9D8B030D-6E8A-4147-A177-3AD203B41FA5}">
                      <a16:colId xmlns:a16="http://schemas.microsoft.com/office/drawing/2014/main" val="20000"/>
                    </a:ext>
                  </a:extLst>
                </a:gridCol>
                <a:gridCol w="3093844">
                  <a:extLst>
                    <a:ext uri="{9D8B030D-6E8A-4147-A177-3AD203B41FA5}">
                      <a16:colId xmlns:a16="http://schemas.microsoft.com/office/drawing/2014/main" val="20001"/>
                    </a:ext>
                  </a:extLst>
                </a:gridCol>
                <a:gridCol w="3093844">
                  <a:extLst>
                    <a:ext uri="{9D8B030D-6E8A-4147-A177-3AD203B41FA5}">
                      <a16:colId xmlns:a16="http://schemas.microsoft.com/office/drawing/2014/main" val="20002"/>
                    </a:ext>
                  </a:extLst>
                </a:gridCol>
              </a:tblGrid>
              <a:tr h="59638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病的健忘</a:t>
                      </a:r>
                      <a:endParaRPr kumimoji="1" lang="en-US" altLang="ja-JP"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848C"/>
                    </a:solidFill>
                  </a:tcPr>
                </a:tc>
                <a:extLst>
                  <a:ext uri="{0D108BD9-81ED-4DB2-BD59-A6C34878D82A}">
                    <a16:rowId xmlns:a16="http://schemas.microsoft.com/office/drawing/2014/main" val="10000"/>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一般的知識など</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自分の経験した出来事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1"/>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もの忘れの範囲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体験の一部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体験した全部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2"/>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進行・悪化しない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進行していく</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3"/>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5"/>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学習能力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維持されている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新しいことが覚えられない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6"/>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日時の見当識</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2485079842"/>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感情・意欲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易怒性、意欲低下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424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1085570" y="2978740"/>
            <a:ext cx="7670212" cy="2026397"/>
          </a:xfrm>
        </p:spPr>
        <p:txBody>
          <a:bodyPr/>
          <a:lstStyle/>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①  記憶障害の訴えが本人または家族から認められる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②  日常生活動作は正常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③  全般的認知機能は正常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④  年齢や教育レベルの影響のみでは説明できない記憶障害が存在する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⑤  認知症ではない</a:t>
            </a:r>
            <a:endParaRPr lang="en-US" altLang="ja-JP"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p:cNvSpPr txBox="1"/>
          <p:nvPr/>
        </p:nvSpPr>
        <p:spPr>
          <a:xfrm>
            <a:off x="4028516" y="4587836"/>
            <a:ext cx="4046955" cy="292388"/>
          </a:xfrm>
          <a:prstGeom prst="rect">
            <a:avLst/>
          </a:prstGeom>
          <a:noFill/>
        </p:spPr>
        <p:txBody>
          <a:bodyPr wrap="square" rtlCol="0">
            <a:spAutoFit/>
          </a:bodyPr>
          <a:lstStyle/>
          <a:p>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Petersen RC et al. Arch </a:t>
            </a:r>
            <a:r>
              <a:rPr lang="en-US" altLang="ja-JP" sz="1300" b="1"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Neurol</a:t>
            </a:r>
            <a:r>
              <a:rPr lang="en-US"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2001</a:t>
            </a:r>
            <a:r>
              <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EB5B856-1F3D-42DB-B6DC-16503AEC5A63}"/>
              </a:ext>
            </a:extLst>
          </p:cNvPr>
          <p:cNvSpPr txBox="1"/>
          <p:nvPr/>
        </p:nvSpPr>
        <p:spPr>
          <a:xfrm>
            <a:off x="537006" y="1429446"/>
            <a:ext cx="8218776" cy="4862870"/>
          </a:xfrm>
          <a:prstGeom prst="rect">
            <a:avLst/>
          </a:prstGeom>
          <a:noFill/>
          <a:ln w="25400">
            <a:noFill/>
          </a:ln>
        </p:spPr>
        <p:txBody>
          <a:bodyPr wrap="square">
            <a:spAutoFit/>
          </a:bodyPr>
          <a:lstStyle/>
          <a:p>
            <a:pPr marL="804863" indent="-804863"/>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定義・分類</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indent="-355600">
              <a:buClr>
                <a:schemeClr val="tx1"/>
              </a:buClr>
              <a:buFont typeface="Wingdings" panose="05000000000000000000" pitchFamily="2" charset="2"/>
              <a:buChar char="l"/>
            </a:pPr>
            <a:r>
              <a:rPr lang="ja-JP" altLang="en-US" sz="20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正常と認知症の中間の状態</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。記憶障害を主体とする</a:t>
            </a:r>
            <a:r>
              <a:rPr lang="zh-TW" altLang="en-US" sz="20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健忘型</a:t>
            </a:r>
            <a:r>
              <a:rPr lang="en-US" altLang="ja-JP" sz="20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とその他の障害による</a:t>
            </a:r>
            <a:r>
              <a:rPr lang="ja-JP" altLang="en-US" sz="20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非健忘型</a:t>
            </a:r>
            <a:r>
              <a:rPr lang="en-US" altLang="ja-JP" sz="20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に分類される</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257300" indent="-1257300">
              <a:spcBef>
                <a:spcPts val="1200"/>
              </a:spcBef>
            </a:pP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健忘型</a:t>
            </a:r>
            <a:r>
              <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の特徴</a:t>
            </a:r>
            <a:endPar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1257300" indent="-1257300" algn="r">
              <a:spcBef>
                <a:spcPts val="120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endParaRPr lang="en-US" altLang="ja-JP" sz="2000" b="1" dirty="0">
              <a:latin typeface="BIZ UDPゴシック" panose="020B0400000000000000" pitchFamily="50" charset="-128"/>
              <a:ea typeface="BIZ UDPゴシック" panose="020B0400000000000000" pitchFamily="50" charset="-128"/>
            </a:endParaRPr>
          </a:p>
          <a:p>
            <a:pPr marL="804863" indent="-804863">
              <a:spcBef>
                <a:spcPts val="0"/>
              </a:spcBef>
            </a:pPr>
            <a:r>
              <a:rPr lang="ja-JP" altLang="en-US" sz="2000" b="1" dirty="0">
                <a:latin typeface="BIZ UDPゴシック" panose="020B0400000000000000" pitchFamily="50" charset="-128"/>
                <a:ea typeface="BIZ UDPゴシック" panose="020B0400000000000000" pitchFamily="50" charset="-128"/>
              </a:rPr>
              <a:t>特徴 </a:t>
            </a:r>
            <a:endParaRPr lang="en-US" altLang="ja-JP" sz="2000" b="1" dirty="0">
              <a:latin typeface="BIZ UDPゴシック" panose="020B0400000000000000" pitchFamily="50" charset="-128"/>
              <a:ea typeface="BIZ UDPゴシック" panose="020B0400000000000000" pitchFamily="50" charset="-128"/>
            </a:endParaRPr>
          </a:p>
          <a:p>
            <a:pPr marL="536575" indent="-355600">
              <a:spcBef>
                <a:spcPts val="0"/>
              </a:spcBef>
              <a:buFont typeface="Wingdings" panose="05000000000000000000" pitchFamily="2" charset="2"/>
              <a:buChar char="l"/>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軽度認知障害から認知症へのコンバージョンは専門医による追跡では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9.6</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年、地域研究では</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4.9</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年。一方で正常なレベルに回復する人もいる。</a:t>
            </a:r>
            <a:endParaRPr lang="ja-JP" altLang="en-US" sz="2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21CB298-581B-467F-8917-04C8E2B89CF3}"/>
              </a:ext>
            </a:extLst>
          </p:cNvPr>
          <p:cNvSpPr txBox="1"/>
          <p:nvPr/>
        </p:nvSpPr>
        <p:spPr>
          <a:xfrm>
            <a:off x="4273222" y="6082353"/>
            <a:ext cx="4482560" cy="292388"/>
          </a:xfrm>
          <a:prstGeom prst="rect">
            <a:avLst/>
          </a:prstGeom>
          <a:noFill/>
          <a:ln w="25400">
            <a:noFill/>
          </a:ln>
        </p:spPr>
        <p:txBody>
          <a:bodyPr wrap="square">
            <a:spAutoFit/>
          </a:bodyPr>
          <a:lstStyle/>
          <a:p>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Mitchell</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AJ,</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Acta </a:t>
            </a:r>
            <a:r>
              <a:rPr lang="en-US" altLang="ja-JP" sz="1300" b="1" kern="0" dirty="0" err="1">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Psychiatr</a:t>
            </a:r>
            <a:r>
              <a:rPr lang="en-US" altLang="ja-JP"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Scand. 2009</a:t>
            </a:r>
            <a:r>
              <a:rPr lang="ja-JP" altLang="en-US" sz="1300" b="1" kern="0"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ja-JP" altLang="en-US" sz="1300" dirty="0">
              <a:solidFill>
                <a:schemeClr val="tx1">
                  <a:lumMod val="50000"/>
                  <a:lumOff val="50000"/>
                </a:schemeClr>
              </a:solidFill>
            </a:endParaRPr>
          </a:p>
        </p:txBody>
      </p:sp>
      <p:sp>
        <p:nvSpPr>
          <p:cNvPr id="15" name="正方形/長方形 14">
            <a:extLst>
              <a:ext uri="{FF2B5EF4-FFF2-40B4-BE49-F238E27FC236}">
                <a16:creationId xmlns:a16="http://schemas.microsoft.com/office/drawing/2014/main" id="{0E203B4C-305F-49F1-B64D-73522B9D29D6}"/>
              </a:ext>
            </a:extLst>
          </p:cNvPr>
          <p:cNvSpPr/>
          <p:nvPr/>
        </p:nvSpPr>
        <p:spPr>
          <a:xfrm>
            <a:off x="0" y="-11209"/>
            <a:ext cx="9144000" cy="974558"/>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3">
            <a:extLst>
              <a:ext uri="{FF2B5EF4-FFF2-40B4-BE49-F238E27FC236}">
                <a16:creationId xmlns:a16="http://schemas.microsoft.com/office/drawing/2014/main" id="{5D1D799C-00DB-4D51-A74C-3169D5B4D249}"/>
              </a:ext>
            </a:extLst>
          </p:cNvPr>
          <p:cNvSpPr>
            <a:spLocks noChangeArrowheads="1"/>
          </p:cNvSpPr>
          <p:nvPr/>
        </p:nvSpPr>
        <p:spPr bwMode="auto">
          <a:xfrm>
            <a:off x="646112" y="84751"/>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 </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defTabSz="1003300" eaLnBrk="1" hangingPunct="1"/>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(MCI</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582C302F-2957-4D13-856D-2F620E9601B4}"/>
              </a:ext>
            </a:extLst>
          </p:cNvPr>
          <p:cNvSpPr txBox="1"/>
          <p:nvPr/>
        </p:nvSpPr>
        <p:spPr>
          <a:xfrm>
            <a:off x="4028516" y="6328867"/>
            <a:ext cx="4798446" cy="292388"/>
          </a:xfrm>
          <a:prstGeom prst="rect">
            <a:avLst/>
          </a:prstGeom>
          <a:noFill/>
          <a:ln w="25400">
            <a:noFill/>
          </a:ln>
        </p:spPr>
        <p:txBody>
          <a:bodyPr wrap="square">
            <a:spAutoFit/>
          </a:bodyPr>
          <a:lstStyle/>
          <a:p>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pt-BR" altLang="ja-JP"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Shimada H et al. J Am Med Dir Assoc. 2017</a:t>
            </a:r>
            <a:r>
              <a:rPr lang="ja-JP" altLang="pt-BR" sz="1300" b="1" dirty="0">
                <a:solidFill>
                  <a:schemeClr val="tx1">
                    <a:lumMod val="50000"/>
                    <a:lumOff val="50000"/>
                  </a:schemeClr>
                </a:solidFill>
                <a:latin typeface="BIZ UDPゴシック" panose="020B0400000000000000" pitchFamily="50" charset="-128"/>
                <a:ea typeface="BIZ UDPゴシック" panose="020B0400000000000000" pitchFamily="50" charset="-128"/>
              </a:rPr>
              <a:t>） </a:t>
            </a:r>
            <a:endParaRPr lang="ja-JP" altLang="en-US" sz="13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D8B5EAB-D574-4DF2-A8FE-C7DCFE28274A}"/>
              </a:ext>
            </a:extLst>
          </p:cNvPr>
          <p:cNvSpPr txBox="1"/>
          <p:nvPr/>
        </p:nvSpPr>
        <p:spPr>
          <a:xfrm>
            <a:off x="0" y="961386"/>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650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516854-C9C4-4B81-87DB-13C82AF51D5B}"/>
              </a:ext>
            </a:extLst>
          </p:cNvPr>
          <p:cNvSpPr/>
          <p:nvPr/>
        </p:nvSpPr>
        <p:spPr>
          <a:xfrm>
            <a:off x="673684" y="1246707"/>
            <a:ext cx="7796632" cy="5262979"/>
          </a:xfrm>
          <a:prstGeom prst="rect">
            <a:avLst/>
          </a:prstGeom>
        </p:spPr>
        <p:txBody>
          <a:bodyPr wrap="square">
            <a:spAutoFit/>
          </a:bodyPr>
          <a:lstStyle/>
          <a:p>
            <a:pPr marL="985838" marR="0" lvl="0" indent="-985838" algn="l" defTabSz="844083" rtl="0" eaLnBrk="0" fontAlgn="base" latinLnBrk="0" hangingPunct="0">
              <a:lnSpc>
                <a:spcPct val="100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ct val="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身体的な要因や薬剤の要因によって</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急性に出現する意識・注意・知覚の障害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症状には変動性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高齢者の有病率が高いにもかかわらず、医療従事者でも</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せん妄の症状が認識されない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ことも多い。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過小評価され、</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対応が遅れ症状が遷延する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安全な治療・療養環境の確保</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適切な検査</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精神症状に隠れた身体疾患の鑑別</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全身の診察</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を怠らない。</a:t>
            </a:r>
          </a:p>
        </p:txBody>
      </p:sp>
      <p:sp>
        <p:nvSpPr>
          <p:cNvPr id="29" name="テキスト ボックス 28">
            <a:extLst>
              <a:ext uri="{FF2B5EF4-FFF2-40B4-BE49-F238E27FC236}">
                <a16:creationId xmlns:a16="http://schemas.microsoft.com/office/drawing/2014/main" id="{761E1810-2189-423C-ADE8-AC4A1BECAA03}"/>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28〕</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9D2D7D61-DBA2-4FCA-A4C4-694244189FC9}"/>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6">
            <a:extLst>
              <a:ext uri="{FF2B5EF4-FFF2-40B4-BE49-F238E27FC236}">
                <a16:creationId xmlns:a16="http://schemas.microsoft.com/office/drawing/2014/main" id="{AC2E9755-0D00-4C2A-9DEE-94E662DD98A6}"/>
              </a:ext>
            </a:extLst>
          </p:cNvPr>
          <p:cNvSpPr>
            <a:spLocks noChangeArrowheads="1"/>
          </p:cNvSpPr>
          <p:nvPr/>
        </p:nvSpPr>
        <p:spPr bwMode="auto">
          <a:xfrm>
            <a:off x="953965" y="98172"/>
            <a:ext cx="723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507" tIns="38253" rIns="76507" bIns="38253" anchor="ctr"/>
          <a:lstStyle>
            <a:lvl1pPr defTabSz="9096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96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96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39687"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せん妄の特徴</a:t>
            </a:r>
          </a:p>
        </p:txBody>
      </p:sp>
    </p:spTree>
    <p:extLst>
      <p:ext uri="{BB962C8B-B14F-4D97-AF65-F5344CB8AC3E}">
        <p14:creationId xmlns:p14="http://schemas.microsoft.com/office/powerpoint/2010/main" val="348610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131" name="Text Box 2"/>
          <p:cNvSpPr txBox="1">
            <a:spLocks noChangeArrowheads="1"/>
          </p:cNvSpPr>
          <p:nvPr/>
        </p:nvSpPr>
        <p:spPr bwMode="auto">
          <a:xfrm>
            <a:off x="1544860" y="60987"/>
            <a:ext cx="6016869" cy="5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27" tIns="38263" rIns="76527" bIns="38263" anchor="ctr">
            <a:spAutoFit/>
          </a:bodyPr>
          <a:lstStyle>
            <a:lvl1pPr defTabSz="8286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64950" eaLnBrk="1" hangingPunct="1">
              <a:spcBef>
                <a:spcPct val="0"/>
              </a:spcBef>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せん妄の発症</a:t>
            </a:r>
            <a:endParaRPr lang="ja-JP" altLang="ja-JP" b="1" dirty="0">
              <a:solidFill>
                <a:schemeClr val="bg1"/>
              </a:solidFill>
              <a:latin typeface="BIZ UDPゴシック" panose="020B0400000000000000" pitchFamily="50" charset="-128"/>
              <a:ea typeface="BIZ UDPゴシック" panose="020B0400000000000000" pitchFamily="50" charset="-128"/>
            </a:endParaRPr>
          </a:p>
        </p:txBody>
      </p:sp>
      <p:sp>
        <p:nvSpPr>
          <p:cNvPr id="432133" name="タイトル 1"/>
          <p:cNvSpPr>
            <a:spLocks/>
          </p:cNvSpPr>
          <p:nvPr/>
        </p:nvSpPr>
        <p:spPr bwMode="auto">
          <a:xfrm>
            <a:off x="224493" y="1894507"/>
            <a:ext cx="1652581" cy="6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rgbClr val="000000"/>
                </a:solidFill>
                <a:latin typeface="BIZ UDPゴシック" panose="020B0400000000000000" pitchFamily="50" charset="-128"/>
                <a:ea typeface="BIZ UDPゴシック" panose="020B0400000000000000" pitchFamily="50" charset="-128"/>
              </a:rPr>
              <a:t>準備因子</a:t>
            </a:r>
          </a:p>
        </p:txBody>
      </p:sp>
      <p:sp>
        <p:nvSpPr>
          <p:cNvPr id="432135" name="AutoShape 7"/>
          <p:cNvSpPr>
            <a:spLocks noChangeArrowheads="1"/>
          </p:cNvSpPr>
          <p:nvPr/>
        </p:nvSpPr>
        <p:spPr bwMode="auto">
          <a:xfrm>
            <a:off x="2706017" y="2659049"/>
            <a:ext cx="487597" cy="1828679"/>
          </a:xfrm>
          <a:prstGeom prst="downArrow">
            <a:avLst>
              <a:gd name="adj1" fmla="val 50000"/>
              <a:gd name="adj2" fmla="val 49162"/>
            </a:avLst>
          </a:prstGeom>
          <a:gradFill rotWithShape="0">
            <a:gsLst>
              <a:gs pos="0">
                <a:srgbClr val="669900"/>
              </a:gs>
              <a:gs pos="100000">
                <a:srgbClr val="FF7C80"/>
              </a:gs>
              <a:gs pos="100000">
                <a:srgbClr val="FF7C80"/>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FontTx/>
              <a:buNone/>
              <a:defRPr/>
            </a:pPr>
            <a:endParaRPr lang="ja-JP" altLang="en-US" sz="2400">
              <a:solidFill>
                <a:srgbClr val="FFFFFF"/>
              </a:solidFill>
              <a:latin typeface="BIZ UDPゴシック" panose="020B0400000000000000" pitchFamily="50" charset="-128"/>
              <a:ea typeface="BIZ UDPゴシック" panose="020B0400000000000000" pitchFamily="50" charset="-128"/>
            </a:endParaRPr>
          </a:p>
        </p:txBody>
      </p:sp>
      <p:sp>
        <p:nvSpPr>
          <p:cNvPr id="432136" name="Oval 8"/>
          <p:cNvSpPr>
            <a:spLocks noChangeArrowheads="1"/>
          </p:cNvSpPr>
          <p:nvPr/>
        </p:nvSpPr>
        <p:spPr bwMode="auto">
          <a:xfrm>
            <a:off x="4781112" y="2569647"/>
            <a:ext cx="3768893" cy="1918081"/>
          </a:xfrm>
          <a:prstGeom prst="ellipse">
            <a:avLst/>
          </a:prstGeom>
          <a:solidFill>
            <a:srgbClr val="A7D6E3"/>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FontTx/>
              <a:buNone/>
              <a:defRPr/>
            </a:pPr>
            <a:endParaRPr lang="ja-JP" altLang="en-US" sz="2400">
              <a:solidFill>
                <a:srgbClr val="00CC00"/>
              </a:solidFill>
              <a:latin typeface="BIZ UDPゴシック" panose="020B0400000000000000" pitchFamily="50" charset="-128"/>
              <a:ea typeface="BIZ UDPゴシック" panose="020B0400000000000000" pitchFamily="50" charset="-128"/>
            </a:endParaRPr>
          </a:p>
        </p:txBody>
      </p:sp>
      <p:sp>
        <p:nvSpPr>
          <p:cNvPr id="432137" name="タイトル 1"/>
          <p:cNvSpPr>
            <a:spLocks/>
          </p:cNvSpPr>
          <p:nvPr/>
        </p:nvSpPr>
        <p:spPr bwMode="auto">
          <a:xfrm>
            <a:off x="3235456" y="3263638"/>
            <a:ext cx="1568971"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rgbClr val="000000"/>
                </a:solidFill>
                <a:latin typeface="BIZ UDPゴシック" panose="020B0400000000000000" pitchFamily="50" charset="-128"/>
                <a:ea typeface="BIZ UDPゴシック" panose="020B0400000000000000" pitchFamily="50" charset="-128"/>
              </a:rPr>
              <a:t>誘発因子</a:t>
            </a:r>
          </a:p>
        </p:txBody>
      </p:sp>
      <p:sp>
        <p:nvSpPr>
          <p:cNvPr id="432138" name="コンテンツ プレースホルダ 2"/>
          <p:cNvSpPr>
            <a:spLocks/>
          </p:cNvSpPr>
          <p:nvPr/>
        </p:nvSpPr>
        <p:spPr bwMode="auto">
          <a:xfrm>
            <a:off x="5233828" y="2777688"/>
            <a:ext cx="3224564" cy="168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indent="-268288" defTabSz="844083">
              <a:defRPr/>
            </a:pPr>
            <a:r>
              <a:rPr lang="ja-JP" altLang="en-US" sz="2000" b="1" dirty="0">
                <a:solidFill>
                  <a:srgbClr val="000000"/>
                </a:solidFill>
                <a:latin typeface="BIZ UDPゴシック" panose="020B0400000000000000" pitchFamily="50" charset="-128"/>
                <a:ea typeface="BIZ UDPゴシック" panose="020B0400000000000000" pitchFamily="50" charset="-128"/>
              </a:rPr>
              <a:t>過少・過剰な感覚刺激</a:t>
            </a:r>
          </a:p>
          <a:p>
            <a:pPr marL="268288" indent="-268288" defTabSz="844083">
              <a:defRPr/>
            </a:pPr>
            <a:r>
              <a:rPr lang="ja-JP" altLang="en-US" sz="2000" b="1" dirty="0">
                <a:solidFill>
                  <a:srgbClr val="000000"/>
                </a:solidFill>
                <a:latin typeface="BIZ UDPゴシック" panose="020B0400000000000000" pitchFamily="50" charset="-128"/>
                <a:ea typeface="BIZ UDPゴシック" panose="020B0400000000000000" pitchFamily="50" charset="-128"/>
              </a:rPr>
              <a:t>睡眠障害</a:t>
            </a:r>
          </a:p>
          <a:p>
            <a:pPr marL="268288" indent="-268288" defTabSz="844083">
              <a:defRPr/>
            </a:pPr>
            <a:r>
              <a:rPr lang="ja-JP" altLang="en-US" sz="2000" b="1" dirty="0">
                <a:solidFill>
                  <a:srgbClr val="000000"/>
                </a:solidFill>
                <a:latin typeface="BIZ UDPゴシック" panose="020B0400000000000000" pitchFamily="50" charset="-128"/>
                <a:ea typeface="BIZ UDPゴシック" panose="020B0400000000000000" pitchFamily="50" charset="-128"/>
              </a:rPr>
              <a:t>強制的安静臥床</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268288" indent="-268288" defTabSz="844083">
              <a:defRPr/>
            </a:pPr>
            <a:r>
              <a:rPr lang="ja-JP" altLang="en-US" sz="2000" b="1" dirty="0">
                <a:solidFill>
                  <a:srgbClr val="000000"/>
                </a:solidFill>
                <a:latin typeface="BIZ UDPゴシック" panose="020B0400000000000000" pitchFamily="50" charset="-128"/>
                <a:ea typeface="BIZ UDPゴシック" panose="020B0400000000000000" pitchFamily="50" charset="-128"/>
              </a:rPr>
              <a:t>身体拘束</a:t>
            </a:r>
            <a:r>
              <a:rPr lang="en-US" altLang="ja-JP" sz="2000" b="1" dirty="0">
                <a:solidFill>
                  <a:srgbClr val="000000"/>
                </a:solidFill>
                <a:latin typeface="BIZ UDPゴシック" panose="020B0400000000000000" pitchFamily="50" charset="-128"/>
                <a:ea typeface="BIZ UDPゴシック" panose="020B0400000000000000" pitchFamily="50" charset="-128"/>
              </a:rPr>
              <a:t> </a:t>
            </a:r>
            <a:endParaRPr lang="ja-JP" altLang="en-US" sz="2000" b="1" dirty="0">
              <a:solidFill>
                <a:srgbClr val="000000"/>
              </a:solidFill>
              <a:latin typeface="BIZ UDPゴシック" panose="020B0400000000000000" pitchFamily="50" charset="-128"/>
              <a:ea typeface="BIZ UDPゴシック" panose="020B0400000000000000" pitchFamily="50" charset="-128"/>
            </a:endParaRPr>
          </a:p>
        </p:txBody>
      </p:sp>
      <p:sp>
        <p:nvSpPr>
          <p:cNvPr id="432139" name="AutoShape 7"/>
          <p:cNvSpPr>
            <a:spLocks noChangeArrowheads="1"/>
          </p:cNvSpPr>
          <p:nvPr/>
        </p:nvSpPr>
        <p:spPr bwMode="auto">
          <a:xfrm rot="18858230">
            <a:off x="4529973" y="2640269"/>
            <a:ext cx="420213" cy="511348"/>
          </a:xfrm>
          <a:prstGeom prst="downArrow">
            <a:avLst>
              <a:gd name="adj1" fmla="val 50000"/>
              <a:gd name="adj2" fmla="val 49150"/>
            </a:avLst>
          </a:prstGeom>
          <a:gradFill rotWithShape="0">
            <a:gsLst>
              <a:gs pos="0">
                <a:srgbClr val="669900"/>
              </a:gs>
              <a:gs pos="100000">
                <a:srgbClr val="66CCFF"/>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FontTx/>
              <a:buNone/>
              <a:defRPr/>
            </a:pPr>
            <a:endParaRPr lang="ja-JP" altLang="en-US" sz="2400">
              <a:solidFill>
                <a:srgbClr val="FFFFFF"/>
              </a:solidFill>
              <a:latin typeface="BIZ UDPゴシック" panose="020B0400000000000000" pitchFamily="50" charset="-128"/>
              <a:ea typeface="BIZ UDPゴシック" panose="020B0400000000000000" pitchFamily="50" charset="-128"/>
            </a:endParaRPr>
          </a:p>
        </p:txBody>
      </p:sp>
      <p:sp>
        <p:nvSpPr>
          <p:cNvPr id="5" name="角丸四角形 4"/>
          <p:cNvSpPr/>
          <p:nvPr/>
        </p:nvSpPr>
        <p:spPr bwMode="auto">
          <a:xfrm>
            <a:off x="1835774" y="4661988"/>
            <a:ext cx="7001602" cy="633741"/>
          </a:xfrm>
          <a:prstGeom prst="roundRect">
            <a:avLst>
              <a:gd name="adj" fmla="val 50000"/>
            </a:avLst>
          </a:prstGeom>
          <a:solidFill>
            <a:srgbClr val="FF8989"/>
          </a:solidFill>
          <a:ln w="9525" cap="flat" cmpd="sng" algn="ctr">
            <a:noFill/>
            <a:prstDash val="solid"/>
            <a:round/>
            <a:headEnd type="none" w="med" len="med"/>
            <a:tailEnd type="none" w="med" len="med"/>
          </a:ln>
          <a:effectLst/>
        </p:spPr>
        <p:txBody>
          <a:bodyPr wrap="none" anchor="ctr"/>
          <a:lstStyle/>
          <a:p>
            <a:pPr algn="r" defTabSz="844083"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32141" name="タイトル 1"/>
          <p:cNvSpPr>
            <a:spLocks/>
          </p:cNvSpPr>
          <p:nvPr/>
        </p:nvSpPr>
        <p:spPr bwMode="auto">
          <a:xfrm>
            <a:off x="1991031" y="4636837"/>
            <a:ext cx="6638895" cy="6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rgbClr val="FFFFFF"/>
                </a:solidFill>
                <a:latin typeface="BIZ UDPゴシック" panose="020B0400000000000000" pitchFamily="50" charset="-128"/>
                <a:ea typeface="BIZ UDPゴシック" panose="020B0400000000000000" pitchFamily="50" charset="-128"/>
              </a:rPr>
              <a:t>脱水、薬物、代謝性障害、感染症、循環・呼吸障害</a:t>
            </a:r>
          </a:p>
        </p:txBody>
      </p:sp>
      <p:sp>
        <p:nvSpPr>
          <p:cNvPr id="432142" name="タイトル 1"/>
          <p:cNvSpPr>
            <a:spLocks/>
          </p:cNvSpPr>
          <p:nvPr/>
        </p:nvSpPr>
        <p:spPr bwMode="auto">
          <a:xfrm>
            <a:off x="228896" y="4737955"/>
            <a:ext cx="1567574"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rgbClr val="000000"/>
                </a:solidFill>
                <a:latin typeface="BIZ UDPゴシック" panose="020B0400000000000000" pitchFamily="50" charset="-128"/>
                <a:ea typeface="BIZ UDPゴシック" panose="020B0400000000000000" pitchFamily="50" charset="-128"/>
              </a:rPr>
              <a:t>直接原因</a:t>
            </a:r>
          </a:p>
        </p:txBody>
      </p:sp>
      <p:sp>
        <p:nvSpPr>
          <p:cNvPr id="432143" name="AutoShape 7"/>
          <p:cNvSpPr>
            <a:spLocks noChangeArrowheads="1"/>
          </p:cNvSpPr>
          <p:nvPr/>
        </p:nvSpPr>
        <p:spPr bwMode="auto">
          <a:xfrm rot="2446203">
            <a:off x="4450461" y="4005640"/>
            <a:ext cx="440094" cy="499602"/>
          </a:xfrm>
          <a:prstGeom prst="downArrow">
            <a:avLst>
              <a:gd name="adj1" fmla="val 50000"/>
              <a:gd name="adj2" fmla="val 48833"/>
            </a:avLst>
          </a:prstGeom>
          <a:gradFill rotWithShape="0">
            <a:gsLst>
              <a:gs pos="0">
                <a:srgbClr val="66CCFF"/>
              </a:gs>
              <a:gs pos="100000">
                <a:srgbClr val="FF7C80"/>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FontTx/>
              <a:buNone/>
              <a:defRPr/>
            </a:pPr>
            <a:endParaRPr lang="ja-JP" altLang="en-US" sz="2400">
              <a:solidFill>
                <a:srgbClr val="FFFFFF"/>
              </a:solidFill>
              <a:latin typeface="BIZ UDPゴシック" panose="020B0400000000000000" pitchFamily="50" charset="-128"/>
              <a:ea typeface="BIZ UDPゴシック" panose="020B0400000000000000" pitchFamily="50" charset="-128"/>
            </a:endParaRPr>
          </a:p>
        </p:txBody>
      </p:sp>
      <p:sp>
        <p:nvSpPr>
          <p:cNvPr id="432144" name="AutoShape 7"/>
          <p:cNvSpPr>
            <a:spLocks noChangeArrowheads="1"/>
          </p:cNvSpPr>
          <p:nvPr/>
        </p:nvSpPr>
        <p:spPr bwMode="auto">
          <a:xfrm>
            <a:off x="4345392" y="5358117"/>
            <a:ext cx="789375" cy="373675"/>
          </a:xfrm>
          <a:prstGeom prst="downArrow">
            <a:avLst>
              <a:gd name="adj1" fmla="val 50000"/>
              <a:gd name="adj2" fmla="val 49065"/>
            </a:avLst>
          </a:prstGeom>
          <a:gradFill>
            <a:gsLst>
              <a:gs pos="0">
                <a:srgbClr val="FF9999"/>
              </a:gs>
              <a:gs pos="74000">
                <a:srgbClr val="FF0000"/>
              </a:gs>
            </a:gsLst>
            <a:lin ang="5400000" scaled="1"/>
          </a:gra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FontTx/>
              <a:buNone/>
              <a:defRPr/>
            </a:pPr>
            <a:endParaRPr lang="ja-JP" altLang="en-US" sz="2400">
              <a:solidFill>
                <a:srgbClr val="FFFFFF"/>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2931AB22-69DA-44D6-9B2B-8A927FF202DB}"/>
              </a:ext>
            </a:extLst>
          </p:cNvPr>
          <p:cNvSpPr/>
          <p:nvPr/>
        </p:nvSpPr>
        <p:spPr>
          <a:xfrm>
            <a:off x="90151" y="1208566"/>
            <a:ext cx="8926286" cy="433965"/>
          </a:xfrm>
          <a:prstGeom prst="rect">
            <a:avLst/>
          </a:prstGeom>
        </p:spPr>
        <p:txBody>
          <a:bodyPr wrap="square">
            <a:spAutoFit/>
          </a:bodyPr>
          <a:lstStyle/>
          <a:p>
            <a:pPr algn="ctr" defTabSz="844083">
              <a:defRPr/>
            </a:pPr>
            <a:r>
              <a:rPr lang="ja-JP" altLang="en-US" sz="2220" b="1" dirty="0">
                <a:latin typeface="BIZ UDPゴシック" panose="020B0400000000000000" pitchFamily="50" charset="-128"/>
                <a:ea typeface="BIZ UDPゴシック" panose="020B0400000000000000" pitchFamily="50" charset="-128"/>
              </a:rPr>
              <a:t>準備因子に誘発因子や直接的な原因など複数の要因が重なり発症</a:t>
            </a:r>
          </a:p>
        </p:txBody>
      </p:sp>
      <p:sp>
        <p:nvSpPr>
          <p:cNvPr id="22" name="角丸四角形 21"/>
          <p:cNvSpPr/>
          <p:nvPr/>
        </p:nvSpPr>
        <p:spPr bwMode="auto">
          <a:xfrm>
            <a:off x="1877075" y="1894507"/>
            <a:ext cx="4649662" cy="633741"/>
          </a:xfrm>
          <a:prstGeom prst="roundRect">
            <a:avLst>
              <a:gd name="adj" fmla="val 50000"/>
            </a:avLst>
          </a:prstGeom>
          <a:solidFill>
            <a:srgbClr val="6E8B39"/>
          </a:solidFill>
          <a:ln w="9525" cap="flat" cmpd="sng" algn="ctr">
            <a:noFill/>
            <a:prstDash val="solid"/>
            <a:round/>
            <a:headEnd type="none" w="med" len="med"/>
            <a:tailEnd type="none" w="med" len="med"/>
          </a:ln>
          <a:effectLst/>
        </p:spPr>
        <p:txBody>
          <a:bodyPr wrap="none" anchor="ctr"/>
          <a:lstStyle/>
          <a:p>
            <a:pPr algn="r" defTabSz="844083"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32134" name="タイトル 1"/>
          <p:cNvSpPr>
            <a:spLocks/>
          </p:cNvSpPr>
          <p:nvPr/>
        </p:nvSpPr>
        <p:spPr bwMode="auto">
          <a:xfrm>
            <a:off x="1788452" y="1920347"/>
            <a:ext cx="5008691" cy="52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rgbClr val="FFFFFF"/>
                </a:solidFill>
                <a:latin typeface="BIZ UDPゴシック" panose="020B0400000000000000" pitchFamily="50" charset="-128"/>
                <a:ea typeface="BIZ UDPゴシック" panose="020B0400000000000000" pitchFamily="50" charset="-128"/>
              </a:rPr>
              <a:t>高齢者</a:t>
            </a:r>
            <a:r>
              <a:rPr lang="ja-JP" altLang="en-US" sz="2200" b="1" dirty="0" err="1">
                <a:solidFill>
                  <a:srgbClr val="FFFFFF"/>
                </a:solidFill>
                <a:latin typeface="BIZ UDPゴシック" panose="020B0400000000000000" pitchFamily="50" charset="-128"/>
                <a:ea typeface="BIZ UDPゴシック" panose="020B0400000000000000" pitchFamily="50" charset="-128"/>
              </a:rPr>
              <a:t>、</a:t>
            </a:r>
            <a:r>
              <a:rPr lang="ja-JP" altLang="en-US" sz="2200" b="1" dirty="0">
                <a:solidFill>
                  <a:srgbClr val="FFFFFF"/>
                </a:solidFill>
                <a:latin typeface="BIZ UDPゴシック" panose="020B0400000000000000" pitchFamily="50" charset="-128"/>
                <a:ea typeface="BIZ UDPゴシック" panose="020B0400000000000000" pitchFamily="50" charset="-128"/>
              </a:rPr>
              <a:t>脳器質疾患、認知症</a:t>
            </a:r>
          </a:p>
        </p:txBody>
      </p:sp>
      <p:sp>
        <p:nvSpPr>
          <p:cNvPr id="23" name="角丸四角形 21">
            <a:extLst>
              <a:ext uri="{FF2B5EF4-FFF2-40B4-BE49-F238E27FC236}">
                <a16:creationId xmlns:a16="http://schemas.microsoft.com/office/drawing/2014/main" id="{7963E3CF-E5BA-4BAC-8CD9-B56992F0400C}"/>
              </a:ext>
            </a:extLst>
          </p:cNvPr>
          <p:cNvSpPr/>
          <p:nvPr/>
        </p:nvSpPr>
        <p:spPr bwMode="auto">
          <a:xfrm>
            <a:off x="3416681" y="5807856"/>
            <a:ext cx="2688446" cy="633741"/>
          </a:xfrm>
          <a:prstGeom prst="roundRect">
            <a:avLst>
              <a:gd name="adj" fmla="val 50000"/>
            </a:avLst>
          </a:prstGeom>
          <a:solidFill>
            <a:srgbClr val="FF0000"/>
          </a:solidFill>
          <a:ln w="9525" cap="flat" cmpd="sng" algn="ctr">
            <a:noFill/>
            <a:prstDash val="solid"/>
            <a:round/>
            <a:headEnd type="none" w="med" len="med"/>
            <a:tailEnd type="none" w="med" len="med"/>
          </a:ln>
          <a:effectLst/>
        </p:spPr>
        <p:txBody>
          <a:bodyPr wrap="none" anchor="ctr"/>
          <a:lstStyle/>
          <a:p>
            <a:pPr algn="r" defTabSz="844083"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32145" name="タイトル 1"/>
          <p:cNvSpPr>
            <a:spLocks/>
          </p:cNvSpPr>
          <p:nvPr/>
        </p:nvSpPr>
        <p:spPr bwMode="auto">
          <a:xfrm>
            <a:off x="3996627" y="5854034"/>
            <a:ext cx="1568970"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sz="2200" b="1" dirty="0">
                <a:solidFill>
                  <a:schemeClr val="bg1"/>
                </a:solidFill>
                <a:latin typeface="BIZ UDPゴシック" panose="020B0400000000000000" pitchFamily="50" charset="-128"/>
                <a:ea typeface="BIZ UDPゴシック" panose="020B0400000000000000" pitchFamily="50" charset="-128"/>
              </a:rPr>
              <a:t>せん妄</a:t>
            </a:r>
          </a:p>
        </p:txBody>
      </p:sp>
      <p:sp>
        <p:nvSpPr>
          <p:cNvPr id="24" name="テキスト ボックス 23">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0886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8E061A9-156D-4650-8AC9-67DA0260428F}"/>
              </a:ext>
            </a:extLst>
          </p:cNvPr>
          <p:cNvSpPr/>
          <p:nvPr/>
        </p:nvSpPr>
        <p:spPr>
          <a:xfrm>
            <a:off x="256254" y="6240597"/>
            <a:ext cx="8631489" cy="338554"/>
          </a:xfrm>
          <a:prstGeom prst="rect">
            <a:avLst/>
          </a:prstGeom>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25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年</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月</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報告）を引用</a:t>
            </a:r>
          </a:p>
        </p:txBody>
      </p:sp>
      <p:sp>
        <p:nvSpPr>
          <p:cNvPr id="7" name="正方形/長方形 6">
            <a:extLst>
              <a:ext uri="{FF2B5EF4-FFF2-40B4-BE49-F238E27FC236}">
                <a16:creationId xmlns:a16="http://schemas.microsoft.com/office/drawing/2014/main" id="{2599739F-2285-4CB6-9810-9F25D5ABF60E}"/>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10">
            <a:extLst>
              <a:ext uri="{FF2B5EF4-FFF2-40B4-BE49-F238E27FC236}">
                <a16:creationId xmlns:a16="http://schemas.microsoft.com/office/drawing/2014/main" id="{6172368F-83BD-4660-AC08-A1DC2B0DB432}"/>
              </a:ext>
            </a:extLst>
          </p:cNvPr>
          <p:cNvSpPr>
            <a:spLocks noChangeArrowheads="1"/>
          </p:cNvSpPr>
          <p:nvPr/>
        </p:nvSpPr>
        <p:spPr bwMode="auto">
          <a:xfrm>
            <a:off x="1514475" y="57370"/>
            <a:ext cx="611505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認知症の原因疾患</a:t>
            </a:r>
            <a:endParaRPr lang="en-US" altLang="ja-JP"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4B082985-7490-42DA-9503-6401EB7C077D}"/>
              </a:ext>
            </a:extLst>
          </p:cNvPr>
          <p:cNvGraphicFramePr>
            <a:graphicFrameLocks/>
          </p:cNvGraphicFramePr>
          <p:nvPr>
            <p:extLst>
              <p:ext uri="{D42A27DB-BD31-4B8C-83A1-F6EECF244321}">
                <p14:modId xmlns:p14="http://schemas.microsoft.com/office/powerpoint/2010/main" val="3181850720"/>
              </p:ext>
            </p:extLst>
          </p:nvPr>
        </p:nvGraphicFramePr>
        <p:xfrm>
          <a:off x="879873" y="1420948"/>
          <a:ext cx="7384253" cy="41093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15978" y="718431"/>
            <a:ext cx="1498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874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41"/>
          <p:cNvSpPr>
            <a:spLocks noChangeArrowheads="1"/>
          </p:cNvSpPr>
          <p:nvPr/>
        </p:nvSpPr>
        <p:spPr bwMode="auto">
          <a:xfrm>
            <a:off x="990600" y="6286584"/>
            <a:ext cx="815340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寺田 整司</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日本老年医学会雑誌 </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51</a:t>
            </a: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巻</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号（</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2014</a:t>
            </a: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）を一部改変</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Meagher</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et al. J Neuropsychiatry Clin </a:t>
            </a:r>
            <a:r>
              <a:rPr kumimoji="1" lang="en-US" altLang="ja-JP" sz="1477"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Neurosci</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2008:20;185-93</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より引用</a:t>
            </a:r>
            <a:endPar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4194" name="Rectangle 2"/>
          <p:cNvSpPr>
            <a:spLocks noGrp="1" noChangeArrowheads="1"/>
          </p:cNvSpPr>
          <p:nvPr>
            <p:ph type="title" idx="4294967295"/>
          </p:nvPr>
        </p:nvSpPr>
        <p:spPr>
          <a:xfrm>
            <a:off x="542820" y="70672"/>
            <a:ext cx="8080131" cy="54365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せん妄の分類と頻度、鑑別すべき疾患・病態</a:t>
            </a:r>
          </a:p>
        </p:txBody>
      </p:sp>
      <p:grpSp>
        <p:nvGrpSpPr>
          <p:cNvPr id="2" name="グループ化 1">
            <a:extLst>
              <a:ext uri="{FF2B5EF4-FFF2-40B4-BE49-F238E27FC236}">
                <a16:creationId xmlns:a16="http://schemas.microsoft.com/office/drawing/2014/main" id="{C5A80EA0-DACE-421D-A364-0DDD7789D06D}"/>
              </a:ext>
            </a:extLst>
          </p:cNvPr>
          <p:cNvGrpSpPr/>
          <p:nvPr/>
        </p:nvGrpSpPr>
        <p:grpSpPr>
          <a:xfrm>
            <a:off x="324958" y="1707281"/>
            <a:ext cx="8652724" cy="4550791"/>
            <a:chOff x="-62400" y="1475926"/>
            <a:chExt cx="9027797" cy="4778397"/>
          </a:xfrm>
        </p:grpSpPr>
        <p:sp>
          <p:nvSpPr>
            <p:cNvPr id="10" name="Oval 14"/>
            <p:cNvSpPr>
              <a:spLocks noChangeArrowheads="1"/>
            </p:cNvSpPr>
            <p:nvPr/>
          </p:nvSpPr>
          <p:spPr bwMode="auto">
            <a:xfrm>
              <a:off x="2523566" y="1499226"/>
              <a:ext cx="4869986" cy="3829091"/>
            </a:xfrm>
            <a:prstGeom prst="ellipse">
              <a:avLst/>
            </a:prstGeom>
            <a:noFill/>
            <a:ln w="63500">
              <a:solidFill>
                <a:srgbClr val="5AB8BA"/>
              </a:solid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Oval 16"/>
            <p:cNvSpPr>
              <a:spLocks noChangeArrowheads="1"/>
            </p:cNvSpPr>
            <p:nvPr/>
          </p:nvSpPr>
          <p:spPr bwMode="auto">
            <a:xfrm>
              <a:off x="1580898" y="1516250"/>
              <a:ext cx="4383388" cy="3798591"/>
            </a:xfrm>
            <a:prstGeom prst="ellipse">
              <a:avLst/>
            </a:prstGeom>
            <a:noFill/>
            <a:ln w="63500">
              <a:solidFill>
                <a:srgbClr val="FF8989"/>
              </a:solid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15" name="Rectangle 2"/>
            <p:cNvSpPr txBox="1">
              <a:spLocks noChangeArrowheads="1"/>
            </p:cNvSpPr>
            <p:nvPr/>
          </p:nvSpPr>
          <p:spPr bwMode="auto">
            <a:xfrm>
              <a:off x="6767240" y="1475926"/>
              <a:ext cx="1252621"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30%</a:t>
              </a:r>
              <a:endParaRPr kumimoji="1" lang="ja-JP" altLang="en-US"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p:txBody>
        </p:sp>
        <p:sp>
          <p:nvSpPr>
            <p:cNvPr id="17" name="Rectangle 2"/>
            <p:cNvSpPr txBox="1">
              <a:spLocks noChangeArrowheads="1"/>
            </p:cNvSpPr>
            <p:nvPr/>
          </p:nvSpPr>
          <p:spPr bwMode="auto">
            <a:xfrm>
              <a:off x="75574" y="4948490"/>
              <a:ext cx="2653793"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認知症との鑑別</a:t>
              </a:r>
            </a:p>
          </p:txBody>
        </p:sp>
        <p:sp>
          <p:nvSpPr>
            <p:cNvPr id="18" name="Rectangle 2"/>
            <p:cNvSpPr txBox="1">
              <a:spLocks noChangeArrowheads="1"/>
            </p:cNvSpPr>
            <p:nvPr/>
          </p:nvSpPr>
          <p:spPr bwMode="auto">
            <a:xfrm>
              <a:off x="5842470" y="5419765"/>
              <a:ext cx="2926938"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うつ病との鑑別</a:t>
              </a:r>
            </a:p>
          </p:txBody>
        </p:sp>
        <p:sp>
          <p:nvSpPr>
            <p:cNvPr id="6" name="上下矢印 5"/>
            <p:cNvSpPr/>
            <p:nvPr/>
          </p:nvSpPr>
          <p:spPr bwMode="auto">
            <a:xfrm>
              <a:off x="1174560" y="4372355"/>
              <a:ext cx="447353" cy="466375"/>
            </a:xfrm>
            <a:prstGeom prst="upDownArrow">
              <a:avLst>
                <a:gd name="adj1" fmla="val 50000"/>
                <a:gd name="adj2" fmla="val 38208"/>
              </a:avLst>
            </a:prstGeom>
            <a:solidFill>
              <a:srgbClr val="FF1131"/>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上下矢印 19"/>
            <p:cNvSpPr/>
            <p:nvPr/>
          </p:nvSpPr>
          <p:spPr bwMode="auto">
            <a:xfrm>
              <a:off x="7255480" y="4966840"/>
              <a:ext cx="409992" cy="466374"/>
            </a:xfrm>
            <a:prstGeom prst="upDownArrow">
              <a:avLst>
                <a:gd name="adj1" fmla="val 50000"/>
                <a:gd name="adj2" fmla="val 38208"/>
              </a:avLst>
            </a:prstGeom>
            <a:solidFill>
              <a:srgbClr val="FF1131"/>
            </a:solidFill>
            <a:ln w="12700" algn="ctr">
              <a:noFill/>
              <a:miter lim="800000"/>
              <a:headEnd/>
              <a:tailEnd/>
            </a:ln>
          </p:spPr>
          <p:txBody>
            <a:bodyPr wrap="square"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Rectangle 2">
              <a:extLst>
                <a:ext uri="{FF2B5EF4-FFF2-40B4-BE49-F238E27FC236}">
                  <a16:creationId xmlns:a16="http://schemas.microsoft.com/office/drawing/2014/main" id="{31D765CF-1CC1-4128-B569-452CE5833894}"/>
                </a:ext>
              </a:extLst>
            </p:cNvPr>
            <p:cNvSpPr txBox="1">
              <a:spLocks noChangeArrowheads="1"/>
            </p:cNvSpPr>
            <p:nvPr/>
          </p:nvSpPr>
          <p:spPr bwMode="auto">
            <a:xfrm>
              <a:off x="2299354" y="5710665"/>
              <a:ext cx="3915959"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薬剤の影響を考慮</a:t>
              </a:r>
            </a:p>
          </p:txBody>
        </p:sp>
        <p:sp>
          <p:nvSpPr>
            <p:cNvPr id="21" name="上下矢印 5">
              <a:extLst>
                <a:ext uri="{FF2B5EF4-FFF2-40B4-BE49-F238E27FC236}">
                  <a16:creationId xmlns:a16="http://schemas.microsoft.com/office/drawing/2014/main" id="{DEC5240D-34A5-454B-B6EE-E826599DB94C}"/>
                </a:ext>
              </a:extLst>
            </p:cNvPr>
            <p:cNvSpPr/>
            <p:nvPr/>
          </p:nvSpPr>
          <p:spPr bwMode="auto">
            <a:xfrm rot="8261691">
              <a:off x="3220325" y="5183554"/>
              <a:ext cx="447353" cy="466375"/>
            </a:xfrm>
            <a:prstGeom prst="upDownArrow">
              <a:avLst>
                <a:gd name="adj1" fmla="val 50000"/>
                <a:gd name="adj2" fmla="val 38208"/>
              </a:avLst>
            </a:prstGeom>
            <a:solidFill>
              <a:srgbClr val="FF1131"/>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上下矢印 5">
              <a:extLst>
                <a:ext uri="{FF2B5EF4-FFF2-40B4-BE49-F238E27FC236}">
                  <a16:creationId xmlns:a16="http://schemas.microsoft.com/office/drawing/2014/main" id="{6C0EDD72-56C3-4578-B74C-A69A4E4896C7}"/>
                </a:ext>
              </a:extLst>
            </p:cNvPr>
            <p:cNvSpPr/>
            <p:nvPr/>
          </p:nvSpPr>
          <p:spPr bwMode="auto">
            <a:xfrm rot="12977336">
              <a:off x="4835639" y="5221543"/>
              <a:ext cx="447353" cy="466375"/>
            </a:xfrm>
            <a:prstGeom prst="upDownArrow">
              <a:avLst>
                <a:gd name="adj1" fmla="val 50000"/>
                <a:gd name="adj2" fmla="val 38208"/>
              </a:avLst>
            </a:prstGeom>
            <a:solidFill>
              <a:srgbClr val="FF1131"/>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上下矢印 5">
              <a:extLst>
                <a:ext uri="{FF2B5EF4-FFF2-40B4-BE49-F238E27FC236}">
                  <a16:creationId xmlns:a16="http://schemas.microsoft.com/office/drawing/2014/main" id="{5C1B1882-FB87-455E-AEDB-DAE108F05B68}"/>
                </a:ext>
              </a:extLst>
            </p:cNvPr>
            <p:cNvSpPr/>
            <p:nvPr/>
          </p:nvSpPr>
          <p:spPr bwMode="auto">
            <a:xfrm>
              <a:off x="4033659" y="5146302"/>
              <a:ext cx="447353" cy="466375"/>
            </a:xfrm>
            <a:prstGeom prst="upDownArrow">
              <a:avLst>
                <a:gd name="adj1" fmla="val 50000"/>
                <a:gd name="adj2" fmla="val 38208"/>
              </a:avLst>
            </a:prstGeom>
            <a:solidFill>
              <a:srgbClr val="FF1131"/>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62400" y="2422333"/>
              <a:ext cx="2875057" cy="1920168"/>
            </a:xfrm>
            <a:prstGeom prst="rect">
              <a:avLst/>
            </a:prstGeom>
          </p:spPr>
          <p:txBody>
            <a:bodyPr wrap="square">
              <a:spAutoFit/>
            </a:bodyPr>
            <a:lstStyle/>
            <a:p>
              <a:pPr marR="0" lvl="0" defTabSz="844083" rtl="0" eaLnBrk="0" fontAlgn="base" latinLnBrk="0" hangingPunct="0">
                <a:lnSpc>
                  <a:spcPct val="100000"/>
                </a:lnSpc>
                <a:spcBef>
                  <a:spcPts val="554"/>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4343"/>
                  </a:solidFill>
                  <a:effectLst/>
                  <a:uLnTx/>
                  <a:uFillTx/>
                  <a:latin typeface="BIZ UDPゴシック" panose="020B0400000000000000" pitchFamily="50" charset="-128"/>
                  <a:ea typeface="BIZ UDPゴシック" panose="020B0400000000000000" pitchFamily="50" charset="-128"/>
                  <a:cs typeface="+mn-cs"/>
                </a:rPr>
                <a:t>過活動型せん妄 </a:t>
              </a:r>
              <a:endParaRPr kumimoji="1" lang="en-US" altLang="ja-JP" sz="2400" b="1" i="0" u="none" strike="noStrike" kern="1200" cap="none" spc="0" normalizeH="0" baseline="0" noProof="0" dirty="0">
                <a:ln>
                  <a:noFill/>
                </a:ln>
                <a:solidFill>
                  <a:srgbClr val="FF4343"/>
                </a:solidFill>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554"/>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運動活動性の増加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活動性の抑制喪失</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不穏</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徘徊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5964286" y="1996284"/>
              <a:ext cx="3001111" cy="2949598"/>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07274"/>
                  </a:solidFill>
                  <a:effectLst/>
                  <a:uLnTx/>
                  <a:uFillTx/>
                  <a:latin typeface="BIZ UDPゴシック" panose="020B0400000000000000" pitchFamily="50" charset="-128"/>
                  <a:ea typeface="BIZ UDPゴシック" panose="020B0400000000000000" pitchFamily="50" charset="-128"/>
                  <a:cs typeface="+mn-cs"/>
                </a:rPr>
                <a:t>低活動型せん妄 </a:t>
              </a:r>
              <a:endParaRPr kumimoji="1" lang="en-US" altLang="ja-JP" sz="2400" b="1" i="0" u="none" strike="noStrike" kern="1200" cap="none" spc="0" normalizeH="0" baseline="0" noProof="0" dirty="0">
                <a:ln>
                  <a:noFill/>
                </a:ln>
                <a:solidFill>
                  <a:srgbClr val="307274"/>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活動量の低下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行動速度の低下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状況認識の低下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会話量の低下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会話速度の低下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無気力 </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覚醒の低下</a:t>
              </a:r>
              <a:r>
                <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引きこもり</a:t>
              </a:r>
              <a:endParaRPr kumimoji="1" lang="en-US" altLang="ja-JP"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p:cNvSpPr/>
            <p:nvPr/>
          </p:nvSpPr>
          <p:spPr>
            <a:xfrm>
              <a:off x="2705485" y="3271754"/>
              <a:ext cx="2991102" cy="863806"/>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活動水準混合型</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ts val="554"/>
                </a:spcBef>
                <a:spcAft>
                  <a:spcPct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両者が認められた場合</a:t>
              </a:r>
            </a:p>
          </p:txBody>
        </p:sp>
        <p:sp>
          <p:nvSpPr>
            <p:cNvPr id="14" name="Rectangle 2"/>
            <p:cNvSpPr txBox="1">
              <a:spLocks noChangeArrowheads="1"/>
            </p:cNvSpPr>
            <p:nvPr/>
          </p:nvSpPr>
          <p:spPr bwMode="auto">
            <a:xfrm>
              <a:off x="616185" y="1853291"/>
              <a:ext cx="1366770"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20%</a:t>
              </a:r>
              <a:endParaRPr kumimoji="1" lang="ja-JP" altLang="en-US"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p:txBody>
        </p:sp>
        <p:sp>
          <p:nvSpPr>
            <p:cNvPr id="16" name="Rectangle 2"/>
            <p:cNvSpPr txBox="1">
              <a:spLocks noChangeArrowheads="1"/>
            </p:cNvSpPr>
            <p:nvPr/>
          </p:nvSpPr>
          <p:spPr bwMode="auto">
            <a:xfrm>
              <a:off x="3625404" y="2625162"/>
              <a:ext cx="1366770"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50%</a:t>
              </a:r>
              <a:endParaRPr kumimoji="1" lang="ja-JP" altLang="en-US" sz="2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p:txBody>
        </p:sp>
      </p:grpSp>
      <p:sp>
        <p:nvSpPr>
          <p:cNvPr id="26" name="正方形/長方形 25">
            <a:extLst>
              <a:ext uri="{FF2B5EF4-FFF2-40B4-BE49-F238E27FC236}">
                <a16:creationId xmlns:a16="http://schemas.microsoft.com/office/drawing/2014/main" id="{398104A3-2BD9-46F5-8257-B6D8AF3DFFA1}"/>
              </a:ext>
            </a:extLst>
          </p:cNvPr>
          <p:cNvSpPr/>
          <p:nvPr/>
        </p:nvSpPr>
        <p:spPr>
          <a:xfrm>
            <a:off x="51397" y="1103610"/>
            <a:ext cx="8926286" cy="4339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せん妄は</a:t>
            </a:r>
            <a:r>
              <a:rPr kumimoji="1" lang="en-US" altLang="ja-JP"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つに分類され、正確な診断と治療・対応が重要</a:t>
            </a:r>
          </a:p>
        </p:txBody>
      </p:sp>
      <p:sp>
        <p:nvSpPr>
          <p:cNvPr id="27" name="テキスト ボックス 2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6508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306" name="Rectangle 2"/>
          <p:cNvSpPr>
            <a:spLocks noChangeArrowheads="1"/>
          </p:cNvSpPr>
          <p:nvPr/>
        </p:nvSpPr>
        <p:spPr bwMode="auto">
          <a:xfrm>
            <a:off x="893330" y="60069"/>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せん妄の臨床的特徴 </a:t>
            </a:r>
          </a:p>
        </p:txBody>
      </p:sp>
      <p:sp>
        <p:nvSpPr>
          <p:cNvPr id="6" name="Rectangle 223">
            <a:extLst>
              <a:ext uri="{FF2B5EF4-FFF2-40B4-BE49-F238E27FC236}">
                <a16:creationId xmlns:a16="http://schemas.microsoft.com/office/drawing/2014/main" id="{57AAD326-AA12-4166-ABEF-AC30B61A3841}"/>
              </a:ext>
            </a:extLst>
          </p:cNvPr>
          <p:cNvSpPr>
            <a:spLocks noChangeArrowheads="1"/>
          </p:cNvSpPr>
          <p:nvPr/>
        </p:nvSpPr>
        <p:spPr bwMode="auto">
          <a:xfrm>
            <a:off x="202907" y="1066960"/>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b="1" dirty="0">
                <a:latin typeface="BIZ UDPゴシック" panose="020B0400000000000000" pitchFamily="50" charset="-128"/>
                <a:ea typeface="BIZ UDPゴシック" panose="020B0400000000000000" pitchFamily="50" charset="-128"/>
                <a:cs typeface="Meiryo UI" pitchFamily="50" charset="-128"/>
              </a:rPr>
              <a:t>せん妄とアルツハイマー型認知症の鑑別の要点</a:t>
            </a:r>
            <a:endParaRPr lang="ja-JP" altLang="en-US" sz="2400" b="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31〕</a:t>
            </a:r>
            <a:endParaRPr lang="ja-JP" altLang="en-US" sz="1600" b="1" dirty="0">
              <a:latin typeface="BIZ UDPゴシック" panose="020B0400000000000000" pitchFamily="50" charset="-128"/>
              <a:ea typeface="BIZ UDPゴシック" panose="020B0400000000000000" pitchFamily="50" charset="-128"/>
            </a:endParaRPr>
          </a:p>
        </p:txBody>
      </p:sp>
      <p:graphicFrame>
        <p:nvGraphicFramePr>
          <p:cNvPr id="8" name="Group 44"/>
          <p:cNvGraphicFramePr>
            <a:graphicFrameLocks noGrp="1"/>
          </p:cNvGraphicFramePr>
          <p:nvPr>
            <p:extLst>
              <p:ext uri="{D42A27DB-BD31-4B8C-83A1-F6EECF244321}">
                <p14:modId xmlns:p14="http://schemas.microsoft.com/office/powerpoint/2010/main" val="1464526828"/>
              </p:ext>
            </p:extLst>
          </p:nvPr>
        </p:nvGraphicFramePr>
        <p:xfrm>
          <a:off x="717344" y="1798175"/>
          <a:ext cx="7709309" cy="4604781"/>
        </p:xfrm>
        <a:graphic>
          <a:graphicData uri="http://schemas.openxmlformats.org/drawingml/2006/table">
            <a:tbl>
              <a:tblPr/>
              <a:tblGrid>
                <a:gridCol w="1408908">
                  <a:extLst>
                    <a:ext uri="{9D8B030D-6E8A-4147-A177-3AD203B41FA5}">
                      <a16:colId xmlns:a16="http://schemas.microsoft.com/office/drawing/2014/main" val="20000"/>
                    </a:ext>
                  </a:extLst>
                </a:gridCol>
                <a:gridCol w="2937827">
                  <a:extLst>
                    <a:ext uri="{9D8B030D-6E8A-4147-A177-3AD203B41FA5}">
                      <a16:colId xmlns:a16="http://schemas.microsoft.com/office/drawing/2014/main" val="20001"/>
                    </a:ext>
                  </a:extLst>
                </a:gridCol>
                <a:gridCol w="3362574">
                  <a:extLst>
                    <a:ext uri="{9D8B030D-6E8A-4147-A177-3AD203B41FA5}">
                      <a16:colId xmlns:a16="http://schemas.microsoft.com/office/drawing/2014/main" val="20002"/>
                    </a:ext>
                  </a:extLst>
                </a:gridCol>
              </a:tblGrid>
              <a:tr h="397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848C"/>
                    </a:solidFill>
                  </a:tcPr>
                </a:tc>
                <a:extLst>
                  <a:ext uri="{0D108BD9-81ED-4DB2-BD59-A6C34878D82A}">
                    <a16:rowId xmlns:a16="http://schemas.microsoft.com/office/drawing/2014/main" val="10000"/>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　症</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1"/>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3590137886"/>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4044770593"/>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2"/>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5"/>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6"/>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9090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id="{01EFE167-7965-49B6-A79B-4589A522C815}"/>
              </a:ext>
            </a:extLst>
          </p:cNvPr>
          <p:cNvSpPr txBox="1"/>
          <p:nvPr/>
        </p:nvSpPr>
        <p:spPr>
          <a:xfrm>
            <a:off x="1120337" y="3387549"/>
            <a:ext cx="4039493"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抑うつ気分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体重減少、食欲の減退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精神運動性の焦燥</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制止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思考力や集中力の減退</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決断困難</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死についての反復思考、自殺念慮</a:t>
            </a:r>
          </a:p>
        </p:txBody>
      </p:sp>
      <p:sp>
        <p:nvSpPr>
          <p:cNvPr id="11" name="テキスト ボックス 10">
            <a:extLst>
              <a:ext uri="{FF2B5EF4-FFF2-40B4-BE49-F238E27FC236}">
                <a16:creationId xmlns:a16="http://schemas.microsoft.com/office/drawing/2014/main" id="{7C574453-F273-4BC4-811C-BBDD2EDFB3DB}"/>
              </a:ext>
            </a:extLst>
          </p:cNvPr>
          <p:cNvSpPr txBox="1"/>
          <p:nvPr/>
        </p:nvSpPr>
        <p:spPr>
          <a:xfrm>
            <a:off x="1737214" y="4968971"/>
            <a:ext cx="6997147"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DSM</a:t>
            </a: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Diagnostic and Statistical Manual of Mental Disorders</a:t>
            </a:r>
            <a:endPar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98DDB17-E839-4B5C-8010-CE06122F4FC7}"/>
              </a:ext>
            </a:extLst>
          </p:cNvPr>
          <p:cNvSpPr txBox="1"/>
          <p:nvPr/>
        </p:nvSpPr>
        <p:spPr>
          <a:xfrm>
            <a:off x="5025810" y="3392992"/>
            <a:ext cx="3434115"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興味、喜びの著しい減退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不眠</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易疲労性</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気力の減退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無価値観</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罪責感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endPar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65A1440-BC3E-40F9-B303-A912A13A1264}"/>
              </a:ext>
            </a:extLst>
          </p:cNvPr>
          <p:cNvSpPr txBox="1"/>
          <p:nvPr/>
        </p:nvSpPr>
        <p:spPr>
          <a:xfrm>
            <a:off x="330867" y="1159787"/>
            <a:ext cx="8524697" cy="544764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高齢者では、加齢や心理社会的要因、身体的要因が重なるため頻度も高いが、</a:t>
            </a:r>
            <a:r>
              <a:rPr kumimoji="1" lang="ja-JP" altLang="en-US" sz="21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診断されずに見過ごされる</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ことが多い。</a:t>
            </a:r>
            <a:endParaRPr kumimoji="1" lang="en-US" altLang="ja-JP"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認知症発症のリスク</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であり、</a:t>
            </a:r>
            <a:r>
              <a:rPr kumimoji="1" lang="ja-JP" altLang="en-US" sz="21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認知症に併存</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することもある。</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以下の症状のうち</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つ以上が２週間持続（少なくとも１つは、</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）または２））</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高齢者では、</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悲観的思考、精神運動激越、心気症、身体症状、精神病症状、うつ病性仮性認知症</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などが特徴である。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自殺の可能性や社会的孤立、身体疾患の影響など</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への配慮が重要。</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707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うつ病の臨床的特徴</a:t>
            </a:r>
            <a:r>
              <a:rPr lang="ja-JP" altLang="en-US" sz="3200" b="1" dirty="0">
                <a:solidFill>
                  <a:schemeClr val="bg1"/>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rPr>
              <a:t> </a:t>
            </a:r>
          </a:p>
        </p:txBody>
      </p:sp>
      <p:sp>
        <p:nvSpPr>
          <p:cNvPr id="6" name="Rectangle 223">
            <a:extLst>
              <a:ext uri="{FF2B5EF4-FFF2-40B4-BE49-F238E27FC236}">
                <a16:creationId xmlns:a16="http://schemas.microsoft.com/office/drawing/2014/main" id="{765E5298-FD79-480A-8B4B-6301AE60BABD}"/>
              </a:ext>
            </a:extLst>
          </p:cNvPr>
          <p:cNvSpPr>
            <a:spLocks noChangeArrowheads="1"/>
          </p:cNvSpPr>
          <p:nvPr/>
        </p:nvSpPr>
        <p:spPr bwMode="auto">
          <a:xfrm>
            <a:off x="225133" y="962391"/>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b="1" dirty="0">
                <a:latin typeface="BIZ UDPゴシック" panose="020B0400000000000000" pitchFamily="50" charset="-128"/>
                <a:ea typeface="BIZ UDPゴシック" panose="020B0400000000000000" pitchFamily="50" charset="-128"/>
                <a:cs typeface="Meiryo UI" pitchFamily="50" charset="-128"/>
              </a:rPr>
              <a:t>うつ病とアルツハイマー型認知症の鑑別の要点</a:t>
            </a:r>
            <a:endParaRPr lang="ja-JP" altLang="en-US" sz="2400" b="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33〕</a:t>
            </a:r>
            <a:endParaRPr lang="ja-JP" altLang="en-US" sz="1600" b="1" dirty="0">
              <a:latin typeface="BIZ UDPゴシック" panose="020B0400000000000000" pitchFamily="50" charset="-128"/>
              <a:ea typeface="BIZ UDPゴシック" panose="020B0400000000000000" pitchFamily="50" charset="-128"/>
            </a:endParaRPr>
          </a:p>
        </p:txBody>
      </p:sp>
      <p:graphicFrame>
        <p:nvGraphicFramePr>
          <p:cNvPr id="10" name="Group 53"/>
          <p:cNvGraphicFramePr>
            <a:graphicFrameLocks noGrp="1"/>
          </p:cNvGraphicFramePr>
          <p:nvPr>
            <p:extLst>
              <p:ext uri="{D42A27DB-BD31-4B8C-83A1-F6EECF244321}">
                <p14:modId xmlns:p14="http://schemas.microsoft.com/office/powerpoint/2010/main" val="2456657936"/>
              </p:ext>
            </p:extLst>
          </p:nvPr>
        </p:nvGraphicFramePr>
        <p:xfrm>
          <a:off x="555276" y="1567815"/>
          <a:ext cx="8077898" cy="4881110"/>
        </p:xfrm>
        <a:graphic>
          <a:graphicData uri="http://schemas.openxmlformats.org/drawingml/2006/table">
            <a:tbl>
              <a:tblPr/>
              <a:tblGrid>
                <a:gridCol w="1593418">
                  <a:extLst>
                    <a:ext uri="{9D8B030D-6E8A-4147-A177-3AD203B41FA5}">
                      <a16:colId xmlns:a16="http://schemas.microsoft.com/office/drawing/2014/main" val="20000"/>
                    </a:ext>
                  </a:extLst>
                </a:gridCol>
                <a:gridCol w="3166549">
                  <a:extLst>
                    <a:ext uri="{9D8B030D-6E8A-4147-A177-3AD203B41FA5}">
                      <a16:colId xmlns:a16="http://schemas.microsoft.com/office/drawing/2014/main" val="20001"/>
                    </a:ext>
                  </a:extLst>
                </a:gridCol>
                <a:gridCol w="3317931">
                  <a:extLst>
                    <a:ext uri="{9D8B030D-6E8A-4147-A177-3AD203B41FA5}">
                      <a16:colId xmlns:a16="http://schemas.microsoft.com/office/drawing/2014/main" val="20002"/>
                    </a:ext>
                  </a:extLst>
                </a:gridCol>
              </a:tblGrid>
              <a:tr h="37116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うつ病（仮性認知症）</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C848C"/>
                    </a:solidFill>
                  </a:tcPr>
                </a:tc>
                <a:extLst>
                  <a:ext uri="{0D108BD9-81ED-4DB2-BD59-A6C34878D82A}">
                    <a16:rowId xmlns:a16="http://schemas.microsoft.com/office/drawing/2014/main" val="10000"/>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発　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急性（週か月単位）</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緩徐で潜在性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1"/>
                  </a:ext>
                </a:extLst>
              </a:tr>
              <a:tr h="436943">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経過と特徴</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比較的短期、動揺性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長期、進行性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72595988"/>
                  </a:ext>
                </a:extLst>
              </a:tr>
              <a:tr h="683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存在する、強調する</a:t>
                      </a:r>
                      <a:endPar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（能力の低下を慨嘆する）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欠如することが多い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（能力の低下を隠す）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2"/>
                  </a:ext>
                </a:extLst>
              </a:tr>
              <a:tr h="401435">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摂食障害、睡眠障害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ないことが多い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2469912872"/>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答え方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3"/>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思考内容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4"/>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見当識障害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5"/>
                  </a:ext>
                </a:extLst>
              </a:tr>
              <a:tr h="98118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6"/>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日内変動</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685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8" name="Oval 9"/>
          <p:cNvSpPr>
            <a:spLocks noChangeArrowheads="1"/>
          </p:cNvSpPr>
          <p:nvPr/>
        </p:nvSpPr>
        <p:spPr bwMode="auto">
          <a:xfrm>
            <a:off x="635411" y="2495085"/>
            <a:ext cx="5160032" cy="3369882"/>
          </a:xfrm>
          <a:prstGeom prst="ellipse">
            <a:avLst/>
          </a:prstGeom>
          <a:solidFill>
            <a:schemeClr val="accent6">
              <a:alpha val="50000"/>
            </a:schemeClr>
          </a:solidFill>
          <a:ln w="19050">
            <a:noFill/>
            <a:round/>
            <a:headEnd/>
            <a:tailEnd/>
          </a:ln>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l" defTabSz="844083" rtl="0" eaLnBrk="0" fontAlgn="base" latinLnBrk="0" hangingPunct="0">
              <a:lnSpc>
                <a:spcPct val="100000"/>
              </a:lnSpc>
              <a:spcBef>
                <a:spcPts val="554"/>
              </a:spcBef>
              <a:spcAft>
                <a:spcPct val="0"/>
              </a:spcAft>
              <a:buClrTx/>
              <a:buSzTx/>
              <a:buFontTx/>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09672" name="Oval 10"/>
          <p:cNvSpPr>
            <a:spLocks noChangeArrowheads="1"/>
          </p:cNvSpPr>
          <p:nvPr/>
        </p:nvSpPr>
        <p:spPr bwMode="auto">
          <a:xfrm>
            <a:off x="3361108" y="2495821"/>
            <a:ext cx="5014142" cy="3369146"/>
          </a:xfrm>
          <a:prstGeom prst="ellipse">
            <a:avLst/>
          </a:prstGeom>
          <a:solidFill>
            <a:schemeClr val="accent5">
              <a:alpha val="50000"/>
            </a:schemeClr>
          </a:solidFill>
          <a:ln w="19050">
            <a:noFill/>
            <a:round/>
            <a:headEnd/>
            <a:tailEnd/>
          </a:ln>
        </p:spPr>
        <p:txBody>
          <a:bodyPr wrap="none" anchor="ct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l"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09673" name="Text Box 11"/>
          <p:cNvSpPr txBox="1">
            <a:spLocks noChangeArrowheads="1"/>
          </p:cNvSpPr>
          <p:nvPr/>
        </p:nvSpPr>
        <p:spPr bwMode="auto">
          <a:xfrm>
            <a:off x="780337" y="1762336"/>
            <a:ext cx="2289408"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585"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抑うつ</a:t>
            </a:r>
            <a:endParaRPr kumimoji="1" lang="en-US" altLang="ja-JP"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（うつ病による症状）</a:t>
            </a:r>
          </a:p>
        </p:txBody>
      </p:sp>
      <p:sp>
        <p:nvSpPr>
          <p:cNvPr id="1009674" name="Text Box 12"/>
          <p:cNvSpPr txBox="1">
            <a:spLocks noChangeArrowheads="1"/>
          </p:cNvSpPr>
          <p:nvPr/>
        </p:nvSpPr>
        <p:spPr bwMode="auto">
          <a:xfrm>
            <a:off x="5196920" y="1741618"/>
            <a:ext cx="3424334"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585"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アパシー・無為・無気力</a:t>
            </a:r>
            <a:endParaRPr kumimoji="1" lang="en-US" altLang="ja-JP" sz="2585"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（認知症による症状）</a:t>
            </a:r>
          </a:p>
        </p:txBody>
      </p:sp>
      <p:sp>
        <p:nvSpPr>
          <p:cNvPr id="1009675" name="Text Box 14"/>
          <p:cNvSpPr txBox="1">
            <a:spLocks noChangeArrowheads="1"/>
          </p:cNvSpPr>
          <p:nvPr/>
        </p:nvSpPr>
        <p:spPr bwMode="auto">
          <a:xfrm>
            <a:off x="3533690" y="3220506"/>
            <a:ext cx="2082621" cy="18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活動性の低下</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活気のなさ</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精神運動の緩慢さ</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易疲労</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興味の喪失</a:t>
            </a:r>
          </a:p>
        </p:txBody>
      </p:sp>
      <p:sp>
        <p:nvSpPr>
          <p:cNvPr id="1009678" name="Text Box 15"/>
          <p:cNvSpPr txBox="1">
            <a:spLocks noChangeArrowheads="1"/>
          </p:cNvSpPr>
          <p:nvPr/>
        </p:nvSpPr>
        <p:spPr bwMode="auto">
          <a:xfrm>
            <a:off x="5795443" y="3220506"/>
            <a:ext cx="2438488" cy="18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自発性・発動性の欠如</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情動の平板化</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持続力の欠如</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社会性の減退</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cs typeface="+mn-cs"/>
              </a:rPr>
              <a:t>無関心・無頓着</a:t>
            </a:r>
          </a:p>
        </p:txBody>
      </p:sp>
      <p:sp>
        <p:nvSpPr>
          <p:cNvPr id="1009680" name="Text Box 13"/>
          <p:cNvSpPr txBox="1">
            <a:spLocks noChangeArrowheads="1"/>
          </p:cNvSpPr>
          <p:nvPr/>
        </p:nvSpPr>
        <p:spPr bwMode="auto">
          <a:xfrm>
            <a:off x="1388349" y="3089343"/>
            <a:ext cx="1726755" cy="21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抑うつ気分</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絶望・苦痛</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不眠・食欲不振</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自責</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憂慮</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F79646">
                    <a:lumMod val="50000"/>
                  </a:srgbClr>
                </a:solidFill>
                <a:effectLst/>
                <a:uLnTx/>
                <a:uFillTx/>
                <a:latin typeface="BIZ UDPゴシック" panose="020B0400000000000000" pitchFamily="50" charset="-128"/>
                <a:ea typeface="BIZ UDPゴシック" panose="020B0400000000000000" pitchFamily="50" charset="-128"/>
                <a:cs typeface="+mn-cs"/>
              </a:rPr>
              <a:t>希死念慮</a:t>
            </a:r>
          </a:p>
        </p:txBody>
      </p:sp>
      <p:sp>
        <p:nvSpPr>
          <p:cNvPr id="1009667" name="テキスト ボックス 17"/>
          <p:cNvSpPr txBox="1">
            <a:spLocks noChangeArrowheads="1"/>
          </p:cNvSpPr>
          <p:nvPr/>
        </p:nvSpPr>
        <p:spPr bwMode="auto">
          <a:xfrm>
            <a:off x="3926658" y="6538361"/>
            <a:ext cx="521734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r" defTabSz="8440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藤瀬昇・池田学</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精神経誌</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114(3)276-282,2012</a:t>
            </a:r>
          </a:p>
        </p:txBody>
      </p:sp>
      <p:sp>
        <p:nvSpPr>
          <p:cNvPr id="2" name="正方形/長方形 1"/>
          <p:cNvSpPr/>
          <p:nvPr/>
        </p:nvSpPr>
        <p:spPr>
          <a:xfrm>
            <a:off x="0" y="1108259"/>
            <a:ext cx="9039774" cy="4616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Pct val="100000"/>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横断的な精神症状の聴取では鑑別が困難なことが多い</a:t>
            </a:r>
          </a:p>
        </p:txBody>
      </p:sp>
      <p:sp>
        <p:nvSpPr>
          <p:cNvPr id="15" name="正方形/長方形 14">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09668" name="タイトル 2"/>
          <p:cNvSpPr txBox="1">
            <a:spLocks/>
          </p:cNvSpPr>
          <p:nvPr/>
        </p:nvSpPr>
        <p:spPr bwMode="auto">
          <a:xfrm>
            <a:off x="539261" y="70046"/>
            <a:ext cx="8065477" cy="55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うつと認知症に伴うアパシーの差異</a:t>
            </a:r>
          </a:p>
        </p:txBody>
      </p:sp>
      <p:sp>
        <p:nvSpPr>
          <p:cNvPr id="16" name="テキスト ボックス 1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34〕</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032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200" b="1" kern="0" dirty="0">
                <a:solidFill>
                  <a:prstClr val="white"/>
                </a:solidFill>
                <a:latin typeface="BIZ UDPゴシック" panose="020B0400000000000000" pitchFamily="50" charset="-128"/>
                <a:ea typeface="BIZ UDPゴシック" panose="020B0400000000000000" pitchFamily="50" charset="-128"/>
              </a:rPr>
              <a:t>薬剤</a:t>
            </a: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よる認知機能の低下</a:t>
            </a:r>
          </a:p>
        </p:txBody>
      </p:sp>
      <p:sp>
        <p:nvSpPr>
          <p:cNvPr id="9" name="テキスト ボックス 8">
            <a:extLst>
              <a:ext uri="{FF2B5EF4-FFF2-40B4-BE49-F238E27FC236}">
                <a16:creationId xmlns:a16="http://schemas.microsoft.com/office/drawing/2014/main" id="{678C3974-0F50-4BFC-9410-A19332854D91}"/>
              </a:ext>
            </a:extLst>
          </p:cNvPr>
          <p:cNvSpPr txBox="1"/>
          <p:nvPr/>
        </p:nvSpPr>
        <p:spPr>
          <a:xfrm>
            <a:off x="906949" y="1188876"/>
            <a:ext cx="7675074" cy="5370701"/>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認知機能低下に服用している薬剤が影響している可能性があり、</a:t>
            </a:r>
            <a:r>
              <a:rPr kumimoji="1" lang="ja-JP" altLang="en-US"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a:t>
            </a:r>
            <a:r>
              <a:rPr lang="ja-JP" altLang="en-US" sz="2200" b="1" kern="100" dirty="0">
                <a:solidFill>
                  <a:srgbClr val="708339"/>
                </a:solidFill>
                <a:latin typeface="BIZ UDPゴシック" panose="020B0400000000000000" pitchFamily="50" charset="-128"/>
                <a:ea typeface="BIZ UDPゴシック" panose="020B0400000000000000" pitchFamily="50" charset="-128"/>
                <a:cs typeface="Arial" panose="020B0604020202020204" pitchFamily="34" charset="0"/>
              </a:rPr>
              <a:t>高齢者、認知症や神経変性疾患</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300"/>
              </a:spcBef>
              <a:buClr>
                <a:schemeClr val="tx1"/>
              </a:buClr>
              <a:buFont typeface="Wingdings" panose="05000000000000000000" pitchFamily="2" charset="2"/>
              <a:buChar char="l"/>
              <a:defRPr/>
            </a:pPr>
            <a:r>
              <a:rPr lang="ja-JP" altLang="en-US" sz="22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潜在性もしくは亜急性</a:t>
            </a:r>
            <a:r>
              <a:rPr lang="ja-JP" altLang="en-US" sz="22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に発症する。</a:t>
            </a:r>
            <a:endParaRPr lang="en-US" altLang="ja-JP" sz="22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200" b="1" dirty="0">
                <a:solidFill>
                  <a:srgbClr val="708339"/>
                </a:solidFill>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endParaRPr kumimoji="1" lang="en-US" altLang="ja-JP"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留意点と対応</a:t>
            </a:r>
            <a:endParaRPr kumimoji="1" lang="en-US" altLang="ja-JP"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市販の健康食品</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を含め必ず聴取が必要である。</a:t>
            </a: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初診時だけではなく、</a:t>
            </a:r>
            <a:r>
              <a:rPr kumimoji="1" lang="ja-JP" altLang="ja-JP"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定期的に</a:t>
            </a:r>
            <a:r>
              <a:rPr kumimoji="1" lang="ja-JP" altLang="en-US"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聴取</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行う</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ja-JP"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他院</a:t>
            </a:r>
            <a:r>
              <a:rPr kumimoji="1" lang="ja-JP" altLang="en-US"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での</a:t>
            </a:r>
            <a:r>
              <a:rPr kumimoji="1" lang="ja-JP" altLang="ja-JP"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薬剤</a:t>
            </a:r>
            <a:r>
              <a:rPr kumimoji="1" lang="ja-JP" altLang="en-US"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の</a:t>
            </a:r>
            <a:r>
              <a:rPr kumimoji="1" lang="ja-JP" altLang="ja-JP" sz="2200" b="1" i="0" u="none" strike="noStrike" kern="1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ja-JP"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把握</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en-US"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原因薬剤の</a:t>
            </a:r>
            <a:r>
              <a:rPr lang="ja-JP" altLang="en-US" sz="22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減量・中止</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200" b="1" kern="100" dirty="0">
                <a:solidFill>
                  <a:srgbClr val="708339"/>
                </a:solidFill>
                <a:latin typeface="BIZ UDPゴシック" panose="020B0400000000000000" pitchFamily="50" charset="-128"/>
                <a:ea typeface="BIZ UDPゴシック" panose="020B0400000000000000" pitchFamily="50" charset="-128"/>
                <a:cs typeface="Times New Roman" panose="02020603050405020304" pitchFamily="18" charset="0"/>
              </a:rPr>
              <a:t>他の薬剤への変更</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を検討する。</a:t>
            </a:r>
            <a:endPar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35〕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77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アルコール関連障害 （精神・神経の疾患）</a:t>
            </a:r>
          </a:p>
        </p:txBody>
      </p:sp>
      <p:sp>
        <p:nvSpPr>
          <p:cNvPr id="9" name="コンテンツ プレースホルダー 2">
            <a:extLst>
              <a:ext uri="{FF2B5EF4-FFF2-40B4-BE49-F238E27FC236}">
                <a16:creationId xmlns:a16="http://schemas.microsoft.com/office/drawing/2014/main" id="{48D28693-2248-4CBF-AACC-5723D8DF3DF6}"/>
              </a:ext>
            </a:extLst>
          </p:cNvPr>
          <p:cNvSpPr txBox="1">
            <a:spLocks/>
          </p:cNvSpPr>
          <p:nvPr/>
        </p:nvSpPr>
        <p:spPr>
          <a:xfrm>
            <a:off x="667622" y="2614383"/>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None/>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ウェルニッケ脳症</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536575" lvl="0" indent="-355600">
              <a:spcBef>
                <a:spcPts val="300"/>
              </a:spcBef>
              <a:buClr>
                <a:schemeClr val="tx1"/>
              </a:buClr>
              <a:buFont typeface="Wingdings" panose="05000000000000000000" pitchFamily="2" charset="2"/>
              <a:buChar char="l"/>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ビタミン</a:t>
            </a:r>
            <a:r>
              <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B1</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欠乏により、</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rPr>
              <a:t>意識障害・眼球運動障害・失調性歩行障害</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などが、</a:t>
            </a:r>
            <a:r>
              <a:rPr lang="ja-JP" altLang="en-US" sz="2100" b="1" dirty="0">
                <a:latin typeface="BIZ UDPゴシック" panose="020B0400000000000000" pitchFamily="50" charset="-128"/>
                <a:ea typeface="BIZ UDPゴシック" panose="020B0400000000000000" pitchFamily="50" charset="-128"/>
              </a:rPr>
              <a:t>と急速（</a:t>
            </a:r>
            <a:r>
              <a:rPr lang="en-US" altLang="ja-JP" sz="2100" b="1" dirty="0">
                <a:latin typeface="BIZ UDPゴシック" panose="020B0400000000000000" pitchFamily="50" charset="-128"/>
                <a:ea typeface="BIZ UDPゴシック" panose="020B0400000000000000" pitchFamily="50" charset="-128"/>
              </a:rPr>
              <a:t>1</a:t>
            </a:r>
            <a:r>
              <a:rPr lang="ja-JP" altLang="en-US" sz="2100" b="1" dirty="0">
                <a:latin typeface="BIZ UDPゴシック" panose="020B0400000000000000" pitchFamily="50" charset="-128"/>
                <a:ea typeface="BIZ UDPゴシック" panose="020B0400000000000000" pitchFamily="50" charset="-128"/>
              </a:rPr>
              <a:t>日～数日）に出現する</a:t>
            </a: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536575" lvl="0" indent="-355600">
              <a:spcBef>
                <a:spcPts val="0"/>
              </a:spcBef>
              <a:buClr>
                <a:schemeClr val="tx1"/>
              </a:buClr>
              <a:buFont typeface="Wingdings" panose="05000000000000000000" pitchFamily="2" charset="2"/>
              <a:buChar char="l"/>
              <a:defRPr/>
            </a:pPr>
            <a:endParaRPr lang="en-US" altLang="ja-JP" sz="2100" b="1" dirty="0">
              <a:latin typeface="BIZ UDPゴシック" panose="020B0400000000000000" pitchFamily="50" charset="-128"/>
              <a:ea typeface="BIZ UDPゴシック" panose="020B0400000000000000" pitchFamily="50" charset="-128"/>
            </a:endParaRPr>
          </a:p>
          <a:p>
            <a:pPr marL="290513" marR="0" lvl="0" indent="-290513" algn="l" defTabSz="778139" rtl="0" eaLnBrk="0" fontAlgn="base" latinLnBrk="0" hangingPunct="0">
              <a:lnSpc>
                <a:spcPct val="100000"/>
              </a:lnSpc>
              <a:spcBef>
                <a:spcPts val="1800"/>
              </a:spcBef>
              <a:spcAft>
                <a:spcPct val="0"/>
              </a:spcAft>
              <a:buClrTx/>
              <a:buSzTx/>
              <a:buNone/>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コルサコフ症候群</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536575" indent="-355600">
              <a:spcBef>
                <a:spcPts val="300"/>
              </a:spcBef>
              <a:buClr>
                <a:schemeClr val="tx1"/>
              </a:buClr>
              <a:buFont typeface="Wingdings" panose="05000000000000000000" pitchFamily="2" charset="2"/>
              <a:buChar char="l"/>
              <a:defRPr/>
            </a:pP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を認め、回復は困難。</a:t>
            </a:r>
          </a:p>
          <a:p>
            <a:pPr marL="290513" marR="0" lvl="0" indent="-290513" algn="l" defTabSz="778139" rtl="0" eaLnBrk="0" fontAlgn="base" latinLnBrk="0" hangingPunct="0">
              <a:lnSpc>
                <a:spcPct val="100000"/>
              </a:lnSpc>
              <a:spcBef>
                <a:spcPts val="1800"/>
              </a:spcBef>
              <a:spcAft>
                <a:spcPct val="0"/>
              </a:spcAft>
              <a:buClrTx/>
              <a:buSzTx/>
              <a:buNone/>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アルコール性認知症（アルコール関連認知症）</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長期の多量飲酒が、</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となり認知症症状を呈する。</a:t>
            </a:r>
          </a:p>
        </p:txBody>
      </p:sp>
      <p:sp>
        <p:nvSpPr>
          <p:cNvPr id="6" name="テキスト ボックス 5">
            <a:extLst>
              <a:ext uri="{FF2B5EF4-FFF2-40B4-BE49-F238E27FC236}">
                <a16:creationId xmlns:a16="http://schemas.microsoft.com/office/drawing/2014/main" id="{9D1F9025-23E6-4460-A542-7680BF57DDA6}"/>
              </a:ext>
            </a:extLst>
          </p:cNvPr>
          <p:cNvSpPr txBox="1"/>
          <p:nvPr/>
        </p:nvSpPr>
        <p:spPr>
          <a:xfrm>
            <a:off x="352423" y="1113972"/>
            <a:ext cx="8469090" cy="1500411"/>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アルコール依存症など長期の多量飲酒が、中枢神経の機能や構造に変化をもたらし、精神症状や神経症状を呈する。</a:t>
            </a:r>
          </a:p>
          <a:p>
            <a:pPr marL="536575" marR="0" lvl="0" indent="-536575"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37〕</a:t>
            </a:r>
            <a:endParaRPr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6851F23-EF8B-489D-9D87-C44FA9DFF38E}"/>
              </a:ext>
            </a:extLst>
          </p:cNvPr>
          <p:cNvSpPr txBox="1"/>
          <p:nvPr/>
        </p:nvSpPr>
        <p:spPr>
          <a:xfrm>
            <a:off x="918580" y="6165918"/>
            <a:ext cx="7976676" cy="338554"/>
          </a:xfrm>
          <a:prstGeom prst="rect">
            <a:avLst/>
          </a:prstGeom>
          <a:noFill/>
        </p:spPr>
        <p:txBody>
          <a:bodyPr wrap="square">
            <a:spAutoFit/>
          </a:bodyPr>
          <a:lstStyle/>
          <a:p>
            <a:r>
              <a:rPr kumimoji="1"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rPr>
              <a:t> アルコール以外に認知症の原因がない場合、アルコール性認知症とされる。</a:t>
            </a:r>
            <a:endPar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9A4189B-7A21-4AD8-ACE8-FDCA0856C900}"/>
              </a:ext>
            </a:extLst>
          </p:cNvPr>
          <p:cNvSpPr txBox="1"/>
          <p:nvPr/>
        </p:nvSpPr>
        <p:spPr>
          <a:xfrm>
            <a:off x="918580" y="3708425"/>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schemeClr val="tx1"/>
              </a:buClr>
              <a:buSzTx/>
              <a:tabLst/>
              <a:defRPr/>
            </a:pPr>
            <a:r>
              <a:rPr kumimoji="1" lang="en-US" altLang="ja-JP" sz="16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rPr>
              <a:t> ビタミン剤投与により可逆的であるが、見過ごされるとコルサコフ症候群に移行する。</a:t>
            </a:r>
          </a:p>
        </p:txBody>
      </p:sp>
    </p:spTree>
    <p:extLst>
      <p:ext uri="{BB962C8B-B14F-4D97-AF65-F5344CB8AC3E}">
        <p14:creationId xmlns:p14="http://schemas.microsoft.com/office/powerpoint/2010/main" val="12606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C587D8C-B777-4DCC-A93C-C66BB8C80941}"/>
              </a:ext>
            </a:extLst>
          </p:cNvPr>
          <p:cNvSpPr txBox="1"/>
          <p:nvPr/>
        </p:nvSpPr>
        <p:spPr>
          <a:xfrm>
            <a:off x="1966127" y="2526071"/>
            <a:ext cx="6163964" cy="3447098"/>
          </a:xfrm>
          <a:prstGeom prst="rect">
            <a:avLst/>
          </a:prstGeom>
          <a:noFill/>
        </p:spPr>
        <p:txBody>
          <a:bodyPr wrap="square" rtlCol="0">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内分泌・代謝疾患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炎症性疾患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（感染性、自己免疫性脳炎・脳症）</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正常圧水頭症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（特発性・二次性）</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脳腫瘍</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慢性硬膜下血種</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⑥ てんかん</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853039E4-14C5-4CEA-AAC6-0022D4C847BE}"/>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D4A0FED5-3325-4524-B7D0-53970C6E87C6}"/>
              </a:ext>
            </a:extLst>
          </p:cNvPr>
          <p:cNvSpPr>
            <a:spLocks noGrp="1"/>
          </p:cNvSpPr>
          <p:nvPr>
            <p:ph type="title"/>
          </p:nvPr>
        </p:nvSpPr>
        <p:spPr>
          <a:xfrm>
            <a:off x="632194" y="93615"/>
            <a:ext cx="7886700" cy="506743"/>
          </a:xfrm>
        </p:spPr>
        <p:txBody>
          <a:bodyPr>
            <a:noAutofit/>
          </a:bodyP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治療により改善が見込める認知症</a:t>
            </a:r>
          </a:p>
        </p:txBody>
      </p:sp>
      <p:sp>
        <p:nvSpPr>
          <p:cNvPr id="6" name="Rectangle 4">
            <a:extLst>
              <a:ext uri="{FF2B5EF4-FFF2-40B4-BE49-F238E27FC236}">
                <a16:creationId xmlns:a16="http://schemas.microsoft.com/office/drawing/2014/main" id="{9962D01B-79E9-4A1C-9078-B79436AC598E}"/>
              </a:ext>
            </a:extLst>
          </p:cNvPr>
          <p:cNvSpPr>
            <a:spLocks noChangeArrowheads="1"/>
          </p:cNvSpPr>
          <p:nvPr/>
        </p:nvSpPr>
        <p:spPr bwMode="auto">
          <a:xfrm>
            <a:off x="687374" y="1142397"/>
            <a:ext cx="7731192"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治療により症状の改善が見込めるため、適切な診断や対応、脳神経外科や神経内科、精神科等への紹介が必要となる。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2062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B86CB8D-579E-41B0-8B08-8312DAF01DD8}"/>
              </a:ext>
            </a:extLst>
          </p:cNvPr>
          <p:cNvSpPr/>
          <p:nvPr/>
        </p:nvSpPr>
        <p:spPr>
          <a:xfrm>
            <a:off x="-1" y="3717"/>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 name="タイトル 1">
            <a:extLst>
              <a:ext uri="{FF2B5EF4-FFF2-40B4-BE49-F238E27FC236}">
                <a16:creationId xmlns:a16="http://schemas.microsoft.com/office/drawing/2014/main" id="{33F294EE-BF79-44D5-B648-8671CCEE7C71}"/>
              </a:ext>
            </a:extLst>
          </p:cNvPr>
          <p:cNvSpPr>
            <a:spLocks noGrp="1"/>
          </p:cNvSpPr>
          <p:nvPr>
            <p:ph type="title"/>
          </p:nvPr>
        </p:nvSpPr>
        <p:spPr>
          <a:xfrm>
            <a:off x="285409" y="-10748"/>
            <a:ext cx="8395226" cy="739624"/>
          </a:xfrm>
        </p:spPr>
        <p:txBody>
          <a:bodyPr>
            <a:norm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内分泌・代謝疾患</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4BCD100-28CE-46A9-9C6B-746B7379A17E}"/>
              </a:ext>
            </a:extLst>
          </p:cNvPr>
          <p:cNvSpPr txBox="1"/>
          <p:nvPr/>
        </p:nvSpPr>
        <p:spPr>
          <a:xfrm>
            <a:off x="443346" y="1054979"/>
            <a:ext cx="8492836" cy="551689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概して反応速度の低下、幻覚、時にせん妄などの意識障害を伴い、日内変動がある場合が多い</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問診と留意点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低血糖</a:t>
            </a:r>
            <a:endParaRPr kumimoji="1" lang="en-US" altLang="ja-JP"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endParaRPr>
          </a:p>
          <a:p>
            <a:pPr marL="792162" marR="0" lvl="0" indent="-342900" algn="l" defTabSz="536575"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食事状態（飲酒）・糖尿病・内服、健康食品の変更の有無・日内変動</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甲状腺機能低下症</a:t>
            </a:r>
            <a:endParaRPr kumimoji="1" lang="en-US" altLang="ja-JP"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抑うつ状態を呈する（うつ病との鑑別が重要である）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体重の変化や下腿浮腫などの身体症状</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肝性脳症</a:t>
            </a:r>
            <a:endParaRPr kumimoji="1" lang="en-US" altLang="ja-JP"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身体状態の変化でも起こる（羽ばたき振戦や痙攣を認める）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肝機能障害の有無・内服の変更・脱水や下痢等の身体症状</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rPr>
              <a:t>欠乏症</a:t>
            </a:r>
            <a:endParaRPr kumimoji="1" lang="en-US" altLang="ja-JP" sz="2100" b="1" i="0" u="none" strike="noStrike" kern="1200" cap="none" spc="0" normalizeH="0" baseline="0" noProof="0" dirty="0">
              <a:ln>
                <a:noFill/>
              </a:ln>
              <a:solidFill>
                <a:srgbClr val="748C38"/>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アルコール関連障害以外でも起こる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食事状態・胃切除等の吸収障害をきたす基礎疾患の有無</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lang="en-US" altLang="ja-JP" sz="1600" b="1" dirty="0">
                <a:solidFill>
                  <a:srgbClr val="000000"/>
                </a:solidFill>
                <a:latin typeface="BIZ UDPゴシック" panose="020B0400000000000000" pitchFamily="50" charset="-128"/>
                <a:ea typeface="BIZ UDPゴシック" panose="020B0400000000000000" pitchFamily="50" charset="-128"/>
              </a:rPr>
              <a:t>39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1150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718F0A-0DE4-4D30-A9CC-887D71576440}"/>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タイトル 1">
            <a:extLst>
              <a:ext uri="{FF2B5EF4-FFF2-40B4-BE49-F238E27FC236}">
                <a16:creationId xmlns:a16="http://schemas.microsoft.com/office/drawing/2014/main" id="{33F294EE-BF79-44D5-B648-8671CCEE7C71}"/>
              </a:ext>
            </a:extLst>
          </p:cNvPr>
          <p:cNvSpPr>
            <a:spLocks noGrp="1"/>
          </p:cNvSpPr>
          <p:nvPr>
            <p:ph type="title"/>
          </p:nvPr>
        </p:nvSpPr>
        <p:spPr>
          <a:xfrm>
            <a:off x="457374" y="31387"/>
            <a:ext cx="8229600" cy="635483"/>
          </a:xfrm>
        </p:spPr>
        <p:txBody>
          <a:bodyPr>
            <a:normAutofit fontScale="90000"/>
          </a:bodyP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炎症性疾患（脳炎・脳症）</a:t>
            </a:r>
          </a:p>
        </p:txBody>
      </p:sp>
      <p:sp>
        <p:nvSpPr>
          <p:cNvPr id="8" name="テキスト ボックス 7">
            <a:extLst>
              <a:ext uri="{FF2B5EF4-FFF2-40B4-BE49-F238E27FC236}">
                <a16:creationId xmlns:a16="http://schemas.microsoft.com/office/drawing/2014/main" id="{44F75D03-C2F2-40D7-85DD-41445951410C}"/>
              </a:ext>
            </a:extLst>
          </p:cNvPr>
          <p:cNvSpPr txBox="1"/>
          <p:nvPr/>
        </p:nvSpPr>
        <p:spPr>
          <a:xfrm>
            <a:off x="740211" y="1299334"/>
            <a:ext cx="7768789" cy="4809009"/>
          </a:xfrm>
          <a:prstGeom prst="rect">
            <a:avLst/>
          </a:prstGeom>
          <a:noFill/>
          <a:ln w="25400">
            <a:noFill/>
          </a:ln>
        </p:spPr>
        <p:txBody>
          <a:bodyPr wrap="square" rtlCol="0">
            <a:spAutoFit/>
          </a:bodyPr>
          <a:lstStyle/>
          <a:p>
            <a:pPr marL="0" marR="0" lvl="0" indent="0" algn="l" defTabSz="914400" rtl="0" eaLnBrk="0" fontAlgn="base" latinLnBrk="0" hangingPunct="0">
              <a:lnSpc>
                <a:spcPct val="100000"/>
              </a:lnSpc>
              <a:spcBef>
                <a:spcPts val="300"/>
              </a:spcBef>
              <a:spcAft>
                <a:spcPct val="0"/>
              </a:spcAft>
              <a:buClr>
                <a:srgbClr val="000000"/>
              </a:buClr>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概して</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急性・亜急性に進行</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する場合が多い。</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先行感染がある場合だけではない。</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精神症状や異常行動、意識障害</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を伴う場合が多い。</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0" fontAlgn="base" latinLnBrk="0" hangingPunct="0">
              <a:lnSpc>
                <a:spcPct val="100000"/>
              </a:lnSpc>
              <a:spcBef>
                <a:spcPts val="1200"/>
              </a:spcBef>
              <a:spcAft>
                <a:spcPct val="0"/>
              </a:spcAft>
              <a:buClr>
                <a:srgbClr val="000000"/>
              </a:buClr>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原因</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9750" marR="0" lvl="0" indent="-358775"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感染性</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：ヘルペス、真菌、梅毒等</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9750" marR="0" lvl="0" indent="-358775"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自己免疫性</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：膠原病関連</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9750" marR="0" lvl="0" indent="-358775"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傍腫瘍抗体</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：肺小細胞がん（抗</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Hu</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抗体、抗</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CV2</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抗体）</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975" marR="0" lvl="0" indent="0" algn="l" defTabSz="914400" rtl="0" eaLnBrk="0" fontAlgn="base" latinLnBrk="0" hangingPunct="0">
              <a:lnSpc>
                <a:spcPct val="100000"/>
              </a:lnSpc>
              <a:spcBef>
                <a:spcPts val="300"/>
              </a:spcBef>
              <a:spcAft>
                <a:spcPct val="0"/>
              </a:spcAft>
              <a:buClr>
                <a:srgbClr val="000000"/>
              </a:buClr>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卵巣奇形腫（抗</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NMDA</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抗体）　等</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200"/>
              </a:spcBef>
              <a:spcAft>
                <a:spcPct val="0"/>
              </a:spcAft>
              <a:buClr>
                <a:srgbClr val="000000"/>
              </a:buClr>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画像検査に加え、</a:t>
            </a: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髄液検査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が必要となる。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鑑別診断と原因疾患の特定、適切な治療が重要である。</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330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9442" name="Rectangle 10"/>
          <p:cNvSpPr>
            <a:spLocks noChangeArrowheads="1"/>
          </p:cNvSpPr>
          <p:nvPr/>
        </p:nvSpPr>
        <p:spPr bwMode="auto">
          <a:xfrm>
            <a:off x="1514475" y="57370"/>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年齢階級別の認知症の有病率</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a:extLst>
              <a:ext uri="{FF2B5EF4-FFF2-40B4-BE49-F238E27FC236}">
                <a16:creationId xmlns:a16="http://schemas.microsoft.com/office/drawing/2014/main" id="{C783816E-04AB-40CB-9AD3-7E535AF778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61" t="75699" r="16563" b="12815"/>
          <a:stretch/>
        </p:blipFill>
        <p:spPr>
          <a:xfrm>
            <a:off x="289887" y="5749803"/>
            <a:ext cx="8448760" cy="957368"/>
          </a:xfrm>
          <a:prstGeom prst="rect">
            <a:avLst/>
          </a:prstGeom>
        </p:spPr>
      </p:pic>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extLst>
              <p:ext uri="{D42A27DB-BD31-4B8C-83A1-F6EECF244321}">
                <p14:modId xmlns:p14="http://schemas.microsoft.com/office/powerpoint/2010/main" val="3830706635"/>
              </p:ext>
            </p:extLst>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0" y="720850"/>
            <a:ext cx="1514475"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4771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7BE96B9-D21E-475B-A7EE-99216889C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7" t="28740" r="91280" b="34405"/>
          <a:stretch/>
        </p:blipFill>
        <p:spPr bwMode="auto">
          <a:xfrm>
            <a:off x="6752929" y="1512950"/>
            <a:ext cx="2264975" cy="2288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æ°´é ­ç ç»å">
            <a:extLst>
              <a:ext uri="{FF2B5EF4-FFF2-40B4-BE49-F238E27FC236}">
                <a16:creationId xmlns:a16="http://schemas.microsoft.com/office/drawing/2014/main" id="{B8F83C5F-E0E8-4644-82FF-F8C2A873F4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805" t="16304"/>
          <a:stretch/>
        </p:blipFill>
        <p:spPr bwMode="auto">
          <a:xfrm>
            <a:off x="6746853" y="4013211"/>
            <a:ext cx="2271051" cy="2214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16D25F-8B63-43C3-ABF5-358A9F2E2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8" t="4695" r="53962" b="6715"/>
          <a:stretch/>
        </p:blipFill>
        <p:spPr bwMode="auto">
          <a:xfrm>
            <a:off x="6910186" y="1611527"/>
            <a:ext cx="1876087" cy="206639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4E8E93A-4994-46E1-A688-CA62D2B11487}"/>
              </a:ext>
            </a:extLst>
          </p:cNvPr>
          <p:cNvSpPr txBox="1"/>
          <p:nvPr/>
        </p:nvSpPr>
        <p:spPr>
          <a:xfrm>
            <a:off x="581757" y="1171828"/>
            <a:ext cx="6061469" cy="463203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概要</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268288" algn="l" defTabSz="914400" rtl="0" eaLnBrk="1" fontAlgn="base" latinLnBrk="0" hangingPunct="1">
              <a:lnSpc>
                <a:spcPct val="100000"/>
              </a:lnSpc>
              <a:spcBef>
                <a:spcPts val="300"/>
              </a:spcBef>
              <a:spcAft>
                <a:spcPct val="0"/>
              </a:spcAft>
              <a:buClrTx/>
              <a:buSzTx/>
              <a:buFont typeface="Wingdings" panose="05000000000000000000" pitchFamily="2" charset="2"/>
              <a:buChar char="l"/>
              <a:tabLst/>
              <a:defRPr/>
            </a:pP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歳以上の高齢者に多い。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268288" algn="l" defTabSz="914400" rtl="0" eaLnBrk="1" fontAlgn="base" latinLnBrk="0" hangingPunct="1">
              <a:lnSpc>
                <a:spcPct val="100000"/>
              </a:lnSpc>
              <a:spcBef>
                <a:spcPts val="300"/>
              </a:spcBef>
              <a:spcAft>
                <a:spcPct val="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軽症例でも</a:t>
            </a: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精神運動速度が低下し、注意機能、作業記憶などが障害</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される。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268288" algn="l" defTabSz="914400" rtl="0" eaLnBrk="1" fontAlgn="base" latinLnBrk="0" hangingPunct="1">
              <a:lnSpc>
                <a:spcPct val="100000"/>
              </a:lnSpc>
              <a:spcBef>
                <a:spcPts val="300"/>
              </a:spcBef>
              <a:spcAft>
                <a:spcPct val="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特発性と二次性（くも膜下出血や髄膜炎などに続発する）に分類される。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診断基準</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914400" rtl="0" eaLnBrk="0" fontAlgn="base" latinLnBrk="0" hangingPunct="0">
              <a:lnSpc>
                <a:spcPct val="100000"/>
              </a:lnSpc>
              <a:spcBef>
                <a:spcPts val="3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①認知障害、歩行障害</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歩幅の減少、足の挙上低下、開脚歩行等）、排尿障害のうち</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93663" algn="l" defTabSz="914400" rtl="0" eaLnBrk="0" fontAlgn="base" latinLnBrk="0" hangingPunct="0">
              <a:lnSpc>
                <a:spcPct val="100000"/>
              </a:lnSpc>
              <a:spcBef>
                <a:spcPts val="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 </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歳以上</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93663" algn="l" defTabSz="914400" rtl="0" eaLnBrk="0" fontAlgn="base" latinLnBrk="0" hangingPunct="0">
              <a:lnSpc>
                <a:spcPct val="100000"/>
              </a:lnSpc>
              <a:spcBef>
                <a:spcPts val="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③ </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Evans</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Index&gt;0.3</a:t>
            </a:r>
          </a:p>
          <a:p>
            <a:pPr marL="361950" marR="0" lvl="0" indent="-93663" algn="l" defTabSz="914400" rtl="0" eaLnBrk="0" fontAlgn="base" latinLnBrk="0" hangingPunct="0">
              <a:lnSpc>
                <a:spcPct val="100000"/>
              </a:lnSpc>
              <a:spcBef>
                <a:spcPts val="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④ 他の疾患で説明ができない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0ACA3617-A384-4319-9137-C63B5BEDB2A6}"/>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タイトル 1">
            <a:extLst>
              <a:ext uri="{FF2B5EF4-FFF2-40B4-BE49-F238E27FC236}">
                <a16:creationId xmlns:a16="http://schemas.microsoft.com/office/drawing/2014/main" id="{F0C47D4C-EFBD-415D-9E75-8D5E20B8F5F4}"/>
              </a:ext>
            </a:extLst>
          </p:cNvPr>
          <p:cNvSpPr>
            <a:spLocks noGrp="1"/>
          </p:cNvSpPr>
          <p:nvPr>
            <p:ph type="title"/>
          </p:nvPr>
        </p:nvSpPr>
        <p:spPr>
          <a:xfrm>
            <a:off x="545699" y="40357"/>
            <a:ext cx="8052602" cy="614119"/>
          </a:xfrm>
        </p:spPr>
        <p:txBody>
          <a:bodyPr>
            <a:normAutofit fontScale="90000"/>
          </a:bodyP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正常圧水頭症</a:t>
            </a:r>
          </a:p>
        </p:txBody>
      </p:sp>
      <p:pic>
        <p:nvPicPr>
          <p:cNvPr id="14" name="Picture 2">
            <a:extLst>
              <a:ext uri="{FF2B5EF4-FFF2-40B4-BE49-F238E27FC236}">
                <a16:creationId xmlns:a16="http://schemas.microsoft.com/office/drawing/2014/main" id="{0CE3C61F-AE9A-49D1-9C68-936F4A3538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7" t="28740" r="91280" b="34405"/>
          <a:stretch/>
        </p:blipFill>
        <p:spPr bwMode="auto">
          <a:xfrm>
            <a:off x="6910186" y="1618494"/>
            <a:ext cx="1467205" cy="2110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B9EBCE9-6E65-46DA-8260-457A41D215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7" t="7698" r="70271" b="85762"/>
          <a:stretch/>
        </p:blipFill>
        <p:spPr bwMode="auto">
          <a:xfrm>
            <a:off x="7067362" y="1669298"/>
            <a:ext cx="1576989" cy="16725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756B5FC8-2075-407C-B90E-B7A90AA4EC76}"/>
              </a:ext>
            </a:extLst>
          </p:cNvPr>
          <p:cNvSpPr txBox="1"/>
          <p:nvPr/>
        </p:nvSpPr>
        <p:spPr>
          <a:xfrm>
            <a:off x="805249" y="5700648"/>
            <a:ext cx="5673998" cy="105413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特徴的な画像所見を呈する。（右記参照）</a:t>
            </a:r>
          </a:p>
          <a:p>
            <a:pPr marL="342900" marR="0" lvl="0" indent="-3429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髄液排除試験を行い、シャント手術の適応を検討する。</a:t>
            </a:r>
          </a:p>
        </p:txBody>
      </p:sp>
      <p:sp>
        <p:nvSpPr>
          <p:cNvPr id="12" name="テキスト ボックス 11">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34573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5E1F00-6622-4B95-A6F3-D17CAE4A1C18}"/>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 name="タイトル 1">
            <a:extLst>
              <a:ext uri="{FF2B5EF4-FFF2-40B4-BE49-F238E27FC236}">
                <a16:creationId xmlns:a16="http://schemas.microsoft.com/office/drawing/2014/main" id="{C168B4F2-7139-472C-8D11-7E85E39699A7}"/>
              </a:ext>
            </a:extLst>
          </p:cNvPr>
          <p:cNvSpPr txBox="1">
            <a:spLocks/>
          </p:cNvSpPr>
          <p:nvPr/>
        </p:nvSpPr>
        <p:spPr>
          <a:xfrm>
            <a:off x="415593" y="46880"/>
            <a:ext cx="8229600" cy="66381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慢性硬膜下血種／ 脳腫瘍</a:t>
            </a:r>
          </a:p>
        </p:txBody>
      </p:sp>
      <p:sp>
        <p:nvSpPr>
          <p:cNvPr id="8" name="テキスト ボックス 7">
            <a:extLst>
              <a:ext uri="{FF2B5EF4-FFF2-40B4-BE49-F238E27FC236}">
                <a16:creationId xmlns:a16="http://schemas.microsoft.com/office/drawing/2014/main" id="{BE00C0E9-ECC6-4CA0-8734-ED8ED772DEE4}"/>
              </a:ext>
            </a:extLst>
          </p:cNvPr>
          <p:cNvSpPr txBox="1"/>
          <p:nvPr/>
        </p:nvSpPr>
        <p:spPr>
          <a:xfrm>
            <a:off x="415593" y="1239880"/>
            <a:ext cx="5864891" cy="5103961"/>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4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慢性硬膜下血種の特徴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42900" algn="l" defTabSz="914400" rtl="0" eaLnBrk="0" fontAlgn="base" latinLnBrk="0" hangingPunct="0">
              <a:lnSpc>
                <a:spcPct val="100000"/>
              </a:lnSpc>
              <a:spcBef>
                <a:spcPts val="400"/>
              </a:spcBef>
              <a:spcAft>
                <a:spcPct val="0"/>
              </a:spcAft>
              <a:buClr>
                <a:srgbClr val="000000"/>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高齢者、男性、アルコール常用者、糖尿病、抗凝固剤の服用</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などでリスクが高い。</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42900" algn="l" defTabSz="914400" rtl="0" eaLnBrk="0" fontAlgn="base" latinLnBrk="0" hangingPunct="0">
              <a:lnSpc>
                <a:spcPct val="100000"/>
              </a:lnSpc>
              <a:spcBef>
                <a:spcPts val="400"/>
              </a:spcBef>
              <a:spcAft>
                <a:spcPct val="0"/>
              </a:spcAft>
              <a:buClr>
                <a:srgbClr val="000000"/>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軽い外傷でも発症するとがあり、外傷から</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か月かけて緩徐に症状が出現することもある。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42900" algn="l" defTabSz="914400" rtl="0" eaLnBrk="0" fontAlgn="base" latinLnBrk="0" hangingPunct="0">
              <a:lnSpc>
                <a:spcPct val="100000"/>
              </a:lnSpc>
              <a:spcBef>
                <a:spcPts val="400"/>
              </a:spcBef>
              <a:spcAft>
                <a:spcPct val="0"/>
              </a:spcAft>
              <a:buClr>
                <a:srgbClr val="000000"/>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慢性的に続く頭痛や筋力低下、歩行障害、尿失禁などが特徴である。</a:t>
            </a:r>
            <a:endParaRPr kumimoji="1" lang="en-US" altLang="ja-JP" sz="21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8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脳腫瘍の特徴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42900" algn="l" defTabSz="914400" rtl="0" eaLnBrk="0" fontAlgn="base" latinLnBrk="0" hangingPunct="0">
              <a:lnSpc>
                <a:spcPct val="100000"/>
              </a:lnSpc>
              <a:spcBef>
                <a:spcPts val="400"/>
              </a:spcBef>
              <a:spcAft>
                <a:spcPct val="0"/>
              </a:spcAft>
              <a:buClr>
                <a:srgbClr val="000000"/>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亜急性に進行する</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頭痛や、嘔吐、うっ血乳頭が特徴（脳圧亢進の</a:t>
            </a:r>
            <a:r>
              <a:rPr kumimoji="1" lang="en-US" altLang="ja-JP"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徴候）</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で発生部位により症状は異なる。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42900" algn="l" defTabSz="914400" rtl="0" eaLnBrk="0" fontAlgn="base" latinLnBrk="0" hangingPunct="0">
              <a:lnSpc>
                <a:spcPct val="100000"/>
              </a:lnSpc>
              <a:spcBef>
                <a:spcPts val="400"/>
              </a:spcBef>
              <a:spcAft>
                <a:spcPct val="0"/>
              </a:spcAft>
              <a:buClr>
                <a:srgbClr val="000000"/>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高齢者では、</a:t>
            </a:r>
            <a:r>
              <a:rPr kumimoji="1" lang="ja-JP" altLang="en-US" sz="21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認知機能障害、意識障害、てんかん発作、精神症状</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なども出現する。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正方形/長方形 8">
            <a:extLst>
              <a:ext uri="{FF2B5EF4-FFF2-40B4-BE49-F238E27FC236}">
                <a16:creationId xmlns:a16="http://schemas.microsoft.com/office/drawing/2014/main" id="{6333439C-62D0-48DE-B938-6228AC52F436}"/>
              </a:ext>
            </a:extLst>
          </p:cNvPr>
          <p:cNvSpPr/>
          <p:nvPr/>
        </p:nvSpPr>
        <p:spPr bwMode="auto">
          <a:xfrm>
            <a:off x="6656614" y="4016828"/>
            <a:ext cx="2286000" cy="2536371"/>
          </a:xfrm>
          <a:prstGeom prst="rect">
            <a:avLst/>
          </a:prstGeom>
          <a:noFill/>
          <a:ln w="28575"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1" name="正方形/長方形 10">
            <a:extLst>
              <a:ext uri="{FF2B5EF4-FFF2-40B4-BE49-F238E27FC236}">
                <a16:creationId xmlns:a16="http://schemas.microsoft.com/office/drawing/2014/main" id="{94A75E00-40BB-40C6-84D5-8D20A5EADF70}"/>
              </a:ext>
            </a:extLst>
          </p:cNvPr>
          <p:cNvSpPr/>
          <p:nvPr/>
        </p:nvSpPr>
        <p:spPr>
          <a:xfrm>
            <a:off x="6904670" y="2173749"/>
            <a:ext cx="1789887" cy="4616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Pct val="100000"/>
              <a:buFontTx/>
              <a:buNone/>
              <a:tabLst/>
              <a:defRPr/>
            </a:pP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適切な画像</a:t>
            </a:r>
          </a:p>
        </p:txBody>
      </p:sp>
      <p:sp>
        <p:nvSpPr>
          <p:cNvPr id="12" name="正方形/長方形 11">
            <a:extLst>
              <a:ext uri="{FF2B5EF4-FFF2-40B4-BE49-F238E27FC236}">
                <a16:creationId xmlns:a16="http://schemas.microsoft.com/office/drawing/2014/main" id="{57444868-78DA-4E8E-BFB8-088EF734C3D8}"/>
              </a:ext>
            </a:extLst>
          </p:cNvPr>
          <p:cNvSpPr/>
          <p:nvPr/>
        </p:nvSpPr>
        <p:spPr>
          <a:xfrm>
            <a:off x="6845517" y="5054180"/>
            <a:ext cx="2097097" cy="4616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Pct val="100000"/>
              <a:buFontTx/>
              <a:buNone/>
              <a:tabLst/>
              <a:defRPr/>
            </a:pP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適切な画像</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1026" name="Picture 2">
            <a:extLst>
              <a:ext uri="{FF2B5EF4-FFF2-40B4-BE49-F238E27FC236}">
                <a16:creationId xmlns:a16="http://schemas.microsoft.com/office/drawing/2014/main" id="{2EE7A82C-D90B-48A8-BA21-28B7CEE85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7" t="10156" r="13281" b="9910"/>
          <a:stretch/>
        </p:blipFill>
        <p:spPr bwMode="auto">
          <a:xfrm>
            <a:off x="6604341" y="3944259"/>
            <a:ext cx="2390544" cy="26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46F956BA-86CF-4100-86F0-33315838486C}"/>
              </a:ext>
            </a:extLst>
          </p:cNvPr>
          <p:cNvSpPr>
            <a:spLocks noChangeArrowheads="1"/>
          </p:cNvSpPr>
          <p:nvPr/>
        </p:nvSpPr>
        <p:spPr bwMode="auto">
          <a:xfrm>
            <a:off x="8573499" y="3945165"/>
            <a:ext cx="421385" cy="306610"/>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Rectangle 3">
            <a:extLst>
              <a:ext uri="{FF2B5EF4-FFF2-40B4-BE49-F238E27FC236}">
                <a16:creationId xmlns:a16="http://schemas.microsoft.com/office/drawing/2014/main" id="{452C4175-F04F-44FE-923C-054C4A2CD3FD}"/>
              </a:ext>
            </a:extLst>
          </p:cNvPr>
          <p:cNvSpPr>
            <a:spLocks noChangeArrowheads="1"/>
          </p:cNvSpPr>
          <p:nvPr/>
        </p:nvSpPr>
        <p:spPr bwMode="auto">
          <a:xfrm>
            <a:off x="8942613" y="4286203"/>
            <a:ext cx="52271" cy="306610"/>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pic>
        <p:nvPicPr>
          <p:cNvPr id="1028" name="図 2" descr="C:\Users\gxuser\AppData\Local\Temp\1.3.12.2.1107.5.1.4.54613.300000160907011452140000024131.bmp">
            <a:extLst>
              <a:ext uri="{FF2B5EF4-FFF2-40B4-BE49-F238E27FC236}">
                <a16:creationId xmlns:a16="http://schemas.microsoft.com/office/drawing/2014/main" id="{C601A2D3-CF12-48EE-B711-FCD5A3B9C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981" t="15460" r="12329" b="9589"/>
          <a:stretch>
            <a:fillRect/>
          </a:stretch>
        </p:blipFill>
        <p:spPr bwMode="auto">
          <a:xfrm>
            <a:off x="6533573" y="1342156"/>
            <a:ext cx="2497849" cy="240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5E8169D5-05D0-48F0-B1DE-F9FF5A15E944}"/>
              </a:ext>
            </a:extLst>
          </p:cNvPr>
          <p:cNvSpPr>
            <a:spLocks noChangeArrowheads="1"/>
          </p:cNvSpPr>
          <p:nvPr/>
        </p:nvSpPr>
        <p:spPr bwMode="auto">
          <a:xfrm>
            <a:off x="8728407" y="3243056"/>
            <a:ext cx="266477" cy="485379"/>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楕円 5">
            <a:extLst>
              <a:ext uri="{FF2B5EF4-FFF2-40B4-BE49-F238E27FC236}">
                <a16:creationId xmlns:a16="http://schemas.microsoft.com/office/drawing/2014/main" id="{CB986C42-7434-435D-8D86-FDEB25CF75A3}"/>
              </a:ext>
            </a:extLst>
          </p:cNvPr>
          <p:cNvSpPr/>
          <p:nvPr/>
        </p:nvSpPr>
        <p:spPr bwMode="auto">
          <a:xfrm>
            <a:off x="7960659" y="1513100"/>
            <a:ext cx="1099705" cy="12301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楕円 15">
            <a:extLst>
              <a:ext uri="{FF2B5EF4-FFF2-40B4-BE49-F238E27FC236}">
                <a16:creationId xmlns:a16="http://schemas.microsoft.com/office/drawing/2014/main" id="{00A5ACD8-945E-4A67-9B51-74CB3EC67E85}"/>
              </a:ext>
            </a:extLst>
          </p:cNvPr>
          <p:cNvSpPr/>
          <p:nvPr/>
        </p:nvSpPr>
        <p:spPr bwMode="auto">
          <a:xfrm>
            <a:off x="7083162" y="4016825"/>
            <a:ext cx="817473" cy="751815"/>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楕円 16">
            <a:extLst>
              <a:ext uri="{FF2B5EF4-FFF2-40B4-BE49-F238E27FC236}">
                <a16:creationId xmlns:a16="http://schemas.microsoft.com/office/drawing/2014/main" id="{D78A0451-BA6B-4EC2-A3C8-E36E8D07D7CB}"/>
              </a:ext>
            </a:extLst>
          </p:cNvPr>
          <p:cNvSpPr/>
          <p:nvPr/>
        </p:nvSpPr>
        <p:spPr bwMode="auto">
          <a:xfrm>
            <a:off x="8148550" y="4554324"/>
            <a:ext cx="605084" cy="790576"/>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864799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5D9DDC-A73C-4305-8B78-A2CA8502327F}"/>
              </a:ext>
            </a:extLst>
          </p:cNvPr>
          <p:cNvSpPr txBox="1"/>
          <p:nvPr/>
        </p:nvSpPr>
        <p:spPr>
          <a:xfrm>
            <a:off x="637309" y="1054979"/>
            <a:ext cx="8070670" cy="5740033"/>
          </a:xfrm>
          <a:prstGeom prst="rect">
            <a:avLst/>
          </a:prstGeom>
          <a:noFill/>
          <a:ln w="25400">
            <a:noFill/>
          </a:ln>
        </p:spPr>
        <p:txBody>
          <a:bodyPr wrap="square" rtlCol="0">
            <a:spAutoFit/>
          </a:bodyPr>
          <a:lstStyle/>
          <a:p>
            <a:pPr marL="536575" indent="-536575">
              <a:spcBef>
                <a:spcPts val="3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特徴</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Clr>
                <a:srgbClr val="000000"/>
              </a:buClr>
              <a:buFont typeface="Wingdings" panose="05000000000000000000" pitchFamily="2" charset="2"/>
              <a:buChar char="l"/>
              <a:defRPr/>
            </a:pPr>
            <a:r>
              <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65</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歳以上におけるてんかんの</a:t>
            </a:r>
            <a:r>
              <a:rPr lang="ja-JP" altLang="en-US" sz="2000" b="1" dirty="0">
                <a:solidFill>
                  <a:srgbClr val="748C38"/>
                </a:solidFill>
                <a:latin typeface="BIZ UDPゴシック" panose="020B0400000000000000" pitchFamily="50" charset="-128"/>
                <a:ea typeface="BIZ UDPゴシック" panose="020B0400000000000000" pitchFamily="50" charset="-128"/>
                <a:cs typeface="Arial" panose="020B0604020202020204" pitchFamily="34" charset="0"/>
              </a:rPr>
              <a:t>有病率は約</a:t>
            </a:r>
            <a:r>
              <a:rPr lang="en-US" altLang="ja-JP" sz="2000" b="1" dirty="0">
                <a:solidFill>
                  <a:srgbClr val="748C38"/>
                </a:solidFill>
                <a:latin typeface="BIZ UDPゴシック" panose="020B0400000000000000" pitchFamily="50" charset="-128"/>
                <a:ea typeface="BIZ UDPゴシック" panose="020B0400000000000000" pitchFamily="50" charset="-128"/>
                <a:cs typeface="Arial" panose="020B0604020202020204" pitchFamily="34" charset="0"/>
              </a:rPr>
              <a:t>1</a:t>
            </a:r>
            <a:r>
              <a:rPr lang="ja-JP" altLang="en-US" sz="2000" b="1" dirty="0">
                <a:solidFill>
                  <a:srgbClr val="748C38"/>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であるが、アルツ</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a:spcBef>
                <a:spcPts val="0"/>
              </a:spcBef>
              <a:buClr>
                <a:srgbClr val="000000"/>
              </a:buClr>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ハイマー型認知症では</a:t>
            </a:r>
            <a:r>
              <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6</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2000" b="1" baseline="30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である。</a:t>
            </a:r>
            <a:endParaRPr lang="en-US" altLang="ja-JP" sz="2000" b="1" baseline="30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a:spcBef>
                <a:spcPts val="300"/>
              </a:spcBef>
              <a:buClr>
                <a:srgbClr val="000000"/>
              </a:buClr>
              <a:defRPr/>
            </a:pPr>
            <a:r>
              <a:rPr lang="ja-JP" altLang="en-US"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err="1">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Beghi</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E</a:t>
            </a:r>
            <a:r>
              <a:rPr lang="ja-JP" altLang="en-US"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et </a:t>
            </a:r>
            <a:r>
              <a:rPr lang="en-US" altLang="ja-JP" sz="1050" b="1" dirty="0" err="1">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al.Curr</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err="1">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Opin</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err="1">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Nurol</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33:191-197,2020</a:t>
            </a:r>
            <a:endParaRPr lang="en-US" altLang="ja-JP" sz="20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536575" indent="-355600">
              <a:spcBef>
                <a:spcPts val="0"/>
              </a:spcBef>
              <a:buClr>
                <a:srgbClr val="000000"/>
              </a:buClr>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高齢になり、初めて発症する場合が多い。</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536575" indent="-355600">
              <a:spcBef>
                <a:spcPts val="0"/>
              </a:spcBef>
              <a:buClr>
                <a:srgbClr val="000000"/>
              </a:buClr>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発作のタイプとしては約半数が、全身性のけいれんを認めず、</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a:spcBef>
                <a:spcPts val="0"/>
              </a:spcBef>
              <a:buClr>
                <a:srgbClr val="000000"/>
              </a:buClr>
              <a:defRPr/>
            </a:pPr>
            <a:r>
              <a:rPr lang="ja-JP" altLang="en-US" sz="20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b="1" dirty="0">
                <a:solidFill>
                  <a:srgbClr val="748C38"/>
                </a:solidFill>
                <a:latin typeface="BIZ UDPゴシック" panose="020B0400000000000000" pitchFamily="50" charset="-128"/>
                <a:ea typeface="BIZ UDPゴシック" panose="020B0400000000000000" pitchFamily="50" charset="-128"/>
                <a:cs typeface="Arial" panose="020B0604020202020204" pitchFamily="34" charset="0"/>
              </a:rPr>
              <a:t>側頭葉てんかんを中心とする焦点意識減損発作</a:t>
            </a: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である。</a:t>
            </a:r>
            <a:endParaRPr lang="en-US" altLang="ja-JP" sz="1050" b="1" dirty="0">
              <a:solidFill>
                <a:srgbClr val="000000">
                  <a:lumMod val="50000"/>
                  <a:lumOff val="50000"/>
                </a:srgb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a:spcBef>
                <a:spcPts val="300"/>
              </a:spcBef>
              <a:buClr>
                <a:srgbClr val="000000"/>
              </a:buClr>
              <a:defRPr/>
            </a:pPr>
            <a:r>
              <a:rPr lang="ja-JP" altLang="en-US" sz="1050" b="1" dirty="0">
                <a:solidFill>
                  <a:srgbClr val="000000">
                    <a:lumMod val="50000"/>
                    <a:lumOff val="50000"/>
                  </a:srgb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Tanaka A et al., </a:t>
            </a:r>
            <a:r>
              <a:rPr lang="en-US" altLang="ja-JP" sz="1050" b="1" dirty="0" err="1">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Epilepsia</a:t>
            </a:r>
            <a:r>
              <a:rPr lang="en-US" altLang="ja-JP" sz="105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rPr>
              <a:t> Open. 2019 Mar; 4(1): 182–186.</a:t>
            </a:r>
            <a:endParaRPr lang="en-US" altLang="ja-JP" sz="20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indent="-180975">
              <a:spcBef>
                <a:spcPts val="600"/>
              </a:spcBef>
              <a:buClr>
                <a:srgbClr val="000000"/>
              </a:buClr>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症状</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zh-TW"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焦点意識減損発作</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による症状の特徴</a:t>
            </a:r>
            <a:r>
              <a:rPr lang="en-US" altLang="zh-TW"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症状の変動がある</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呼びかけても反応がない時がある（一点を見つめる）</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しばらくボーっとしている時間がある</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自動症（体をゆすっている、口をもぐもぐする）　など</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a:spcBef>
                <a:spcPts val="12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留意点</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536575" indent="-355600">
              <a:spcBef>
                <a:spcPts val="0"/>
              </a:spcBef>
              <a:buFont typeface="Wingdings" panose="05000000000000000000" pitchFamily="2" charset="2"/>
              <a:buChar char="l"/>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独居であれば評価は難しい。同居している人がいれば上記特徴</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80975">
              <a:spcBef>
                <a:spcPts val="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を尋ねる。</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536575" indent="-355600">
              <a:spcBef>
                <a:spcPts val="0"/>
              </a:spcBef>
              <a:buFont typeface="Wingdings" panose="05000000000000000000" pitchFamily="2" charset="2"/>
              <a:buChar char="l"/>
              <a:defRPr/>
            </a:pPr>
            <a:r>
              <a:rPr lang="ja-JP" altLang="en-US" sz="2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発作による</a:t>
            </a:r>
            <a:r>
              <a:rPr lang="ja-JP" altLang="en-US" sz="2000" b="1" dirty="0">
                <a:solidFill>
                  <a:srgbClr val="748C38"/>
                </a:solidFill>
                <a:latin typeface="BIZ UDPゴシック" panose="020B0400000000000000" pitchFamily="50" charset="-128"/>
                <a:ea typeface="BIZ UDPゴシック" panose="020B0400000000000000" pitchFamily="50" charset="-128"/>
                <a:cs typeface="Meiryo UI" panose="020B0604030504040204" pitchFamily="50" charset="-128"/>
              </a:rPr>
              <a:t>転倒や骨折、不慮の事故、治療薬による副作用</a:t>
            </a:r>
            <a:r>
              <a:rPr lang="ja-JP" altLang="en-US" sz="2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に</a:t>
            </a:r>
            <a:endParaRPr lang="en-US" altLang="ja-JP" sz="2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0975">
              <a:spcBef>
                <a:spcPts val="0"/>
              </a:spcBef>
              <a:defRPr/>
            </a:pPr>
            <a:r>
              <a:rPr lang="ja-JP" altLang="en-US" sz="2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十分な注意が必要である。</a:t>
            </a:r>
            <a:endPar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id="{8BB02F29-C9FC-43EA-AB03-FD21EC5D866D}"/>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2" name="タイトル 1">
            <a:extLst>
              <a:ext uri="{FF2B5EF4-FFF2-40B4-BE49-F238E27FC236}">
                <a16:creationId xmlns:a16="http://schemas.microsoft.com/office/drawing/2014/main" id="{7C9F1CEB-BF55-4A87-9D26-FD000DE4073D}"/>
              </a:ext>
            </a:extLst>
          </p:cNvPr>
          <p:cNvSpPr txBox="1">
            <a:spLocks/>
          </p:cNvSpPr>
          <p:nvPr/>
        </p:nvSpPr>
        <p:spPr>
          <a:xfrm>
            <a:off x="478379" y="41691"/>
            <a:ext cx="8229600" cy="62296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200" b="1" kern="0" dirty="0">
                <a:solidFill>
                  <a:srgbClr val="FFFFFF"/>
                </a:solidFill>
                <a:latin typeface="BIZ UDPゴシック" panose="020B0400000000000000" pitchFamily="50" charset="-128"/>
                <a:ea typeface="BIZ UDPゴシック" panose="020B0400000000000000" pitchFamily="50" charset="-128"/>
              </a:rPr>
              <a:t>側頭葉てんかん（もしくは高齢者のてんかん）</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 </a:t>
            </a:r>
            <a:r>
              <a:rPr lang="en-US" altLang="ja-JP" sz="1600" b="1" dirty="0">
                <a:solidFill>
                  <a:srgbClr val="000000"/>
                </a:solidFill>
                <a:latin typeface="BIZ UDPゴシック" panose="020B0400000000000000" pitchFamily="50" charset="-128"/>
                <a:ea typeface="BIZ UDPゴシック" panose="020B0400000000000000" pitchFamily="50" charset="-128"/>
              </a:rPr>
              <a:t>43〕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6442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77054" y="5157794"/>
            <a:ext cx="935039"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122886" name="Group 6"/>
          <p:cNvGraphicFramePr>
            <a:graphicFrameLocks noGrp="1"/>
          </p:cNvGraphicFramePr>
          <p:nvPr/>
        </p:nvGraphicFramePr>
        <p:xfrm>
          <a:off x="511857" y="1684421"/>
          <a:ext cx="8229600" cy="4804940"/>
        </p:xfrm>
        <a:graphic>
          <a:graphicData uri="http://schemas.openxmlformats.org/drawingml/2006/table">
            <a:tbl>
              <a:tblPr/>
              <a:tblGrid>
                <a:gridCol w="3012947">
                  <a:extLst>
                    <a:ext uri="{9D8B030D-6E8A-4147-A177-3AD203B41FA5}">
                      <a16:colId xmlns:a16="http://schemas.microsoft.com/office/drawing/2014/main" val="20000"/>
                    </a:ext>
                  </a:extLst>
                </a:gridCol>
                <a:gridCol w="5216653">
                  <a:extLst>
                    <a:ext uri="{9D8B030D-6E8A-4147-A177-3AD203B41FA5}">
                      <a16:colId xmlns:a16="http://schemas.microsoft.com/office/drawing/2014/main" val="20001"/>
                    </a:ext>
                  </a:extLst>
                </a:gridCol>
              </a:tblGrid>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ctr"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疾　患</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ctr"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鑑別のための検査</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494">
                <a:tc>
                  <a:txBody>
                    <a:body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低血糖</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血糖値、</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24</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時間血糖値、インスリン値</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8416430"/>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甲状腺機能低下症</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甲状腺ホルモン、自己抗体測定</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3757939"/>
                  </a:ext>
                </a:extLst>
              </a:tr>
              <a:tr h="480494">
                <a:tc>
                  <a:txBody>
                    <a:body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肝性脳症</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血中アンモニア値測定、脳波検査</a:t>
                      </a:r>
                      <a:endPar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388355"/>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ビタミンＢ</a:t>
                      </a:r>
                      <a:r>
                        <a:rPr kumimoji="1" lang="en-US" altLang="ja-JP" sz="2000" b="1" i="0" u="none" strike="noStrike" cap="none" normalizeH="0" baseline="-2500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・Ｂ</a:t>
                      </a:r>
                      <a:r>
                        <a:rPr kumimoji="1" lang="en-US" altLang="ja-JP" sz="2000" b="1" i="0" u="none" strike="noStrike" cap="none" normalizeH="0" baseline="-25000" dirty="0">
                          <a:ln>
                            <a:noFill/>
                          </a:ln>
                          <a:solidFill>
                            <a:schemeClr val="tx1"/>
                          </a:solidFill>
                          <a:effectLst/>
                          <a:latin typeface="BIZ UDPゴシック" panose="020B0400000000000000" pitchFamily="50" charset="-128"/>
                          <a:ea typeface="BIZ UDPゴシック" panose="020B0400000000000000" pitchFamily="50" charset="-128"/>
                        </a:rPr>
                        <a:t>12</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欠乏症</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ビタミンＢ</a:t>
                      </a:r>
                      <a:r>
                        <a:rPr kumimoji="1" lang="en-US" altLang="ja-JP" sz="2000" b="1" i="0" u="none" strike="noStrike" cap="none" normalizeH="0" baseline="-2500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・Ｂ</a:t>
                      </a:r>
                      <a:r>
                        <a:rPr kumimoji="1" lang="en-US" altLang="ja-JP" sz="2000" b="1" i="0" u="none" strike="noStrike" cap="none" normalizeH="0" baseline="-25000" dirty="0">
                          <a:ln>
                            <a:noFill/>
                          </a:ln>
                          <a:solidFill>
                            <a:schemeClr val="tx1"/>
                          </a:solidFill>
                          <a:effectLst/>
                          <a:latin typeface="BIZ UDPゴシック" panose="020B0400000000000000" pitchFamily="50" charset="-128"/>
                          <a:ea typeface="BIZ UDPゴシック" panose="020B0400000000000000" pitchFamily="50" charset="-128"/>
                        </a:rPr>
                        <a:t>12</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測定</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脳炎</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CT</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MRI</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、髄液検査</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正常圧水頭症</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CT</a:t>
                      </a:r>
                      <a:r>
                        <a:rPr kumimoji="1" lang="ja-JP" altLang="en-US" sz="2000" b="1"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MRI</a:t>
                      </a:r>
                      <a:r>
                        <a:rPr kumimoji="1" lang="ja-JP" altLang="en-US" sz="2000" b="1"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髄液排除試験</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慢性硬膜下血腫</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CT</a:t>
                      </a:r>
                      <a:r>
                        <a:rPr kumimoji="1" lang="ja-JP" altLang="en-US" sz="2000" b="1"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MRI</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0494">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脳腫瘍</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CT</a:t>
                      </a:r>
                      <a:r>
                        <a:rPr kumimoji="1" lang="ja-JP" altLang="en-US" sz="2000" b="1"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MRI</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0494">
                <a:tc>
                  <a:txBody>
                    <a:body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てんかん</a:t>
                      </a: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5EF"/>
                    </a:solidFill>
                  </a:tcPr>
                </a:tc>
                <a:tc>
                  <a:txBody>
                    <a:body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脳波検査、</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CT</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MRI</a:t>
                      </a: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endParaRPr kumimoji="1" lang="en-US" altLang="ja-JP"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91428" marR="91428"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7457165"/>
                  </a:ext>
                </a:extLst>
              </a:tr>
            </a:tbl>
          </a:graphicData>
        </a:graphic>
      </p:graphicFrame>
      <p:sp>
        <p:nvSpPr>
          <p:cNvPr id="3" name="正方形/長方形 2">
            <a:extLst>
              <a:ext uri="{FF2B5EF4-FFF2-40B4-BE49-F238E27FC236}">
                <a16:creationId xmlns:a16="http://schemas.microsoft.com/office/drawing/2014/main" id="{285E1F00-6622-4B95-A6F3-D17CAE4A1C18}"/>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タイトル 1">
            <a:extLst>
              <a:ext uri="{FF2B5EF4-FFF2-40B4-BE49-F238E27FC236}">
                <a16:creationId xmlns:a16="http://schemas.microsoft.com/office/drawing/2014/main" id="{C168B4F2-7139-472C-8D11-7E85E39699A7}"/>
              </a:ext>
            </a:extLst>
          </p:cNvPr>
          <p:cNvSpPr txBox="1">
            <a:spLocks/>
          </p:cNvSpPr>
          <p:nvPr/>
        </p:nvSpPr>
        <p:spPr>
          <a:xfrm>
            <a:off x="415593" y="46880"/>
            <a:ext cx="8229600" cy="66381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各疾患の診断や鑑別に必要な検査</a:t>
            </a:r>
          </a:p>
        </p:txBody>
      </p:sp>
      <p:sp>
        <p:nvSpPr>
          <p:cNvPr id="6" name="正方形/長方形 5">
            <a:extLst>
              <a:ext uri="{FF2B5EF4-FFF2-40B4-BE49-F238E27FC236}">
                <a16:creationId xmlns:a16="http://schemas.microsoft.com/office/drawing/2014/main" id="{CB13D21E-CD6B-4D37-A571-1358E02CA345}"/>
              </a:ext>
            </a:extLst>
          </p:cNvPr>
          <p:cNvSpPr/>
          <p:nvPr/>
        </p:nvSpPr>
        <p:spPr>
          <a:xfrm>
            <a:off x="0" y="1119769"/>
            <a:ext cx="9039774" cy="400110"/>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Pct val="100000"/>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丁寧な病歴聴取と診察、下記の補助診断を合わせて総合的に診断する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9258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9349" y="1992929"/>
            <a:ext cx="6674334" cy="4701287"/>
          </a:xfrm>
          <a:prstGeom prst="rect">
            <a:avLst/>
          </a:prstGeom>
          <a:noFill/>
          <a:ln w="25400">
            <a:noFill/>
          </a:ln>
        </p:spPr>
        <p:txBody>
          <a:bodyPr wrap="square" rtlCol="0">
            <a:spAutoFit/>
          </a:bodyPr>
          <a:lstStyle/>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か月の間で</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急に発症し、進行する</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日常生活レベルが</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急激に低下した</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症状の変動</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意識障害</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がある場合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精神症状</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行動障害</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易転倒性や麻痺などの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神経症状</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がある場合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うつ病</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との鑑別が困難な場合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発症年齢が若い</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場合</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車の運転で</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何回も事故</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を起こす場合</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
                <a:prstClr val="black"/>
              </a:buClr>
              <a:buSzTx/>
              <a:buFontTx/>
              <a:buNone/>
              <a:tabLst/>
              <a:defRPr/>
            </a:pPr>
            <a:r>
              <a:rPr kumimoji="1" lang="ja-JP" altLang="en-US" sz="18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（認知機能の障害は微妙である場合も）</a:t>
            </a:r>
          </a:p>
          <a:p>
            <a:pPr marL="361950" marR="0" lvl="0" indent="-361950" algn="l" defTabSz="914400" rtl="0" eaLnBrk="0" fontAlgn="base" latinLnBrk="0" hangingPunct="0">
              <a:lnSpc>
                <a:spcPct val="100000"/>
              </a:lnSpc>
              <a:spcBef>
                <a:spcPts val="700"/>
              </a:spcBef>
              <a:spcAft>
                <a:spcPct val="0"/>
              </a:spcAft>
              <a:buClr>
                <a:prstClr val="black"/>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認知機能の障害が</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きわめて軽い</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場合  </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
                <a:prstClr val="black"/>
              </a:buClr>
              <a:buSzTx/>
              <a:buFontTx/>
              <a:buNone/>
              <a:tabLst/>
              <a:defRPr/>
            </a:pPr>
            <a:r>
              <a:rPr kumimoji="1" lang="ja-JP" altLang="en-US" sz="18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eiryo UI" pitchFamily="50" charset="-128"/>
              </a:rPr>
              <a:t>　  （正常老化や軽度認知機能障害との鑑別に迷う場合）</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67" name="Text Box 3"/>
          <p:cNvSpPr txBox="1">
            <a:spLocks noChangeArrowheads="1"/>
          </p:cNvSpPr>
          <p:nvPr/>
        </p:nvSpPr>
        <p:spPr bwMode="auto">
          <a:xfrm>
            <a:off x="488338" y="62143"/>
            <a:ext cx="81851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どのような場合に専門医に紹介すべきか</a:t>
            </a:r>
          </a:p>
        </p:txBody>
      </p:sp>
      <p:sp>
        <p:nvSpPr>
          <p:cNvPr id="9" name="テキスト ボックス 8">
            <a:extLst>
              <a:ext uri="{FF2B5EF4-FFF2-40B4-BE49-F238E27FC236}">
                <a16:creationId xmlns:a16="http://schemas.microsoft.com/office/drawing/2014/main" id="{209F61BD-5284-4E68-9997-675D907C5DAE}"/>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45〕</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Rectangle 4">
            <a:extLst>
              <a:ext uri="{FF2B5EF4-FFF2-40B4-BE49-F238E27FC236}">
                <a16:creationId xmlns:a16="http://schemas.microsoft.com/office/drawing/2014/main" id="{DE0B22AE-FC1E-40F5-A109-0BA6DD33A593}"/>
              </a:ext>
            </a:extLst>
          </p:cNvPr>
          <p:cNvSpPr>
            <a:spLocks noChangeArrowheads="1"/>
          </p:cNvSpPr>
          <p:nvPr/>
        </p:nvSpPr>
        <p:spPr bwMode="auto">
          <a:xfrm>
            <a:off x="730293" y="1054979"/>
            <a:ext cx="7855248"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下記の変化や症状を認めた場合や診断や対応に迷う場合は、認知症サポート医や認知症専門医への紹介を検討すべき</a:t>
            </a:r>
          </a:p>
        </p:txBody>
      </p:sp>
    </p:spTree>
    <p:extLst>
      <p:ext uri="{BB962C8B-B14F-4D97-AF65-F5344CB8AC3E}">
        <p14:creationId xmlns:p14="http://schemas.microsoft.com/office/powerpoint/2010/main" val="379872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7" name="正方形/長方形 6">
            <a:extLst>
              <a:ext uri="{FF2B5EF4-FFF2-40B4-BE49-F238E27FC236}">
                <a16:creationId xmlns:a16="http://schemas.microsoft.com/office/drawing/2014/main" id="{BFB85A4C-F725-4A09-AD27-E560C71B2764}"/>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 （</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ICD-11</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27472"/>
            <a:ext cx="145582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15240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graphicFrame>
        <p:nvGraphicFramePr>
          <p:cNvPr id="17" name="Group 34"/>
          <p:cNvGraphicFramePr>
            <a:graphicFrameLocks noGrp="1"/>
          </p:cNvGraphicFramePr>
          <p:nvPr/>
        </p:nvGraphicFramePr>
        <p:xfrm>
          <a:off x="306625" y="1203158"/>
          <a:ext cx="8530750" cy="5110036"/>
        </p:xfrm>
        <a:graphic>
          <a:graphicData uri="http://schemas.openxmlformats.org/drawingml/2006/table">
            <a:tbl>
              <a:tblPr/>
              <a:tblGrid>
                <a:gridCol w="1848730">
                  <a:extLst>
                    <a:ext uri="{9D8B030D-6E8A-4147-A177-3AD203B41FA5}">
                      <a16:colId xmlns:a16="http://schemas.microsoft.com/office/drawing/2014/main" val="20000"/>
                    </a:ext>
                  </a:extLst>
                </a:gridCol>
                <a:gridCol w="6682020">
                  <a:extLst>
                    <a:ext uri="{9D8B030D-6E8A-4147-A177-3AD203B41FA5}">
                      <a16:colId xmlns:a16="http://schemas.microsoft.com/office/drawing/2014/main" val="20001"/>
                    </a:ext>
                  </a:extLst>
                </a:gridCol>
              </a:tblGrid>
              <a:tr h="747449">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7392">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70946">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3104">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9982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5EE"/>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845913"/>
                  </a:ext>
                </a:extLst>
              </a:tr>
            </a:tbl>
          </a:graphicData>
        </a:graphic>
      </p:graphicFrame>
      <p:sp>
        <p:nvSpPr>
          <p:cNvPr id="7" name="正方形/長方形 6">
            <a:extLst>
              <a:ext uri="{FF2B5EF4-FFF2-40B4-BE49-F238E27FC236}">
                <a16:creationId xmlns:a16="http://schemas.microsoft.com/office/drawing/2014/main" id="{90F34D31-5C9C-4D7E-AD2B-D9D05282DF07}"/>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Text Box 2">
            <a:extLst>
              <a:ext uri="{FF2B5EF4-FFF2-40B4-BE49-F238E27FC236}">
                <a16:creationId xmlns:a16="http://schemas.microsoft.com/office/drawing/2014/main" id="{D16236D4-D521-47FA-A39E-8EB85280F0C1}"/>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08045F9E-7377-4622-BD8D-BD90E48F3BB4}"/>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11th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1" y="721020"/>
            <a:ext cx="143175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 </a:t>
            </a:r>
            <a:r>
              <a:rPr lang="en-US" altLang="ja-JP" sz="1600" b="1" dirty="0">
                <a:solidFill>
                  <a:srgbClr val="000000"/>
                </a:solidFill>
                <a:latin typeface="BIZ UDPゴシック" panose="020B0400000000000000" pitchFamily="50" charset="-128"/>
                <a:ea typeface="BIZ UDPゴシック" panose="020B0400000000000000" pitchFamily="50" charset="-128"/>
              </a:rPr>
              <a:t>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708605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97474" y="294330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95974" y="1701813"/>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1" name="Text Box 6"/>
          <p:cNvSpPr txBox="1">
            <a:spLocks noChangeArrowheads="1"/>
          </p:cNvSpPr>
          <p:nvPr/>
        </p:nvSpPr>
        <p:spPr bwMode="auto">
          <a:xfrm>
            <a:off x="1492550" y="1378317"/>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61049" y="127762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a:t>
            </a:r>
          </a:p>
        </p:txBody>
      </p:sp>
      <p:sp>
        <p:nvSpPr>
          <p:cNvPr id="24583" name="AutoShape 8"/>
          <p:cNvSpPr>
            <a:spLocks noChangeArrowheads="1"/>
          </p:cNvSpPr>
          <p:nvPr/>
        </p:nvSpPr>
        <p:spPr bwMode="auto">
          <a:xfrm>
            <a:off x="1330053" y="1756627"/>
            <a:ext cx="2337565" cy="1935956"/>
          </a:xfrm>
          <a:prstGeom prst="roundRect">
            <a:avLst>
              <a:gd name="adj" fmla="val 11333"/>
            </a:avLst>
          </a:prstGeom>
          <a:solidFill>
            <a:schemeClr val="bg1"/>
          </a:solidFill>
          <a:ln w="38100">
            <a:solidFill>
              <a:schemeClr val="accent1">
                <a:lumMod val="50000"/>
              </a:schemeClr>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619428"/>
              </a:solidFill>
              <a:effectLst/>
              <a:uLnTx/>
              <a:uFillTx/>
              <a:latin typeface="BIZ UDPゴシック" panose="020B0400000000000000" pitchFamily="50" charset="-128"/>
              <a:ea typeface="BIZ UDPゴシック" panose="020B0400000000000000" pitchFamily="50" charset="-128"/>
              <a:cs typeface="+mn-cs"/>
            </a:endParaRPr>
          </a:p>
        </p:txBody>
      </p:sp>
      <p:sp>
        <p:nvSpPr>
          <p:cNvPr id="24584" name="AutoShape 9"/>
          <p:cNvSpPr>
            <a:spLocks noChangeArrowheads="1"/>
          </p:cNvSpPr>
          <p:nvPr/>
        </p:nvSpPr>
        <p:spPr bwMode="auto">
          <a:xfrm>
            <a:off x="4754891" y="1830568"/>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歩き回る</a:t>
            </a: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89949" y="1792301"/>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150261" y="172403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53374" y="2306651"/>
            <a:ext cx="482600" cy="809625"/>
          </a:xfrm>
          <a:prstGeom prst="rightArrow">
            <a:avLst>
              <a:gd name="adj1" fmla="val 50000"/>
              <a:gd name="adj2" fmla="val 43597"/>
            </a:avLst>
          </a:prstGeom>
          <a:solidFill>
            <a:srgbClr val="DF961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8" name="AutoShape 12"/>
          <p:cNvSpPr>
            <a:spLocks noChangeArrowheads="1"/>
          </p:cNvSpPr>
          <p:nvPr/>
        </p:nvSpPr>
        <p:spPr bwMode="auto">
          <a:xfrm>
            <a:off x="748172" y="2939301"/>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76208" y="2286013"/>
            <a:ext cx="657225" cy="838200"/>
          </a:xfrm>
          <a:prstGeom prst="rightArrow">
            <a:avLst>
              <a:gd name="adj1" fmla="val 50000"/>
              <a:gd name="adj2" fmla="val 40823"/>
            </a:avLst>
          </a:prstGeom>
          <a:gradFill rotWithShape="1">
            <a:gsLst>
              <a:gs pos="0">
                <a:schemeClr val="accent1">
                  <a:lumMod val="50000"/>
                </a:schemeClr>
              </a:gs>
              <a:gs pos="100000">
                <a:srgbClr val="EB9F15"/>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0" name="AutoShape 16"/>
          <p:cNvSpPr>
            <a:spLocks noChangeArrowheads="1"/>
          </p:cNvSpPr>
          <p:nvPr/>
        </p:nvSpPr>
        <p:spPr bwMode="auto">
          <a:xfrm>
            <a:off x="708185" y="236882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1" name="角丸四角形 21"/>
          <p:cNvSpPr>
            <a:spLocks noChangeArrowheads="1"/>
          </p:cNvSpPr>
          <p:nvPr/>
        </p:nvSpPr>
        <p:spPr bwMode="auto">
          <a:xfrm>
            <a:off x="257028" y="1424663"/>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602574" y="295835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521411" y="1939630"/>
            <a:ext cx="1968787" cy="1587500"/>
          </a:xfrm>
          <a:prstGeom prst="rect">
            <a:avLst/>
          </a:prstGeom>
          <a:solidFill>
            <a:schemeClr val="accent1">
              <a:lumMod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63409" y="4157642"/>
            <a:ext cx="8353728"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extLst>
              <p:ext uri="{D42A27DB-BD31-4B8C-83A1-F6EECF244321}">
                <p14:modId xmlns:p14="http://schemas.microsoft.com/office/powerpoint/2010/main" val="160998475"/>
              </p:ext>
            </p:extLst>
          </p:nvPr>
        </p:nvGraphicFramePr>
        <p:xfrm>
          <a:off x="475282" y="4524027"/>
          <a:ext cx="8326274" cy="1537169"/>
        </p:xfrm>
        <a:graphic>
          <a:graphicData uri="http://schemas.openxmlformats.org/drawingml/2006/table">
            <a:tbl>
              <a:tblPr/>
              <a:tblGrid>
                <a:gridCol w="1202077">
                  <a:extLst>
                    <a:ext uri="{9D8B030D-6E8A-4147-A177-3AD203B41FA5}">
                      <a16:colId xmlns:a16="http://schemas.microsoft.com/office/drawing/2014/main" val="20000"/>
                    </a:ext>
                  </a:extLst>
                </a:gridCol>
                <a:gridCol w="7124197">
                  <a:extLst>
                    <a:ext uri="{9D8B030D-6E8A-4147-A177-3AD203B41FA5}">
                      <a16:colId xmlns:a16="http://schemas.microsoft.com/office/drawing/2014/main"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正方形/長方形 23"/>
          <p:cNvSpPr/>
          <p:nvPr/>
        </p:nvSpPr>
        <p:spPr>
          <a:xfrm>
            <a:off x="158793" y="6522957"/>
            <a:ext cx="895235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永田久美子 「</a:t>
            </a:r>
            <a:r>
              <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認知症高齢者の理解とケアの変遷」 正木治恵 監修 「改訂版老年看護学」 日本放送出版協会</a:t>
            </a:r>
            <a:endPar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15B49C9F-CF5C-4E16-B449-9033C4C7A039}"/>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2" name="Text Box 2"/>
          <p:cNvSpPr txBox="1">
            <a:spLocks noChangeArrowheads="1"/>
          </p:cNvSpPr>
          <p:nvPr/>
        </p:nvSpPr>
        <p:spPr bwMode="auto">
          <a:xfrm>
            <a:off x="305670" y="52637"/>
            <a:ext cx="8563576"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1" y="724421"/>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557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05107" y="6241314"/>
            <a:ext cx="6343859"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319508" name="Line 47"/>
          <p:cNvSpPr>
            <a:spLocks noChangeShapeType="1"/>
          </p:cNvSpPr>
          <p:nvPr/>
        </p:nvSpPr>
        <p:spPr bwMode="auto">
          <a:xfrm>
            <a:off x="1795463"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920157" y="6364109"/>
            <a:ext cx="1882617" cy="376385"/>
          </a:xfrm>
          <a:prstGeom prst="rect">
            <a:avLst/>
          </a:prstGeom>
        </p:spPr>
        <p:txBody>
          <a:bodyPr vert="horz" wrap="square">
            <a:spAutoFit/>
          </a:bodyPr>
          <a:lstStyle/>
          <a:p>
            <a:pPr algn="ctr" defTabSz="844083">
              <a:defRPr/>
            </a:pPr>
            <a:r>
              <a:rPr kumimoji="0" lang="ja-JP" altLang="en-US" sz="1846" dirty="0">
                <a:solidFill>
                  <a:prstClr val="black"/>
                </a:solidFill>
                <a:latin typeface="メイリオ" panose="020B0604030504040204" pitchFamily="50" charset="-128"/>
                <a:ea typeface="メイリオ" panose="020B0604030504040204" pitchFamily="50" charset="-128"/>
              </a:rPr>
              <a:t>時間の流れ</a:t>
            </a:r>
          </a:p>
        </p:txBody>
      </p:sp>
      <p:grpSp>
        <p:nvGrpSpPr>
          <p:cNvPr id="3" name="グループ化 2"/>
          <p:cNvGrpSpPr/>
          <p:nvPr/>
        </p:nvGrpSpPr>
        <p:grpSpPr>
          <a:xfrm>
            <a:off x="264964" y="1437172"/>
            <a:ext cx="8369762" cy="451488"/>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defRPr/>
              </a:pPr>
              <a:r>
                <a:rPr kumimoji="0" lang="ja-JP" altLang="en-US" sz="1662"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軽度認知障害</a:t>
              </a:r>
              <a:endParaRPr kumimoji="0" lang="en-US" altLang="ja-JP" sz="1662"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62" dirty="0">
                  <a:solidFill>
                    <a:srgbClr val="000000"/>
                  </a:solidFill>
                  <a:latin typeface="メイリオ" panose="020B0604030504040204" pitchFamily="50" charset="-128"/>
                  <a:ea typeface="メイリオ" panose="020B0604030504040204" pitchFamily="50" charset="-128"/>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62" dirty="0">
                  <a:solidFill>
                    <a:srgbClr val="000000"/>
                  </a:solidFill>
                  <a:latin typeface="メイリオ" panose="020B0604030504040204" pitchFamily="50" charset="-128"/>
                  <a:ea typeface="メイリオ" panose="020B0604030504040204" pitchFamily="50" charset="-128"/>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62" dirty="0">
                  <a:solidFill>
                    <a:srgbClr val="000000"/>
                  </a:solidFill>
                  <a:latin typeface="メイリオ" panose="020B0604030504040204" pitchFamily="50" charset="-128"/>
                  <a:ea typeface="メイリオ" panose="020B0604030504040204" pitchFamily="50" charset="-128"/>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662" dirty="0">
                  <a:solidFill>
                    <a:srgbClr val="000000"/>
                  </a:solidFill>
                  <a:latin typeface="メイリオ" panose="020B0604030504040204" pitchFamily="50" charset="-128"/>
                  <a:ea typeface="メイリオ" panose="020B0604030504040204" pitchFamily="50" charset="-128"/>
                </a:rPr>
                <a:t>終末期</a:t>
              </a:r>
            </a:p>
          </p:txBody>
        </p:sp>
      </p:grpSp>
      <p:sp>
        <p:nvSpPr>
          <p:cNvPr id="51" name="正方形/長方形 50"/>
          <p:cNvSpPr/>
          <p:nvPr/>
        </p:nvSpPr>
        <p:spPr>
          <a:xfrm>
            <a:off x="832416" y="2109636"/>
            <a:ext cx="963047" cy="433196"/>
          </a:xfrm>
          <a:prstGeom prst="rect">
            <a:avLst/>
          </a:prstGeom>
        </p:spPr>
        <p:txBody>
          <a:bodyPr vert="horz" wrap="square">
            <a:spAutoFit/>
          </a:bodyPr>
          <a:lstStyle/>
          <a:p>
            <a:pPr algn="ctr" defTabSz="844083">
              <a:defRPr/>
            </a:pPr>
            <a:r>
              <a:rPr kumimoji="0" lang="ja-JP" altLang="en-US" sz="2215" dirty="0">
                <a:solidFill>
                  <a:prstClr val="black"/>
                </a:solidFill>
                <a:latin typeface="メイリオ" panose="020B0604030504040204" pitchFamily="50" charset="-128"/>
                <a:ea typeface="メイリオ" panose="020B0604030504040204" pitchFamily="50" charset="-128"/>
              </a:rPr>
              <a:t>高い</a:t>
            </a:r>
          </a:p>
        </p:txBody>
      </p:sp>
      <p:sp>
        <p:nvSpPr>
          <p:cNvPr id="52" name="正方形/長方形 51"/>
          <p:cNvSpPr/>
          <p:nvPr/>
        </p:nvSpPr>
        <p:spPr>
          <a:xfrm>
            <a:off x="815616" y="5877007"/>
            <a:ext cx="963047" cy="433196"/>
          </a:xfrm>
          <a:prstGeom prst="rect">
            <a:avLst/>
          </a:prstGeom>
        </p:spPr>
        <p:txBody>
          <a:bodyPr vert="horz" wrap="square">
            <a:spAutoFit/>
          </a:bodyPr>
          <a:lstStyle/>
          <a:p>
            <a:pPr algn="ctr" defTabSz="844083">
              <a:defRPr/>
            </a:pPr>
            <a:r>
              <a:rPr kumimoji="0" lang="ja-JP" altLang="en-US" sz="2215" dirty="0">
                <a:solidFill>
                  <a:prstClr val="black"/>
                </a:solidFill>
                <a:latin typeface="メイリオ" panose="020B0604030504040204" pitchFamily="50" charset="-128"/>
                <a:ea typeface="メイリオ" panose="020B0604030504040204" pitchFamily="50" charset="-128"/>
              </a:rPr>
              <a:t>低い</a:t>
            </a:r>
          </a:p>
        </p:txBody>
      </p:sp>
      <p:sp>
        <p:nvSpPr>
          <p:cNvPr id="55" name="正方形/長方形 54"/>
          <p:cNvSpPr/>
          <p:nvPr/>
        </p:nvSpPr>
        <p:spPr>
          <a:xfrm>
            <a:off x="1030966" y="3145556"/>
            <a:ext cx="468718" cy="2126839"/>
          </a:xfrm>
          <a:prstGeom prst="rect">
            <a:avLst/>
          </a:prstGeom>
        </p:spPr>
        <p:txBody>
          <a:bodyPr vert="eaVert" wrap="square">
            <a:spAutoFit/>
          </a:bodyPr>
          <a:lstStyle/>
          <a:p>
            <a:pPr algn="ctr" defTabSz="844083">
              <a:defRPr/>
            </a:pPr>
            <a:r>
              <a:rPr kumimoji="0" lang="ja-JP" altLang="en-US" sz="1846" dirty="0">
                <a:solidFill>
                  <a:prstClr val="black"/>
                </a:solidFill>
                <a:latin typeface="メイリオ" panose="020B0604030504040204" pitchFamily="50" charset="-128"/>
                <a:ea typeface="メイリオ" panose="020B0604030504040204" pitchFamily="50" charset="-128"/>
              </a:rPr>
              <a:t>医療需要度</a:t>
            </a:r>
          </a:p>
        </p:txBody>
      </p:sp>
      <p:grpSp>
        <p:nvGrpSpPr>
          <p:cNvPr id="50" name="グループ化 49">
            <a:extLst>
              <a:ext uri="{FF2B5EF4-FFF2-40B4-BE49-F238E27FC236}">
                <a16:creationId xmlns:a16="http://schemas.microsoft.com/office/drawing/2014/main" id="{C4F6EC0D-5071-41A1-AB16-CE2D8E84B953}"/>
              </a:ext>
            </a:extLst>
          </p:cNvPr>
          <p:cNvGrpSpPr/>
          <p:nvPr/>
        </p:nvGrpSpPr>
        <p:grpSpPr>
          <a:xfrm>
            <a:off x="1797709" y="2109636"/>
            <a:ext cx="6567826" cy="4077372"/>
            <a:chOff x="1218751" y="1757474"/>
            <a:chExt cx="7789404" cy="3756486"/>
          </a:xfrm>
        </p:grpSpPr>
        <p:sp>
          <p:nvSpPr>
            <p:cNvPr id="64" name="Freeform 40">
              <a:extLst>
                <a:ext uri="{FF2B5EF4-FFF2-40B4-BE49-F238E27FC236}">
                  <a16:creationId xmlns:a16="http://schemas.microsoft.com/office/drawing/2014/main"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sp>
          <p:nvSpPr>
            <p:cNvPr id="65" name="AutoShape 48">
              <a:extLst>
                <a:ext uri="{FF2B5EF4-FFF2-40B4-BE49-F238E27FC236}">
                  <a16:creationId xmlns:a16="http://schemas.microsoft.com/office/drawing/2014/main"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FF00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日常生活動作</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ts val="0"/>
                </a:spcBef>
                <a:spcAft>
                  <a:spcPts val="554"/>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ADL</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grpSp>
        <p:nvGrpSpPr>
          <p:cNvPr id="66" name="グループ化 65">
            <a:extLst>
              <a:ext uri="{FF2B5EF4-FFF2-40B4-BE49-F238E27FC236}">
                <a16:creationId xmlns:a16="http://schemas.microsoft.com/office/drawing/2014/main" id="{DEE44D2B-DA2B-4E93-937B-310B8CB3AE0E}"/>
              </a:ext>
            </a:extLst>
          </p:cNvPr>
          <p:cNvGrpSpPr/>
          <p:nvPr/>
        </p:nvGrpSpPr>
        <p:grpSpPr>
          <a:xfrm>
            <a:off x="1803593" y="2125151"/>
            <a:ext cx="6561941" cy="3982274"/>
            <a:chOff x="1215582" y="1770063"/>
            <a:chExt cx="7792573" cy="3690937"/>
          </a:xfrm>
        </p:grpSpPr>
        <p:sp>
          <p:nvSpPr>
            <p:cNvPr id="67" name="AutoShape 48">
              <a:extLst>
                <a:ext uri="{FF2B5EF4-FFF2-40B4-BE49-F238E27FC236}">
                  <a16:creationId xmlns:a16="http://schemas.microsoft.com/office/drawing/2014/main" id="{0C75EED6-D2F3-438C-92ED-B35AD1BF27E8}"/>
                </a:ext>
              </a:extLst>
            </p:cNvPr>
            <p:cNvSpPr>
              <a:spLocks noChangeArrowheads="1"/>
            </p:cNvSpPr>
            <p:nvPr/>
          </p:nvSpPr>
          <p:spPr bwMode="auto">
            <a:xfrm>
              <a:off x="1473166" y="2204851"/>
              <a:ext cx="1701292" cy="537967"/>
            </a:xfrm>
            <a:prstGeom prst="wedgeRoundRectCallout">
              <a:avLst>
                <a:gd name="adj1" fmla="val 77112"/>
                <a:gd name="adj2" fmla="val -3815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認知機能</a:t>
              </a:r>
            </a:p>
          </p:txBody>
        </p:sp>
        <p:sp>
          <p:nvSpPr>
            <p:cNvPr id="68" name="Freeform 20">
              <a:extLst>
                <a:ext uri="{FF2B5EF4-FFF2-40B4-BE49-F238E27FC236}">
                  <a16:creationId xmlns:a16="http://schemas.microsoft.com/office/drawing/2014/main" id="{6EA864C1-E894-4EE6-A3CD-1B470D2D31E4}"/>
                </a:ext>
              </a:extLst>
            </p:cNvPr>
            <p:cNvSpPr>
              <a:spLocks/>
            </p:cNvSpPr>
            <p:nvPr/>
          </p:nvSpPr>
          <p:spPr bwMode="auto">
            <a:xfrm>
              <a:off x="1215582" y="1770063"/>
              <a:ext cx="7792573" cy="3690937"/>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0172B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grpSp>
      <p:grpSp>
        <p:nvGrpSpPr>
          <p:cNvPr id="72" name="グループ化 71">
            <a:extLst>
              <a:ext uri="{FF2B5EF4-FFF2-40B4-BE49-F238E27FC236}">
                <a16:creationId xmlns:a16="http://schemas.microsoft.com/office/drawing/2014/main" id="{55FAED4C-5505-4875-93BA-C228CB42D263}"/>
              </a:ext>
            </a:extLst>
          </p:cNvPr>
          <p:cNvGrpSpPr/>
          <p:nvPr/>
        </p:nvGrpSpPr>
        <p:grpSpPr>
          <a:xfrm>
            <a:off x="1805622" y="2103962"/>
            <a:ext cx="6284342" cy="3693462"/>
            <a:chOff x="1840737" y="1958612"/>
            <a:chExt cx="7010619" cy="3768361"/>
          </a:xfrm>
        </p:grpSpPr>
        <p:sp>
          <p:nvSpPr>
            <p:cNvPr id="73" name="AutoShape 53">
              <a:extLst>
                <a:ext uri="{FF2B5EF4-FFF2-40B4-BE49-F238E27FC236}">
                  <a16:creationId xmlns:a16="http://schemas.microsoft.com/office/drawing/2014/main" id="{109E94B3-4BB5-4704-BE44-47C4ADEBCDF6}"/>
                </a:ext>
              </a:extLst>
            </p:cNvPr>
            <p:cNvSpPr>
              <a:spLocks noChangeArrowheads="1"/>
            </p:cNvSpPr>
            <p:nvPr/>
          </p:nvSpPr>
          <p:spPr bwMode="auto">
            <a:xfrm>
              <a:off x="6631534" y="2337599"/>
              <a:ext cx="1613480" cy="772823"/>
            </a:xfrm>
            <a:prstGeom prst="wedgeRoundRectCallout">
              <a:avLst>
                <a:gd name="adj1" fmla="val -82632"/>
                <a:gd name="adj2" fmla="val -26112"/>
                <a:gd name="adj3" fmla="val 16667"/>
              </a:avLst>
            </a:prstGeom>
            <a:solidFill>
              <a:srgbClr val="007E39"/>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身体疾患</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・合併症</a:t>
              </a:r>
            </a:p>
          </p:txBody>
        </p:sp>
        <p:grpSp>
          <p:nvGrpSpPr>
            <p:cNvPr id="74" name="グループ化 58">
              <a:extLst>
                <a:ext uri="{FF2B5EF4-FFF2-40B4-BE49-F238E27FC236}">
                  <a16:creationId xmlns:a16="http://schemas.microsoft.com/office/drawing/2014/main" id="{555706EF-7FD2-4F1B-91A5-54EF4A6662D0}"/>
                </a:ext>
              </a:extLst>
            </p:cNvPr>
            <p:cNvGrpSpPr>
              <a:grpSpLocks/>
            </p:cNvGrpSpPr>
            <p:nvPr/>
          </p:nvGrpSpPr>
          <p:grpSpPr bwMode="auto">
            <a:xfrm>
              <a:off x="1840737" y="1958612"/>
              <a:ext cx="7010619" cy="3768361"/>
              <a:chOff x="1187450" y="1914525"/>
              <a:chExt cx="7107238" cy="3819525"/>
            </a:xfrm>
          </p:grpSpPr>
          <p:sp>
            <p:nvSpPr>
              <p:cNvPr id="75" name="Freeform 25">
                <a:extLst>
                  <a:ext uri="{FF2B5EF4-FFF2-40B4-BE49-F238E27FC236}">
                    <a16:creationId xmlns:a16="http://schemas.microsoft.com/office/drawing/2014/main"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nvGrpSpPr>
              <p:cNvPr id="76" name="Group 26">
                <a:extLst>
                  <a:ext uri="{FF2B5EF4-FFF2-40B4-BE49-F238E27FC236}">
                    <a16:creationId xmlns:a16="http://schemas.microsoft.com/office/drawing/2014/main"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grpSp>
        <p:nvGrpSpPr>
          <p:cNvPr id="81" name="グループ化 80">
            <a:extLst>
              <a:ext uri="{FF2B5EF4-FFF2-40B4-BE49-F238E27FC236}">
                <a16:creationId xmlns:a16="http://schemas.microsoft.com/office/drawing/2014/main" id="{0889309D-ED73-4912-AD18-A6B2694A7D23}"/>
              </a:ext>
            </a:extLst>
          </p:cNvPr>
          <p:cNvGrpSpPr/>
          <p:nvPr/>
        </p:nvGrpSpPr>
        <p:grpSpPr>
          <a:xfrm>
            <a:off x="1797777" y="3173968"/>
            <a:ext cx="6751617" cy="2286622"/>
            <a:chOff x="1776536" y="2893795"/>
            <a:chExt cx="7314252" cy="2477174"/>
          </a:xfrm>
        </p:grpSpPr>
        <p:sp>
          <p:nvSpPr>
            <p:cNvPr id="82" name="AutoShape 48">
              <a:extLst>
                <a:ext uri="{FF2B5EF4-FFF2-40B4-BE49-F238E27FC236}">
                  <a16:creationId xmlns:a16="http://schemas.microsoft.com/office/drawing/2014/main" id="{67A9E88B-AD0E-4F70-A12D-B80D105E42D9}"/>
                </a:ext>
              </a:extLst>
            </p:cNvPr>
            <p:cNvSpPr>
              <a:spLocks noChangeArrowheads="1"/>
            </p:cNvSpPr>
            <p:nvPr/>
          </p:nvSpPr>
          <p:spPr bwMode="auto">
            <a:xfrm>
              <a:off x="6891043" y="3292503"/>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行動・心理症状</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BPSD</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nvGrpSpPr>
            <p:cNvPr id="83" name="グループ化 59">
              <a:extLst>
                <a:ext uri="{FF2B5EF4-FFF2-40B4-BE49-F238E27FC236}">
                  <a16:creationId xmlns:a16="http://schemas.microsoft.com/office/drawing/2014/main"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sp>
            <p:nvSpPr>
              <p:cNvPr id="86" name="Freeform 34">
                <a:extLst>
                  <a:ext uri="{FF2B5EF4-FFF2-40B4-BE49-F238E27FC236}">
                    <a16:creationId xmlns:a16="http://schemas.microsoft.com/office/drawing/2014/main"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A1299F25-CD62-4010-81A1-EEAF216C701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4">
            <a:extLst>
              <a:ext uri="{FF2B5EF4-FFF2-40B4-BE49-F238E27FC236}">
                <a16:creationId xmlns:a16="http://schemas.microsoft.com/office/drawing/2014/main" id="{1DD444E3-299B-43D3-A30D-B8BB2A89F891}"/>
              </a:ext>
            </a:extLst>
          </p:cNvPr>
          <p:cNvSpPr>
            <a:spLocks noChangeArrowheads="1"/>
          </p:cNvSpPr>
          <p:nvPr/>
        </p:nvSpPr>
        <p:spPr bwMode="auto">
          <a:xfrm>
            <a:off x="372979" y="58707"/>
            <a:ext cx="839804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sz="3000" b="1" dirty="0">
                <a:solidFill>
                  <a:schemeClr val="bg1"/>
                </a:solidFill>
                <a:latin typeface="BIZ UDPゴシック" panose="020B0400000000000000" pitchFamily="50" charset="-128"/>
                <a:ea typeface="BIZ UDPゴシック" panose="020B0400000000000000" pitchFamily="50" charset="-128"/>
              </a:rPr>
              <a:t>変性疾患の場合の認知症の経過</a:t>
            </a:r>
          </a:p>
        </p:txBody>
      </p:sp>
      <p:sp>
        <p:nvSpPr>
          <p:cNvPr id="7" name="Rectangle 4">
            <a:extLst>
              <a:ext uri="{FF2B5EF4-FFF2-40B4-BE49-F238E27FC236}">
                <a16:creationId xmlns:a16="http://schemas.microsoft.com/office/drawing/2014/main" id="{A306AAB1-BA18-4150-9829-B4F630DF2D00}"/>
              </a:ext>
            </a:extLst>
          </p:cNvPr>
          <p:cNvSpPr>
            <a:spLocks noChangeArrowheads="1"/>
          </p:cNvSpPr>
          <p:nvPr/>
        </p:nvSpPr>
        <p:spPr bwMode="auto">
          <a:xfrm>
            <a:off x="159724" y="750309"/>
            <a:ext cx="882455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solidFill>
                  <a:srgbClr val="000000"/>
                </a:solidFill>
                <a:latin typeface="BIZ UDPゴシック" panose="020B0400000000000000" pitchFamily="50" charset="-128"/>
                <a:ea typeface="BIZ UDPゴシック" panose="020B0400000000000000" pitchFamily="50" charset="-128"/>
              </a:rPr>
              <a:t>認知症の進行とともに医療需要度は変化する</a:t>
            </a:r>
          </a:p>
        </p:txBody>
      </p:sp>
      <p:sp>
        <p:nvSpPr>
          <p:cNvPr id="39" name="テキスト ボックス 38">
            <a:extLst>
              <a:ext uri="{FF2B5EF4-FFF2-40B4-BE49-F238E27FC236}">
                <a16:creationId xmlns:a16="http://schemas.microsoft.com/office/drawing/2014/main" id="{7D8B5EAB-D574-4DF2-A8FE-C7DCFE28274A}"/>
              </a:ext>
            </a:extLst>
          </p:cNvPr>
          <p:cNvSpPr txBox="1"/>
          <p:nvPr/>
        </p:nvSpPr>
        <p:spPr>
          <a:xfrm>
            <a:off x="39755" y="710695"/>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4231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392238" y="3188239"/>
            <a:ext cx="6270625"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BIZ UDPゴシック" panose="020B0400000000000000" pitchFamily="50" charset="-128"/>
                <a:ea typeface="BIZ UDPゴシック" panose="020B0400000000000000" pitchFamily="50" charset="-128"/>
                <a:cs typeface="Meiryo UI" pitchFamily="50" charset="-128"/>
              </a:rPr>
              <a:t>認知症初期の発見とポイント</a:t>
            </a:r>
          </a:p>
        </p:txBody>
      </p:sp>
      <p:sp>
        <p:nvSpPr>
          <p:cNvPr id="44035" name="Text Box 4"/>
          <p:cNvSpPr txBox="1">
            <a:spLocks noChangeArrowheads="1"/>
          </p:cNvSpPr>
          <p:nvPr/>
        </p:nvSpPr>
        <p:spPr bwMode="auto">
          <a:xfrm>
            <a:off x="3206750" y="1898474"/>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latin typeface="BIZ UDPゴシック" panose="020B0400000000000000" pitchFamily="50" charset="-128"/>
                <a:ea typeface="BIZ UDPゴシック" panose="020B0400000000000000" pitchFamily="50" charset="-128"/>
                <a:cs typeface="Meiryo UI" pitchFamily="50" charset="-128"/>
              </a:rPr>
              <a:t>［動画 ➋］</a:t>
            </a:r>
          </a:p>
        </p:txBody>
      </p:sp>
      <p:sp>
        <p:nvSpPr>
          <p:cNvPr id="4" name="テキスト ボックス 3">
            <a:extLst>
              <a:ext uri="{FF2B5EF4-FFF2-40B4-BE49-F238E27FC236}">
                <a16:creationId xmlns:a16="http://schemas.microsoft.com/office/drawing/2014/main" id="{8D5A57D4-C691-4BE2-AF29-8EAC22BD4819}"/>
              </a:ext>
            </a:extLst>
          </p:cNvPr>
          <p:cNvSpPr txBox="1"/>
          <p:nvPr/>
        </p:nvSpPr>
        <p:spPr>
          <a:xfrm>
            <a:off x="79511" y="94469"/>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 </a:t>
            </a:r>
            <a:r>
              <a:rPr lang="en-US" altLang="ja-JP" sz="1600" b="1" dirty="0">
                <a:latin typeface="BIZ UDPゴシック" panose="020B0400000000000000" pitchFamily="50" charset="-128"/>
                <a:ea typeface="BIZ UDPゴシック" panose="020B0400000000000000" pitchFamily="50" charset="-128"/>
              </a:rPr>
              <a:t>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426771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87842"/>
          </a:schemeClr>
        </a:solidFill>
        <a:ln w="12700" algn="ctr">
          <a:solidFill>
            <a:schemeClr val="tx1"/>
          </a:solidFill>
          <a:miter lim="800000"/>
          <a:headEnd/>
          <a:tailEnd/>
        </a:ln>
      </a:spPr>
      <a:bodyPr>
        <a:spAutoFit/>
      </a:bodyPr>
      <a:lstStyle>
        <a:defPPr algn="ctr" eaLnBrk="1" hangingPunct="1">
          <a:lnSpc>
            <a:spcPct val="80000"/>
          </a:lnSpc>
          <a:buFontTx/>
          <a:buNone/>
          <a:defRPr sz="1800" dirty="0" smtClean="0">
            <a:solidFill>
              <a:srgbClr val="000000"/>
            </a:solidFill>
            <a:latin typeface="HGPｺﾞｼｯｸM" panose="020B0600000000000000" pitchFamily="50" charset="-128"/>
            <a:ea typeface="HGPｺﾞｼｯｸM" panose="020B0600000000000000" pitchFamily="50" charset="-128"/>
          </a:defRPr>
        </a:defPPr>
      </a:lstStyle>
    </a:spDef>
  </a:objectDefaults>
  <a:extraClrSchemeLst/>
</a:theme>
</file>

<file path=ppt/theme/theme7.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15817</TotalTime>
  <Words>5506</Words>
  <Application>Microsoft Office PowerPoint</Application>
  <PresentationFormat>画面に合わせる (4:3)</PresentationFormat>
  <Paragraphs>713</Paragraphs>
  <Slides>44</Slides>
  <Notes>44</Notes>
  <HiddenSlides>0</HiddenSlides>
  <MMClips>0</MMClips>
  <ScaleCrop>false</ScaleCrop>
  <HeadingPairs>
    <vt:vector size="6" baseType="variant">
      <vt:variant>
        <vt:lpstr>使用されているフォント</vt:lpstr>
      </vt:variant>
      <vt:variant>
        <vt:i4>12</vt:i4>
      </vt:variant>
      <vt:variant>
        <vt:lpstr>テーマ</vt:lpstr>
      </vt:variant>
      <vt:variant>
        <vt:i4>8</vt:i4>
      </vt:variant>
      <vt:variant>
        <vt:lpstr>スライド タイトル</vt:lpstr>
      </vt:variant>
      <vt:variant>
        <vt:i4>44</vt:i4>
      </vt:variant>
    </vt:vector>
  </HeadingPairs>
  <TitlesOfParts>
    <vt:vector size="64" baseType="lpstr">
      <vt:lpstr>BIZ UDPゴシック</vt:lpstr>
      <vt:lpstr>HGPｺﾞｼｯｸM</vt:lpstr>
      <vt:lpstr>Meiryo UI</vt:lpstr>
      <vt:lpstr>ＭＳ Ｐゴシック</vt:lpstr>
      <vt:lpstr>ＭＳ Ｐ明朝</vt:lpstr>
      <vt:lpstr>ＭＳ 明朝</vt:lpstr>
      <vt:lpstr>メイリオ</vt:lpstr>
      <vt:lpstr>Arial</vt:lpstr>
      <vt:lpstr>Arial Black</vt:lpstr>
      <vt:lpstr>Calibri</vt:lpstr>
      <vt:lpstr>Century</vt:lpstr>
      <vt:lpstr>Wingdings</vt:lpstr>
      <vt:lpstr>標準デザイン</vt:lpstr>
      <vt:lpstr>24_標準デザイン</vt:lpstr>
      <vt:lpstr>7_標準デザイン</vt:lpstr>
      <vt:lpstr>13_Office テーマ</vt:lpstr>
      <vt:lpstr>10_Office テーマ</vt:lpstr>
      <vt:lpstr>15_Office テーマ</vt:lpstr>
      <vt:lpstr>27_Office テーマ</vt:lpstr>
      <vt:lpstr>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各認知症の典型的なMRI画像</vt:lpstr>
      <vt:lpstr>各認知症の典型的な機能画像</vt:lpstr>
      <vt:lpstr>PowerPoint プレゼンテーション</vt:lpstr>
      <vt:lpstr>認知症診断のフローチャート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せん妄の分類と頻度、鑑別すべき疾患・病態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治療により改善が見込める認知症</vt:lpstr>
      <vt:lpstr>内分泌・代謝疾患</vt:lpstr>
      <vt:lpstr>炎症性疾患（脳炎・脳症）</vt:lpstr>
      <vt:lpstr>正常圧水頭症</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ab</cp:lastModifiedBy>
  <cp:revision>1184</cp:revision>
  <cp:lastPrinted>2021-03-02T15:56:05Z</cp:lastPrinted>
  <dcterms:created xsi:type="dcterms:W3CDTF">2004-06-29T16:14:50Z</dcterms:created>
  <dcterms:modified xsi:type="dcterms:W3CDTF">2023-10-26T16:28:32Z</dcterms:modified>
</cp:coreProperties>
</file>